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92" r:id="rId5"/>
    <p:sldId id="293" r:id="rId6"/>
    <p:sldId id="301" r:id="rId7"/>
    <p:sldId id="302" r:id="rId8"/>
    <p:sldId id="303" r:id="rId9"/>
    <p:sldId id="304" r:id="rId10"/>
    <p:sldId id="268" r:id="rId11"/>
    <p:sldId id="294" r:id="rId12"/>
    <p:sldId id="269" r:id="rId13"/>
    <p:sldId id="295" r:id="rId14"/>
    <p:sldId id="297" r:id="rId15"/>
    <p:sldId id="298" r:id="rId16"/>
    <p:sldId id="270" r:id="rId17"/>
    <p:sldId id="296" r:id="rId18"/>
    <p:sldId id="260" r:id="rId19"/>
    <p:sldId id="299" r:id="rId20"/>
    <p:sldId id="300" r:id="rId21"/>
    <p:sldId id="262" r:id="rId22"/>
    <p:sldId id="286" r:id="rId23"/>
    <p:sldId id="287" r:id="rId24"/>
    <p:sldId id="288" r:id="rId25"/>
    <p:sldId id="289" r:id="rId26"/>
    <p:sldId id="290" r:id="rId27"/>
    <p:sldId id="291" r:id="rId28"/>
    <p:sldId id="263" r:id="rId29"/>
    <p:sldId id="273" r:id="rId30"/>
    <p:sldId id="272" r:id="rId31"/>
    <p:sldId id="276" r:id="rId32"/>
    <p:sldId id="274" r:id="rId33"/>
    <p:sldId id="278" r:id="rId34"/>
    <p:sldId id="275" r:id="rId35"/>
    <p:sldId id="279" r:id="rId36"/>
    <p:sldId id="271" r:id="rId37"/>
    <p:sldId id="264" r:id="rId38"/>
    <p:sldId id="285" r:id="rId39"/>
    <p:sldId id="280" r:id="rId40"/>
    <p:sldId id="284" r:id="rId41"/>
    <p:sldId id="305" r:id="rId42"/>
    <p:sldId id="307" r:id="rId43"/>
    <p:sldId id="283" r:id="rId44"/>
    <p:sldId id="281" r:id="rId45"/>
    <p:sldId id="282" r:id="rId46"/>
    <p:sldId id="266" r:id="rId47"/>
    <p:sldId id="267" r:id="rId48"/>
    <p:sldId id="265" r:id="rId4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966" autoAdjust="0"/>
  </p:normalViewPr>
  <p:slideViewPr>
    <p:cSldViewPr snapToGrid="0">
      <p:cViewPr>
        <p:scale>
          <a:sx n="100" d="100"/>
          <a:sy n="100" d="100"/>
        </p:scale>
        <p:origin x="852" y="-2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211D49-5926-4E10-B6BC-16F233893EF8}" type="datetimeFigureOut">
              <a:rPr lang="pt-PT" smtClean="0"/>
              <a:t>12/11/2021</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0FD69-530C-43B8-BDCD-875639D3D725}" type="slidenum">
              <a:rPr lang="pt-PT" smtClean="0"/>
              <a:t>‹nº›</a:t>
            </a:fld>
            <a:endParaRPr lang="pt-PT"/>
          </a:p>
        </p:txBody>
      </p:sp>
    </p:spTree>
    <p:extLst>
      <p:ext uri="{BB962C8B-B14F-4D97-AF65-F5344CB8AC3E}">
        <p14:creationId xmlns:p14="http://schemas.microsoft.com/office/powerpoint/2010/main" val="6961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800" dirty="0">
                <a:effectLst/>
                <a:latin typeface="Times New Roman" panose="02020603050405020304" pitchFamily="18" charset="0"/>
                <a:ea typeface="Calibri" panose="020F0502020204030204" pitchFamily="34" charset="0"/>
              </a:rPr>
              <a:t>A crescente implementação de robôs nas indústrias permite uma melhor qualidade de serviço com elevada precisão em menos tempo. </a:t>
            </a:r>
          </a:p>
          <a:p>
            <a:r>
              <a:rPr lang="pt-PT" sz="1800" dirty="0">
                <a:effectLst/>
                <a:latin typeface="Times New Roman" panose="02020603050405020304" pitchFamily="18" charset="0"/>
                <a:ea typeface="Calibri" panose="020F0502020204030204" pitchFamily="34" charset="0"/>
              </a:rPr>
              <a:t>Resultado das vantagens destes sistemas, começa-se a aplicar em outras áreas como na medicina ou militar para mitigar problemas. </a:t>
            </a:r>
          </a:p>
          <a:p>
            <a:r>
              <a:rPr lang="pt-PT" sz="1800" dirty="0">
                <a:effectLst/>
                <a:latin typeface="Times New Roman" panose="02020603050405020304" pitchFamily="18" charset="0"/>
                <a:ea typeface="Calibri" panose="020F0502020204030204" pitchFamily="34" charset="0"/>
              </a:rPr>
              <a:t>Por exemplo nas instituições de saúde o transporte de pacientes é uma tarefa recorrente, repetitiva, demorada, não ergonómica e requer o auxílio dos transportadores de pacientes.</a:t>
            </a:r>
          </a:p>
          <a:p>
            <a:r>
              <a:rPr lang="pt-PT" sz="1800" dirty="0">
                <a:effectLst/>
                <a:latin typeface="Times New Roman" panose="02020603050405020304" pitchFamily="18" charset="0"/>
              </a:rPr>
              <a:t>Uma solução possíveis seria o transporte automatizado do paciente.</a:t>
            </a:r>
            <a:endParaRPr lang="pt-PT" dirty="0"/>
          </a:p>
        </p:txBody>
      </p:sp>
      <p:sp>
        <p:nvSpPr>
          <p:cNvPr id="4" name="Marcador de Posição do Número do Diapositivo 3"/>
          <p:cNvSpPr>
            <a:spLocks noGrp="1"/>
          </p:cNvSpPr>
          <p:nvPr>
            <p:ph type="sldNum" sz="quarter" idx="5"/>
          </p:nvPr>
        </p:nvSpPr>
        <p:spPr/>
        <p:txBody>
          <a:bodyPr/>
          <a:lstStyle/>
          <a:p>
            <a:fld id="{6540FD69-530C-43B8-BDCD-875639D3D725}" type="slidenum">
              <a:rPr lang="pt-PT" smtClean="0"/>
              <a:t>5</a:t>
            </a:fld>
            <a:endParaRPr lang="pt-PT"/>
          </a:p>
        </p:txBody>
      </p:sp>
    </p:spTree>
    <p:extLst>
      <p:ext uri="{BB962C8B-B14F-4D97-AF65-F5344CB8AC3E}">
        <p14:creationId xmlns:p14="http://schemas.microsoft.com/office/powerpoint/2010/main" val="2250275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dirty="0">
                <a:effectLst/>
                <a:latin typeface="Times New Roman" panose="02020603050405020304" pitchFamily="18" charset="0"/>
                <a:ea typeface="Calibri" panose="020F0502020204030204" pitchFamily="34" charset="0"/>
              </a:rPr>
              <a:t>A técnica a observação e os dados recolhidos podem ser através do sistema (automáticos) e ou observação não estruturada uma vez que o investigador recolhe e regista os factos da realidade sem utilizar meios técnicos especiais.</a:t>
            </a:r>
          </a:p>
          <a:p>
            <a:endParaRPr lang="pt-PT" dirty="0"/>
          </a:p>
        </p:txBody>
      </p:sp>
      <p:sp>
        <p:nvSpPr>
          <p:cNvPr id="4" name="Marcador de Posição do Número do Diapositivo 3"/>
          <p:cNvSpPr>
            <a:spLocks noGrp="1"/>
          </p:cNvSpPr>
          <p:nvPr>
            <p:ph type="sldNum" sz="quarter" idx="5"/>
          </p:nvPr>
        </p:nvSpPr>
        <p:spPr/>
        <p:txBody>
          <a:bodyPr/>
          <a:lstStyle/>
          <a:p>
            <a:fld id="{6540FD69-530C-43B8-BDCD-875639D3D725}" type="slidenum">
              <a:rPr lang="pt-PT" smtClean="0"/>
              <a:t>26</a:t>
            </a:fld>
            <a:endParaRPr lang="pt-PT"/>
          </a:p>
        </p:txBody>
      </p:sp>
    </p:spTree>
    <p:extLst>
      <p:ext uri="{BB962C8B-B14F-4D97-AF65-F5344CB8AC3E}">
        <p14:creationId xmlns:p14="http://schemas.microsoft.com/office/powerpoint/2010/main" val="2552303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dirty="0">
                <a:effectLst/>
                <a:latin typeface="Times New Roman" panose="02020603050405020304" pitchFamily="18" charset="0"/>
                <a:ea typeface="Calibri" panose="020F0502020204030204" pitchFamily="34" charset="0"/>
              </a:rPr>
              <a:t>A estratégia para análise de dados será diferente consoante a variável em estudo, mas irá se concentrar em métodos estatísticos, como o tempo médio, o erro e o desvio padrão, taxa de sucesso</a:t>
            </a:r>
          </a:p>
          <a:p>
            <a:endParaRPr lang="pt-PT" dirty="0"/>
          </a:p>
        </p:txBody>
      </p:sp>
      <p:sp>
        <p:nvSpPr>
          <p:cNvPr id="4" name="Marcador de Posição do Número do Diapositivo 3"/>
          <p:cNvSpPr>
            <a:spLocks noGrp="1"/>
          </p:cNvSpPr>
          <p:nvPr>
            <p:ph type="sldNum" sz="quarter" idx="5"/>
          </p:nvPr>
        </p:nvSpPr>
        <p:spPr/>
        <p:txBody>
          <a:bodyPr/>
          <a:lstStyle/>
          <a:p>
            <a:fld id="{6540FD69-530C-43B8-BDCD-875639D3D725}" type="slidenum">
              <a:rPr lang="pt-PT" smtClean="0"/>
              <a:t>27</a:t>
            </a:fld>
            <a:endParaRPr lang="pt-PT"/>
          </a:p>
        </p:txBody>
      </p:sp>
    </p:spTree>
    <p:extLst>
      <p:ext uri="{BB962C8B-B14F-4D97-AF65-F5344CB8AC3E}">
        <p14:creationId xmlns:p14="http://schemas.microsoft.com/office/powerpoint/2010/main" val="262906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800" dirty="0">
                <a:effectLst/>
                <a:latin typeface="Times New Roman" panose="02020603050405020304" pitchFamily="18" charset="0"/>
                <a:ea typeface="Calibri" panose="020F0502020204030204" pitchFamily="34" charset="0"/>
              </a:rPr>
              <a:t>um parecer ético de uma comissão de saúde </a:t>
            </a:r>
            <a:endParaRPr lang="pt-PT" dirty="0"/>
          </a:p>
        </p:txBody>
      </p:sp>
      <p:sp>
        <p:nvSpPr>
          <p:cNvPr id="4" name="Marcador de Posição do Número do Diapositivo 3"/>
          <p:cNvSpPr>
            <a:spLocks noGrp="1"/>
          </p:cNvSpPr>
          <p:nvPr>
            <p:ph type="sldNum" sz="quarter" idx="5"/>
          </p:nvPr>
        </p:nvSpPr>
        <p:spPr/>
        <p:txBody>
          <a:bodyPr/>
          <a:lstStyle/>
          <a:p>
            <a:fld id="{6540FD69-530C-43B8-BDCD-875639D3D725}" type="slidenum">
              <a:rPr lang="pt-PT" smtClean="0"/>
              <a:t>45</a:t>
            </a:fld>
            <a:endParaRPr lang="pt-PT"/>
          </a:p>
        </p:txBody>
      </p:sp>
    </p:spTree>
    <p:extLst>
      <p:ext uri="{BB962C8B-B14F-4D97-AF65-F5344CB8AC3E}">
        <p14:creationId xmlns:p14="http://schemas.microsoft.com/office/powerpoint/2010/main" val="4206689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Um dos exemplos é esta cadeira de rodas elétrica.</a:t>
            </a:r>
          </a:p>
        </p:txBody>
      </p:sp>
      <p:sp>
        <p:nvSpPr>
          <p:cNvPr id="4" name="Marcador de Posição do Número do Diapositivo 3"/>
          <p:cNvSpPr>
            <a:spLocks noGrp="1"/>
          </p:cNvSpPr>
          <p:nvPr>
            <p:ph type="sldNum" sz="quarter" idx="5"/>
          </p:nvPr>
        </p:nvSpPr>
        <p:spPr/>
        <p:txBody>
          <a:bodyPr/>
          <a:lstStyle/>
          <a:p>
            <a:fld id="{6540FD69-530C-43B8-BDCD-875639D3D725}" type="slidenum">
              <a:rPr lang="pt-PT" smtClean="0"/>
              <a:t>9</a:t>
            </a:fld>
            <a:endParaRPr lang="pt-PT"/>
          </a:p>
        </p:txBody>
      </p:sp>
    </p:spTree>
    <p:extLst>
      <p:ext uri="{BB962C8B-B14F-4D97-AF65-F5344CB8AC3E}">
        <p14:creationId xmlns:p14="http://schemas.microsoft.com/office/powerpoint/2010/main" val="211262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800" dirty="0">
                <a:effectLst/>
                <a:latin typeface="Times New Roman" panose="02020603050405020304" pitchFamily="18" charset="0"/>
                <a:ea typeface="Calibri" panose="020F0502020204030204" pitchFamily="34" charset="0"/>
              </a:rPr>
              <a:t>Contudo este sistema não se torna viável uma vez que, equipar um hospital, por exemplo, com várias cadeiras de rodas autónomas para substituir as atuais frotas de cadeiras de rodas manuais e agilizar o processo de transporte do paciente acarreta uma despesa enorme e, como tal, dificilmente será implementado</a:t>
            </a:r>
          </a:p>
          <a:p>
            <a:endParaRPr lang="pt-PT" sz="1800" dirty="0">
              <a:effectLst/>
              <a:latin typeface="Times New Roman" panose="02020603050405020304" pitchFamily="18" charset="0"/>
              <a:ea typeface="Calibri" panose="020F0502020204030204" pitchFamily="34" charset="0"/>
            </a:endParaRPr>
          </a:p>
          <a:p>
            <a:r>
              <a:rPr lang="pt-PT" sz="1800" dirty="0">
                <a:effectLst/>
                <a:latin typeface="Times New Roman" panose="02020603050405020304" pitchFamily="18" charset="0"/>
                <a:ea typeface="Calibri" panose="020F0502020204030204" pitchFamily="34" charset="0"/>
              </a:rPr>
              <a:t>Acrescenta-se ainda o facto que estas cadeiras autónomas terão períodos de manutenção, ou seja, desfalcaria as cadeiras num determinado período de tempo e, portanto, o transporte de pacientes nesse período estaria comprometido.</a:t>
            </a:r>
          </a:p>
          <a:p>
            <a:endParaRPr lang="pt-PT" sz="1800" dirty="0">
              <a:effectLst/>
              <a:latin typeface="Times New Roman" panose="02020603050405020304" pitchFamily="18" charset="0"/>
              <a:ea typeface="Calibri" panose="020F0502020204030204" pitchFamily="34" charset="0"/>
            </a:endParaRPr>
          </a:p>
          <a:p>
            <a:r>
              <a:rPr lang="pt-PT" sz="1800" dirty="0">
                <a:effectLst/>
                <a:latin typeface="Times New Roman" panose="02020603050405020304" pitchFamily="18" charset="0"/>
                <a:ea typeface="Calibri" panose="020F0502020204030204" pitchFamily="34" charset="0"/>
              </a:rPr>
              <a:t>Nest sentido o projeto proposto terá uma extrema relevância quer a nível científico como social. </a:t>
            </a:r>
          </a:p>
          <a:p>
            <a:pPr marL="0" marR="0" lvl="0" indent="0" algn="l" defTabSz="914400" rtl="0" eaLnBrk="1" fontAlgn="auto" latinLnBrk="0" hangingPunct="1">
              <a:lnSpc>
                <a:spcPct val="100000"/>
              </a:lnSpc>
              <a:spcBef>
                <a:spcPts val="0"/>
              </a:spcBef>
              <a:spcAft>
                <a:spcPts val="0"/>
              </a:spcAft>
              <a:buClrTx/>
              <a:buSzTx/>
              <a:buFontTx/>
              <a:buNone/>
              <a:tabLst/>
              <a:defRPr/>
            </a:pPr>
            <a:r>
              <a:rPr lang="pt-PT" sz="1800" dirty="0">
                <a:effectLst/>
                <a:latin typeface="Times New Roman" panose="02020603050405020304" pitchFamily="18" charset="0"/>
                <a:ea typeface="Calibri" panose="020F0502020204030204" pitchFamily="34" charset="0"/>
              </a:rPr>
              <a:t>A nível científico poderá ser validado o transporte de pacientes de forma autónoma através de um robô em ambientes hospitalares, por exemplo, e quiçá no futuro a adaptação ao transporte de outras mercadorias agilizando não só o transporte de pacientes como o transporte de equipamento hospitalar.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sz="1800" dirty="0">
                <a:effectLst/>
                <a:latin typeface="Times New Roman" panose="02020603050405020304" pitchFamily="18" charset="0"/>
                <a:ea typeface="Calibri" panose="020F0502020204030204" pitchFamily="34" charset="0"/>
              </a:rPr>
              <a:t>A nível social permitirá às instituições de saúde reduzir custos uma vez que um robô permite o transporte de múltiplas cadeiras de rodas manuais. Desta forma é possível aproveitar na totalidade a sua frota de cadeira de rodas manuais ao invés de investir em dezenas ou centenas de equipamentos elétricos para realizar o transporte de doentes de forma autónoma.</a:t>
            </a:r>
          </a:p>
          <a:p>
            <a:endParaRPr lang="pt-PT" dirty="0"/>
          </a:p>
        </p:txBody>
      </p:sp>
      <p:sp>
        <p:nvSpPr>
          <p:cNvPr id="4" name="Marcador de Posição do Número do Diapositivo 3"/>
          <p:cNvSpPr>
            <a:spLocks noGrp="1"/>
          </p:cNvSpPr>
          <p:nvPr>
            <p:ph type="sldNum" sz="quarter" idx="5"/>
          </p:nvPr>
        </p:nvSpPr>
        <p:spPr/>
        <p:txBody>
          <a:bodyPr/>
          <a:lstStyle/>
          <a:p>
            <a:fld id="{6540FD69-530C-43B8-BDCD-875639D3D725}" type="slidenum">
              <a:rPr lang="pt-PT" smtClean="0"/>
              <a:t>11</a:t>
            </a:fld>
            <a:endParaRPr lang="pt-PT"/>
          </a:p>
        </p:txBody>
      </p:sp>
    </p:spTree>
    <p:extLst>
      <p:ext uri="{BB962C8B-B14F-4D97-AF65-F5344CB8AC3E}">
        <p14:creationId xmlns:p14="http://schemas.microsoft.com/office/powerpoint/2010/main" val="2987299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800" dirty="0">
                <a:effectLst/>
                <a:latin typeface="Times New Roman" panose="02020603050405020304" pitchFamily="18" charset="0"/>
                <a:ea typeface="Calibri" panose="020F0502020204030204" pitchFamily="34" charset="0"/>
              </a:rPr>
              <a:t>Assim o principal objetivo do projeto é desenvolver um sistema robótico para ajudar na gestão de transporte de pacientes em instituições de saúde, ou seja, um robô AMR capaz de se acoplar autonomamente às diferentes cadeiras de rodas manuais e transportar o paciente até ao local pretendido.</a:t>
            </a:r>
          </a:p>
          <a:p>
            <a:endParaRPr lang="pt-PT"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sz="1800" dirty="0">
                <a:effectLst/>
                <a:latin typeface="Times New Roman" panose="02020603050405020304" pitchFamily="18" charset="0"/>
                <a:ea typeface="Calibri" panose="020F0502020204030204" pitchFamily="34" charset="0"/>
              </a:rPr>
              <a:t>Esta solução permitirá às instituições, ao invés de adquirirem múltiplas cadeiras de rodas autónomas, adquirir alguns exemplares do sistema e assim poderem continuar a utilizar as frotas das cadeiras de rodas manuais, realizar o transporte de doentes de forma autónoma e segura e reduzir custos face à aquisição de cadeira de rodas elétricas.</a:t>
            </a:r>
          </a:p>
          <a:p>
            <a:endParaRPr lang="pt-PT" sz="1800" dirty="0">
              <a:effectLst/>
              <a:latin typeface="Times New Roman" panose="02020603050405020304" pitchFamily="18" charset="0"/>
              <a:ea typeface="Calibri" panose="020F0502020204030204" pitchFamily="34" charset="0"/>
            </a:endParaRPr>
          </a:p>
          <a:p>
            <a:endParaRPr lang="pt-PT" sz="1800" dirty="0">
              <a:effectLst/>
              <a:latin typeface="Times New Roman" panose="02020603050405020304" pitchFamily="18" charset="0"/>
            </a:endParaRPr>
          </a:p>
          <a:p>
            <a:endParaRPr lang="pt-PT" dirty="0"/>
          </a:p>
        </p:txBody>
      </p:sp>
      <p:sp>
        <p:nvSpPr>
          <p:cNvPr id="4" name="Marcador de Posição do Número do Diapositivo 3"/>
          <p:cNvSpPr>
            <a:spLocks noGrp="1"/>
          </p:cNvSpPr>
          <p:nvPr>
            <p:ph type="sldNum" sz="quarter" idx="5"/>
          </p:nvPr>
        </p:nvSpPr>
        <p:spPr/>
        <p:txBody>
          <a:bodyPr/>
          <a:lstStyle/>
          <a:p>
            <a:fld id="{6540FD69-530C-43B8-BDCD-875639D3D725}" type="slidenum">
              <a:rPr lang="pt-PT" smtClean="0"/>
              <a:t>15</a:t>
            </a:fld>
            <a:endParaRPr lang="pt-PT"/>
          </a:p>
        </p:txBody>
      </p:sp>
    </p:spTree>
    <p:extLst>
      <p:ext uri="{BB962C8B-B14F-4D97-AF65-F5344CB8AC3E}">
        <p14:creationId xmlns:p14="http://schemas.microsoft.com/office/powerpoint/2010/main" val="777857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Passando agora para abordagem do projeto. Em relação ao robô espera-se conseguir uma parceria como alguma empresa e adaptar esse robô ao nosso sistema. Este robô usará a arquitetura </a:t>
            </a:r>
            <a:r>
              <a:rPr lang="pt-PT" dirty="0" err="1"/>
              <a:t>ros</a:t>
            </a:r>
            <a:r>
              <a:rPr lang="pt-PT" dirty="0"/>
              <a:t> e utilizará potencialmente lidares ou </a:t>
            </a:r>
            <a:r>
              <a:rPr lang="pt-PT" dirty="0" err="1"/>
              <a:t>cameras</a:t>
            </a:r>
            <a:r>
              <a:rPr lang="pt-PT" dirty="0"/>
              <a:t> RGB-D para navegação, mapeamento e localização.</a:t>
            </a:r>
          </a:p>
        </p:txBody>
      </p:sp>
      <p:sp>
        <p:nvSpPr>
          <p:cNvPr id="4" name="Marcador de Posição do Número do Diapositivo 3"/>
          <p:cNvSpPr>
            <a:spLocks noGrp="1"/>
          </p:cNvSpPr>
          <p:nvPr>
            <p:ph type="sldNum" sz="quarter" idx="5"/>
          </p:nvPr>
        </p:nvSpPr>
        <p:spPr/>
        <p:txBody>
          <a:bodyPr/>
          <a:lstStyle/>
          <a:p>
            <a:fld id="{6540FD69-530C-43B8-BDCD-875639D3D725}" type="slidenum">
              <a:rPr lang="pt-PT" smtClean="0"/>
              <a:t>18</a:t>
            </a:fld>
            <a:endParaRPr lang="pt-PT"/>
          </a:p>
        </p:txBody>
      </p:sp>
    </p:spTree>
    <p:extLst>
      <p:ext uri="{BB962C8B-B14F-4D97-AF65-F5344CB8AC3E}">
        <p14:creationId xmlns:p14="http://schemas.microsoft.com/office/powerpoint/2010/main" val="4261596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Existem três abordagem possíveis.</a:t>
            </a:r>
          </a:p>
          <a:p>
            <a:endParaRPr lang="pt-PT" dirty="0"/>
          </a:p>
          <a:p>
            <a:r>
              <a:rPr lang="pt-PT" dirty="0"/>
              <a:t>Para tornar o sistema mais adaptativo poderá se utilizar algoritmos de inteligência artificial</a:t>
            </a:r>
          </a:p>
        </p:txBody>
      </p:sp>
      <p:sp>
        <p:nvSpPr>
          <p:cNvPr id="4" name="Marcador de Posição do Número do Diapositivo 3"/>
          <p:cNvSpPr>
            <a:spLocks noGrp="1"/>
          </p:cNvSpPr>
          <p:nvPr>
            <p:ph type="sldNum" sz="quarter" idx="5"/>
          </p:nvPr>
        </p:nvSpPr>
        <p:spPr/>
        <p:txBody>
          <a:bodyPr/>
          <a:lstStyle/>
          <a:p>
            <a:fld id="{6540FD69-530C-43B8-BDCD-875639D3D725}" type="slidenum">
              <a:rPr lang="pt-PT" smtClean="0"/>
              <a:t>19</a:t>
            </a:fld>
            <a:endParaRPr lang="pt-PT"/>
          </a:p>
        </p:txBody>
      </p:sp>
    </p:spTree>
    <p:extLst>
      <p:ext uri="{BB962C8B-B14F-4D97-AF65-F5344CB8AC3E}">
        <p14:creationId xmlns:p14="http://schemas.microsoft.com/office/powerpoint/2010/main" val="572107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dirty="0">
                <a:effectLst/>
                <a:latin typeface="Times New Roman" panose="02020603050405020304" pitchFamily="18" charset="0"/>
                <a:ea typeface="Calibri" panose="020F0502020204030204" pitchFamily="34" charset="0"/>
              </a:rPr>
              <a:t>experimental uma vez que existe manipulação de intervenções diretas sobre o objeto de estudo, neste caso o robô.</a:t>
            </a:r>
          </a:p>
          <a:p>
            <a:endParaRPr lang="pt-PT" dirty="0"/>
          </a:p>
        </p:txBody>
      </p:sp>
      <p:sp>
        <p:nvSpPr>
          <p:cNvPr id="4" name="Marcador de Posição do Número do Diapositivo 3"/>
          <p:cNvSpPr>
            <a:spLocks noGrp="1"/>
          </p:cNvSpPr>
          <p:nvPr>
            <p:ph type="sldNum" sz="quarter" idx="5"/>
          </p:nvPr>
        </p:nvSpPr>
        <p:spPr/>
        <p:txBody>
          <a:bodyPr/>
          <a:lstStyle/>
          <a:p>
            <a:fld id="{6540FD69-530C-43B8-BDCD-875639D3D725}" type="slidenum">
              <a:rPr lang="pt-PT" smtClean="0"/>
              <a:t>23</a:t>
            </a:fld>
            <a:endParaRPr lang="pt-PT"/>
          </a:p>
        </p:txBody>
      </p:sp>
    </p:spTree>
    <p:extLst>
      <p:ext uri="{BB962C8B-B14F-4D97-AF65-F5344CB8AC3E}">
        <p14:creationId xmlns:p14="http://schemas.microsoft.com/office/powerpoint/2010/main" val="1160732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6540FD69-530C-43B8-BDCD-875639D3D725}" type="slidenum">
              <a:rPr lang="pt-PT" smtClean="0"/>
              <a:t>24</a:t>
            </a:fld>
            <a:endParaRPr lang="pt-PT"/>
          </a:p>
        </p:txBody>
      </p:sp>
    </p:spTree>
    <p:extLst>
      <p:ext uri="{BB962C8B-B14F-4D97-AF65-F5344CB8AC3E}">
        <p14:creationId xmlns:p14="http://schemas.microsoft.com/office/powerpoint/2010/main" val="8858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1800" dirty="0">
                <a:effectLst/>
                <a:latin typeface="Times New Roman" panose="02020603050405020304" pitchFamily="18" charset="0"/>
                <a:ea typeface="Calibri" panose="020F0502020204030204" pitchFamily="34" charset="0"/>
              </a:rPr>
              <a:t>avaliação da performance do sistema de mapeamento e navegação do robô.</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1800" dirty="0">
                <a:effectLst/>
                <a:latin typeface="Times New Roman" panose="02020603050405020304" pitchFamily="18" charset="0"/>
                <a:ea typeface="Calibri" panose="020F0502020204030204" pitchFamily="34" charset="0"/>
              </a:rPr>
              <a:t>avaliação da eficácia do sistema do acoplamento à cadeira de rodas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1800" dirty="0">
                <a:effectLst/>
                <a:latin typeface="Times New Roman" panose="02020603050405020304" pitchFamily="18" charset="0"/>
                <a:ea typeface="Calibri" panose="020F0502020204030204" pitchFamily="34" charset="0"/>
              </a:rPr>
              <a:t>avaliação da autonomia elétrica do robô, ou seja, o tempo máximo que o robô consegue navegar até necessitar de carregar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1800" dirty="0">
                <a:effectLst/>
                <a:latin typeface="Times New Roman" panose="02020603050405020304" pitchFamily="18" charset="0"/>
                <a:ea typeface="Calibri" panose="020F0502020204030204" pitchFamily="34" charset="0"/>
              </a:rPr>
              <a:t>avaliação do peso máximo que o robô consegue transportar, conjunto paciente e cadeira de rodas convencional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1800" dirty="0">
                <a:effectLst/>
                <a:latin typeface="Times New Roman" panose="02020603050405020304" pitchFamily="18" charset="0"/>
                <a:ea typeface="Calibri" panose="020F0502020204030204" pitchFamily="34" charset="0"/>
              </a:rPr>
              <a:t>a análise do tempo de transporte do paciente desde o início do pedido até chegar ao local desejado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1800" dirty="0">
                <a:effectLst/>
                <a:latin typeface="Times New Roman" panose="02020603050405020304" pitchFamily="18" charset="0"/>
                <a:ea typeface="Calibri" panose="020F0502020204030204" pitchFamily="34" charset="0"/>
              </a:rPr>
              <a:t>avaliação do sistema como um todo e verificar se este é capaz de chegar ao destino num determinado número de ensaios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1800" dirty="0">
                <a:effectLst/>
                <a:latin typeface="Times New Roman" panose="02020603050405020304" pitchFamily="18" charset="0"/>
                <a:ea typeface="Calibri" panose="020F0502020204030204" pitchFamily="34" charset="0"/>
              </a:rPr>
              <a:t>avaliação do sistema e se este bate em obstáculos durante o seu percurso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1800" dirty="0">
                <a:effectLst/>
                <a:latin typeface="Times New Roman" panose="02020603050405020304" pitchFamily="18" charset="0"/>
                <a:ea typeface="Calibri" panose="020F0502020204030204" pitchFamily="34" charset="0"/>
              </a:rPr>
              <a:t>verificada a comunicação entre o sistema gestão da instituição de saúde e o robô através da interface</a:t>
            </a:r>
          </a:p>
          <a:p>
            <a:endParaRPr lang="pt-PT" dirty="0"/>
          </a:p>
        </p:txBody>
      </p:sp>
      <p:sp>
        <p:nvSpPr>
          <p:cNvPr id="4" name="Marcador de Posição do Número do Diapositivo 3"/>
          <p:cNvSpPr>
            <a:spLocks noGrp="1"/>
          </p:cNvSpPr>
          <p:nvPr>
            <p:ph type="sldNum" sz="quarter" idx="5"/>
          </p:nvPr>
        </p:nvSpPr>
        <p:spPr/>
        <p:txBody>
          <a:bodyPr/>
          <a:lstStyle/>
          <a:p>
            <a:fld id="{6540FD69-530C-43B8-BDCD-875639D3D725}" type="slidenum">
              <a:rPr lang="pt-PT" smtClean="0"/>
              <a:t>25</a:t>
            </a:fld>
            <a:endParaRPr lang="pt-PT"/>
          </a:p>
        </p:txBody>
      </p:sp>
    </p:spTree>
    <p:extLst>
      <p:ext uri="{BB962C8B-B14F-4D97-AF65-F5344CB8AC3E}">
        <p14:creationId xmlns:p14="http://schemas.microsoft.com/office/powerpoint/2010/main" val="4250390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87A2EB-4FFC-4879-A7B8-ED2A82D9FC5C}"/>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0D585360-4E37-4F79-A95E-A3D32E2560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B238B3AC-BC2D-4C91-B105-9D13D433038D}"/>
              </a:ext>
            </a:extLst>
          </p:cNvPr>
          <p:cNvSpPr>
            <a:spLocks noGrp="1"/>
          </p:cNvSpPr>
          <p:nvPr>
            <p:ph type="dt" sz="half" idx="10"/>
          </p:nvPr>
        </p:nvSpPr>
        <p:spPr/>
        <p:txBody>
          <a:bodyPr/>
          <a:lstStyle/>
          <a:p>
            <a:fld id="{5812B96C-08AF-46F7-9F29-40B8304DA5C2}" type="datetimeFigureOut">
              <a:rPr lang="pt-PT" smtClean="0"/>
              <a:t>12/11/2021</a:t>
            </a:fld>
            <a:endParaRPr lang="pt-PT"/>
          </a:p>
        </p:txBody>
      </p:sp>
      <p:sp>
        <p:nvSpPr>
          <p:cNvPr id="5" name="Marcador de Posição do Rodapé 4">
            <a:extLst>
              <a:ext uri="{FF2B5EF4-FFF2-40B4-BE49-F238E27FC236}">
                <a16:creationId xmlns:a16="http://schemas.microsoft.com/office/drawing/2014/main" id="{3DF85BD5-8608-4672-BC33-1F75FEE2DB9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5E3A9CD-7CD3-4657-825B-43BE806D01E4}"/>
              </a:ext>
            </a:extLst>
          </p:cNvPr>
          <p:cNvSpPr>
            <a:spLocks noGrp="1"/>
          </p:cNvSpPr>
          <p:nvPr>
            <p:ph type="sldNum" sz="quarter" idx="12"/>
          </p:nvPr>
        </p:nvSpPr>
        <p:spPr/>
        <p:txBody>
          <a:bodyPr/>
          <a:lstStyle/>
          <a:p>
            <a:fld id="{9C5408BB-2409-4EC4-93DC-363FB12C2D4F}" type="slidenum">
              <a:rPr lang="pt-PT" smtClean="0"/>
              <a:t>‹nº›</a:t>
            </a:fld>
            <a:endParaRPr lang="pt-PT"/>
          </a:p>
        </p:txBody>
      </p:sp>
    </p:spTree>
    <p:extLst>
      <p:ext uri="{BB962C8B-B14F-4D97-AF65-F5344CB8AC3E}">
        <p14:creationId xmlns:p14="http://schemas.microsoft.com/office/powerpoint/2010/main" val="342852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6BA96-70CC-485E-A865-CE2735A06C70}"/>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FD72DBDA-2594-48C3-A8EF-FBDB02F038F6}"/>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73C5BE8A-3F46-4F0E-893A-826233396F14}"/>
              </a:ext>
            </a:extLst>
          </p:cNvPr>
          <p:cNvSpPr>
            <a:spLocks noGrp="1"/>
          </p:cNvSpPr>
          <p:nvPr>
            <p:ph type="dt" sz="half" idx="10"/>
          </p:nvPr>
        </p:nvSpPr>
        <p:spPr/>
        <p:txBody>
          <a:bodyPr/>
          <a:lstStyle/>
          <a:p>
            <a:fld id="{5812B96C-08AF-46F7-9F29-40B8304DA5C2}" type="datetimeFigureOut">
              <a:rPr lang="pt-PT" smtClean="0"/>
              <a:t>12/11/2021</a:t>
            </a:fld>
            <a:endParaRPr lang="pt-PT"/>
          </a:p>
        </p:txBody>
      </p:sp>
      <p:sp>
        <p:nvSpPr>
          <p:cNvPr id="5" name="Marcador de Posição do Rodapé 4">
            <a:extLst>
              <a:ext uri="{FF2B5EF4-FFF2-40B4-BE49-F238E27FC236}">
                <a16:creationId xmlns:a16="http://schemas.microsoft.com/office/drawing/2014/main" id="{08F236AE-A0E2-49F1-B7B3-46CC1483C2FA}"/>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257CE0C-5FE8-409E-B8DF-42D17E16BA52}"/>
              </a:ext>
            </a:extLst>
          </p:cNvPr>
          <p:cNvSpPr>
            <a:spLocks noGrp="1"/>
          </p:cNvSpPr>
          <p:nvPr>
            <p:ph type="sldNum" sz="quarter" idx="12"/>
          </p:nvPr>
        </p:nvSpPr>
        <p:spPr/>
        <p:txBody>
          <a:bodyPr/>
          <a:lstStyle/>
          <a:p>
            <a:fld id="{9C5408BB-2409-4EC4-93DC-363FB12C2D4F}" type="slidenum">
              <a:rPr lang="pt-PT" smtClean="0"/>
              <a:t>‹nº›</a:t>
            </a:fld>
            <a:endParaRPr lang="pt-PT"/>
          </a:p>
        </p:txBody>
      </p:sp>
    </p:spTree>
    <p:extLst>
      <p:ext uri="{BB962C8B-B14F-4D97-AF65-F5344CB8AC3E}">
        <p14:creationId xmlns:p14="http://schemas.microsoft.com/office/powerpoint/2010/main" val="144299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FB43817-4886-4437-8B9E-DA3CF4ACBB5B}"/>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4FC8568-3B10-4031-BCC2-2A6047E84A0A}"/>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73969896-2807-4256-A65D-95D0A148E8B6}"/>
              </a:ext>
            </a:extLst>
          </p:cNvPr>
          <p:cNvSpPr>
            <a:spLocks noGrp="1"/>
          </p:cNvSpPr>
          <p:nvPr>
            <p:ph type="dt" sz="half" idx="10"/>
          </p:nvPr>
        </p:nvSpPr>
        <p:spPr/>
        <p:txBody>
          <a:bodyPr/>
          <a:lstStyle/>
          <a:p>
            <a:fld id="{5812B96C-08AF-46F7-9F29-40B8304DA5C2}" type="datetimeFigureOut">
              <a:rPr lang="pt-PT" smtClean="0"/>
              <a:t>12/11/2021</a:t>
            </a:fld>
            <a:endParaRPr lang="pt-PT"/>
          </a:p>
        </p:txBody>
      </p:sp>
      <p:sp>
        <p:nvSpPr>
          <p:cNvPr id="5" name="Marcador de Posição do Rodapé 4">
            <a:extLst>
              <a:ext uri="{FF2B5EF4-FFF2-40B4-BE49-F238E27FC236}">
                <a16:creationId xmlns:a16="http://schemas.microsoft.com/office/drawing/2014/main" id="{AF885E14-2CB3-4A03-8C7A-8D226824E752}"/>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1C7A463-DAF9-4F00-9C65-00DD77C8EDE4}"/>
              </a:ext>
            </a:extLst>
          </p:cNvPr>
          <p:cNvSpPr>
            <a:spLocks noGrp="1"/>
          </p:cNvSpPr>
          <p:nvPr>
            <p:ph type="sldNum" sz="quarter" idx="12"/>
          </p:nvPr>
        </p:nvSpPr>
        <p:spPr/>
        <p:txBody>
          <a:bodyPr/>
          <a:lstStyle/>
          <a:p>
            <a:fld id="{9C5408BB-2409-4EC4-93DC-363FB12C2D4F}" type="slidenum">
              <a:rPr lang="pt-PT" smtClean="0"/>
              <a:t>‹nº›</a:t>
            </a:fld>
            <a:endParaRPr lang="pt-PT"/>
          </a:p>
        </p:txBody>
      </p:sp>
    </p:spTree>
    <p:extLst>
      <p:ext uri="{BB962C8B-B14F-4D97-AF65-F5344CB8AC3E}">
        <p14:creationId xmlns:p14="http://schemas.microsoft.com/office/powerpoint/2010/main" val="123581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A2903-7F89-4DAE-BAF9-47951DA687F4}"/>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A071A161-3C93-4559-8731-DD542FEEA113}"/>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9177987-FFB5-4A97-A452-5A90726A7887}"/>
              </a:ext>
            </a:extLst>
          </p:cNvPr>
          <p:cNvSpPr>
            <a:spLocks noGrp="1"/>
          </p:cNvSpPr>
          <p:nvPr>
            <p:ph type="dt" sz="half" idx="10"/>
          </p:nvPr>
        </p:nvSpPr>
        <p:spPr/>
        <p:txBody>
          <a:bodyPr/>
          <a:lstStyle/>
          <a:p>
            <a:fld id="{5812B96C-08AF-46F7-9F29-40B8304DA5C2}" type="datetimeFigureOut">
              <a:rPr lang="pt-PT" smtClean="0"/>
              <a:t>12/11/2021</a:t>
            </a:fld>
            <a:endParaRPr lang="pt-PT"/>
          </a:p>
        </p:txBody>
      </p:sp>
      <p:sp>
        <p:nvSpPr>
          <p:cNvPr id="5" name="Marcador de Posição do Rodapé 4">
            <a:extLst>
              <a:ext uri="{FF2B5EF4-FFF2-40B4-BE49-F238E27FC236}">
                <a16:creationId xmlns:a16="http://schemas.microsoft.com/office/drawing/2014/main" id="{F318EE7F-DD8A-4D3B-A7B9-573746DEDDA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9A8821A-304A-4FCD-B751-A589AE329206}"/>
              </a:ext>
            </a:extLst>
          </p:cNvPr>
          <p:cNvSpPr>
            <a:spLocks noGrp="1"/>
          </p:cNvSpPr>
          <p:nvPr>
            <p:ph type="sldNum" sz="quarter" idx="12"/>
          </p:nvPr>
        </p:nvSpPr>
        <p:spPr/>
        <p:txBody>
          <a:bodyPr/>
          <a:lstStyle/>
          <a:p>
            <a:fld id="{9C5408BB-2409-4EC4-93DC-363FB12C2D4F}" type="slidenum">
              <a:rPr lang="pt-PT" smtClean="0"/>
              <a:t>‹nº›</a:t>
            </a:fld>
            <a:endParaRPr lang="pt-PT"/>
          </a:p>
        </p:txBody>
      </p:sp>
    </p:spTree>
    <p:extLst>
      <p:ext uri="{BB962C8B-B14F-4D97-AF65-F5344CB8AC3E}">
        <p14:creationId xmlns:p14="http://schemas.microsoft.com/office/powerpoint/2010/main" val="219071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BDDBA-7B19-44DF-8A9F-890CC073A125}"/>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EAB41EC8-5F30-423D-918D-7A806017A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74F4B05D-8819-4AED-AC65-45CDBDD19013}"/>
              </a:ext>
            </a:extLst>
          </p:cNvPr>
          <p:cNvSpPr>
            <a:spLocks noGrp="1"/>
          </p:cNvSpPr>
          <p:nvPr>
            <p:ph type="dt" sz="half" idx="10"/>
          </p:nvPr>
        </p:nvSpPr>
        <p:spPr/>
        <p:txBody>
          <a:bodyPr/>
          <a:lstStyle/>
          <a:p>
            <a:fld id="{5812B96C-08AF-46F7-9F29-40B8304DA5C2}" type="datetimeFigureOut">
              <a:rPr lang="pt-PT" smtClean="0"/>
              <a:t>12/11/2021</a:t>
            </a:fld>
            <a:endParaRPr lang="pt-PT"/>
          </a:p>
        </p:txBody>
      </p:sp>
      <p:sp>
        <p:nvSpPr>
          <p:cNvPr id="5" name="Marcador de Posição do Rodapé 4">
            <a:extLst>
              <a:ext uri="{FF2B5EF4-FFF2-40B4-BE49-F238E27FC236}">
                <a16:creationId xmlns:a16="http://schemas.microsoft.com/office/drawing/2014/main" id="{0780725F-8307-45AE-9693-92D5999ABA8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11BDE62-30AA-448B-842B-F924A9FC3FA5}"/>
              </a:ext>
            </a:extLst>
          </p:cNvPr>
          <p:cNvSpPr>
            <a:spLocks noGrp="1"/>
          </p:cNvSpPr>
          <p:nvPr>
            <p:ph type="sldNum" sz="quarter" idx="12"/>
          </p:nvPr>
        </p:nvSpPr>
        <p:spPr/>
        <p:txBody>
          <a:bodyPr/>
          <a:lstStyle/>
          <a:p>
            <a:fld id="{9C5408BB-2409-4EC4-93DC-363FB12C2D4F}" type="slidenum">
              <a:rPr lang="pt-PT" smtClean="0"/>
              <a:t>‹nº›</a:t>
            </a:fld>
            <a:endParaRPr lang="pt-PT"/>
          </a:p>
        </p:txBody>
      </p:sp>
    </p:spTree>
    <p:extLst>
      <p:ext uri="{BB962C8B-B14F-4D97-AF65-F5344CB8AC3E}">
        <p14:creationId xmlns:p14="http://schemas.microsoft.com/office/powerpoint/2010/main" val="261280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B4704-2359-47FD-B8D9-C25A65A5754D}"/>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804FE149-F1B9-4AF0-8DB3-22E4DE69CC73}"/>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522946DD-8061-4CA3-831F-DB07A600B039}"/>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1B2186A3-6DCB-44A6-BBDB-FA4F2B1815EA}"/>
              </a:ext>
            </a:extLst>
          </p:cNvPr>
          <p:cNvSpPr>
            <a:spLocks noGrp="1"/>
          </p:cNvSpPr>
          <p:nvPr>
            <p:ph type="dt" sz="half" idx="10"/>
          </p:nvPr>
        </p:nvSpPr>
        <p:spPr/>
        <p:txBody>
          <a:bodyPr/>
          <a:lstStyle/>
          <a:p>
            <a:fld id="{5812B96C-08AF-46F7-9F29-40B8304DA5C2}" type="datetimeFigureOut">
              <a:rPr lang="pt-PT" smtClean="0"/>
              <a:t>12/11/2021</a:t>
            </a:fld>
            <a:endParaRPr lang="pt-PT"/>
          </a:p>
        </p:txBody>
      </p:sp>
      <p:sp>
        <p:nvSpPr>
          <p:cNvPr id="6" name="Marcador de Posição do Rodapé 5">
            <a:extLst>
              <a:ext uri="{FF2B5EF4-FFF2-40B4-BE49-F238E27FC236}">
                <a16:creationId xmlns:a16="http://schemas.microsoft.com/office/drawing/2014/main" id="{23FCEE65-C6EA-4F00-87AD-C0CF05AB7912}"/>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531CFD5A-8164-41EE-AC3C-DFAA90B5188C}"/>
              </a:ext>
            </a:extLst>
          </p:cNvPr>
          <p:cNvSpPr>
            <a:spLocks noGrp="1"/>
          </p:cNvSpPr>
          <p:nvPr>
            <p:ph type="sldNum" sz="quarter" idx="12"/>
          </p:nvPr>
        </p:nvSpPr>
        <p:spPr/>
        <p:txBody>
          <a:bodyPr/>
          <a:lstStyle/>
          <a:p>
            <a:fld id="{9C5408BB-2409-4EC4-93DC-363FB12C2D4F}" type="slidenum">
              <a:rPr lang="pt-PT" smtClean="0"/>
              <a:t>‹nº›</a:t>
            </a:fld>
            <a:endParaRPr lang="pt-PT"/>
          </a:p>
        </p:txBody>
      </p:sp>
    </p:spTree>
    <p:extLst>
      <p:ext uri="{BB962C8B-B14F-4D97-AF65-F5344CB8AC3E}">
        <p14:creationId xmlns:p14="http://schemas.microsoft.com/office/powerpoint/2010/main" val="156515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B7620C-0AC0-4475-824C-D2337B709A36}"/>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543756C3-EC02-4358-8883-8D39FACC6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6834A462-CB81-490C-B378-F6CE551C43BC}"/>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9DD03B81-F139-46A1-946D-3AB5F3FA6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98F49527-8A90-4D78-AAEE-CD31DD76BB84}"/>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040DC94A-4FC2-48E3-A99D-6A485449E8A3}"/>
              </a:ext>
            </a:extLst>
          </p:cNvPr>
          <p:cNvSpPr>
            <a:spLocks noGrp="1"/>
          </p:cNvSpPr>
          <p:nvPr>
            <p:ph type="dt" sz="half" idx="10"/>
          </p:nvPr>
        </p:nvSpPr>
        <p:spPr/>
        <p:txBody>
          <a:bodyPr/>
          <a:lstStyle/>
          <a:p>
            <a:fld id="{5812B96C-08AF-46F7-9F29-40B8304DA5C2}" type="datetimeFigureOut">
              <a:rPr lang="pt-PT" smtClean="0"/>
              <a:t>12/11/2021</a:t>
            </a:fld>
            <a:endParaRPr lang="pt-PT"/>
          </a:p>
        </p:txBody>
      </p:sp>
      <p:sp>
        <p:nvSpPr>
          <p:cNvPr id="8" name="Marcador de Posição do Rodapé 7">
            <a:extLst>
              <a:ext uri="{FF2B5EF4-FFF2-40B4-BE49-F238E27FC236}">
                <a16:creationId xmlns:a16="http://schemas.microsoft.com/office/drawing/2014/main" id="{60A7F0A7-F502-4E32-A698-32FD1C208DB7}"/>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5BFD0848-CBB3-4944-BB7A-E6AAFBDB8186}"/>
              </a:ext>
            </a:extLst>
          </p:cNvPr>
          <p:cNvSpPr>
            <a:spLocks noGrp="1"/>
          </p:cNvSpPr>
          <p:nvPr>
            <p:ph type="sldNum" sz="quarter" idx="12"/>
          </p:nvPr>
        </p:nvSpPr>
        <p:spPr/>
        <p:txBody>
          <a:bodyPr/>
          <a:lstStyle/>
          <a:p>
            <a:fld id="{9C5408BB-2409-4EC4-93DC-363FB12C2D4F}" type="slidenum">
              <a:rPr lang="pt-PT" smtClean="0"/>
              <a:t>‹nº›</a:t>
            </a:fld>
            <a:endParaRPr lang="pt-PT"/>
          </a:p>
        </p:txBody>
      </p:sp>
    </p:spTree>
    <p:extLst>
      <p:ext uri="{BB962C8B-B14F-4D97-AF65-F5344CB8AC3E}">
        <p14:creationId xmlns:p14="http://schemas.microsoft.com/office/powerpoint/2010/main" val="147555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5AD876-1CD8-481C-9238-CDAE46CB956C}"/>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202407D7-CDD2-4F86-AE74-D5EF5679EBC3}"/>
              </a:ext>
            </a:extLst>
          </p:cNvPr>
          <p:cNvSpPr>
            <a:spLocks noGrp="1"/>
          </p:cNvSpPr>
          <p:nvPr>
            <p:ph type="dt" sz="half" idx="10"/>
          </p:nvPr>
        </p:nvSpPr>
        <p:spPr/>
        <p:txBody>
          <a:bodyPr/>
          <a:lstStyle/>
          <a:p>
            <a:fld id="{5812B96C-08AF-46F7-9F29-40B8304DA5C2}" type="datetimeFigureOut">
              <a:rPr lang="pt-PT" smtClean="0"/>
              <a:t>12/11/2021</a:t>
            </a:fld>
            <a:endParaRPr lang="pt-PT"/>
          </a:p>
        </p:txBody>
      </p:sp>
      <p:sp>
        <p:nvSpPr>
          <p:cNvPr id="4" name="Marcador de Posição do Rodapé 3">
            <a:extLst>
              <a:ext uri="{FF2B5EF4-FFF2-40B4-BE49-F238E27FC236}">
                <a16:creationId xmlns:a16="http://schemas.microsoft.com/office/drawing/2014/main" id="{A66EB3B2-4627-4D4F-8C1C-1DA82ADCA2B9}"/>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15D907BE-B0F4-4FFA-8415-B459A2016249}"/>
              </a:ext>
            </a:extLst>
          </p:cNvPr>
          <p:cNvSpPr>
            <a:spLocks noGrp="1"/>
          </p:cNvSpPr>
          <p:nvPr>
            <p:ph type="sldNum" sz="quarter" idx="12"/>
          </p:nvPr>
        </p:nvSpPr>
        <p:spPr/>
        <p:txBody>
          <a:bodyPr/>
          <a:lstStyle/>
          <a:p>
            <a:fld id="{9C5408BB-2409-4EC4-93DC-363FB12C2D4F}" type="slidenum">
              <a:rPr lang="pt-PT" smtClean="0"/>
              <a:t>‹nº›</a:t>
            </a:fld>
            <a:endParaRPr lang="pt-PT"/>
          </a:p>
        </p:txBody>
      </p:sp>
    </p:spTree>
    <p:extLst>
      <p:ext uri="{BB962C8B-B14F-4D97-AF65-F5344CB8AC3E}">
        <p14:creationId xmlns:p14="http://schemas.microsoft.com/office/powerpoint/2010/main" val="972372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D1BAA12B-0AF4-4958-8A07-4FBE15FE4C79}"/>
              </a:ext>
            </a:extLst>
          </p:cNvPr>
          <p:cNvSpPr>
            <a:spLocks noGrp="1"/>
          </p:cNvSpPr>
          <p:nvPr>
            <p:ph type="dt" sz="half" idx="10"/>
          </p:nvPr>
        </p:nvSpPr>
        <p:spPr/>
        <p:txBody>
          <a:bodyPr/>
          <a:lstStyle/>
          <a:p>
            <a:fld id="{5812B96C-08AF-46F7-9F29-40B8304DA5C2}" type="datetimeFigureOut">
              <a:rPr lang="pt-PT" smtClean="0"/>
              <a:t>12/11/2021</a:t>
            </a:fld>
            <a:endParaRPr lang="pt-PT"/>
          </a:p>
        </p:txBody>
      </p:sp>
      <p:sp>
        <p:nvSpPr>
          <p:cNvPr id="3" name="Marcador de Posição do Rodapé 2">
            <a:extLst>
              <a:ext uri="{FF2B5EF4-FFF2-40B4-BE49-F238E27FC236}">
                <a16:creationId xmlns:a16="http://schemas.microsoft.com/office/drawing/2014/main" id="{A20EAAB2-2E71-462F-865F-827678216226}"/>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7B36824C-F6C2-4EE9-B552-6FC8B4F5D3D6}"/>
              </a:ext>
            </a:extLst>
          </p:cNvPr>
          <p:cNvSpPr>
            <a:spLocks noGrp="1"/>
          </p:cNvSpPr>
          <p:nvPr>
            <p:ph type="sldNum" sz="quarter" idx="12"/>
          </p:nvPr>
        </p:nvSpPr>
        <p:spPr/>
        <p:txBody>
          <a:bodyPr/>
          <a:lstStyle/>
          <a:p>
            <a:fld id="{9C5408BB-2409-4EC4-93DC-363FB12C2D4F}" type="slidenum">
              <a:rPr lang="pt-PT" smtClean="0"/>
              <a:t>‹nº›</a:t>
            </a:fld>
            <a:endParaRPr lang="pt-PT"/>
          </a:p>
        </p:txBody>
      </p:sp>
    </p:spTree>
    <p:extLst>
      <p:ext uri="{BB962C8B-B14F-4D97-AF65-F5344CB8AC3E}">
        <p14:creationId xmlns:p14="http://schemas.microsoft.com/office/powerpoint/2010/main" val="40207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F22E92-1026-417B-84F8-9C8DA113C1C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0BEEC58-BAD7-41E7-867E-B2187EBF6B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354CEC07-D419-4217-A8A5-2E7879252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69762777-92B4-4FC9-8BB4-F8C456DE2941}"/>
              </a:ext>
            </a:extLst>
          </p:cNvPr>
          <p:cNvSpPr>
            <a:spLocks noGrp="1"/>
          </p:cNvSpPr>
          <p:nvPr>
            <p:ph type="dt" sz="half" idx="10"/>
          </p:nvPr>
        </p:nvSpPr>
        <p:spPr/>
        <p:txBody>
          <a:bodyPr/>
          <a:lstStyle/>
          <a:p>
            <a:fld id="{5812B96C-08AF-46F7-9F29-40B8304DA5C2}" type="datetimeFigureOut">
              <a:rPr lang="pt-PT" smtClean="0"/>
              <a:t>12/11/2021</a:t>
            </a:fld>
            <a:endParaRPr lang="pt-PT"/>
          </a:p>
        </p:txBody>
      </p:sp>
      <p:sp>
        <p:nvSpPr>
          <p:cNvPr id="6" name="Marcador de Posição do Rodapé 5">
            <a:extLst>
              <a:ext uri="{FF2B5EF4-FFF2-40B4-BE49-F238E27FC236}">
                <a16:creationId xmlns:a16="http://schemas.microsoft.com/office/drawing/2014/main" id="{E2D1E126-7993-4397-8885-CC7F7E37012D}"/>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61E643AC-8D8B-4145-A0C8-C6E5FBB041B6}"/>
              </a:ext>
            </a:extLst>
          </p:cNvPr>
          <p:cNvSpPr>
            <a:spLocks noGrp="1"/>
          </p:cNvSpPr>
          <p:nvPr>
            <p:ph type="sldNum" sz="quarter" idx="12"/>
          </p:nvPr>
        </p:nvSpPr>
        <p:spPr/>
        <p:txBody>
          <a:bodyPr/>
          <a:lstStyle/>
          <a:p>
            <a:fld id="{9C5408BB-2409-4EC4-93DC-363FB12C2D4F}" type="slidenum">
              <a:rPr lang="pt-PT" smtClean="0"/>
              <a:t>‹nº›</a:t>
            </a:fld>
            <a:endParaRPr lang="pt-PT"/>
          </a:p>
        </p:txBody>
      </p:sp>
    </p:spTree>
    <p:extLst>
      <p:ext uri="{BB962C8B-B14F-4D97-AF65-F5344CB8AC3E}">
        <p14:creationId xmlns:p14="http://schemas.microsoft.com/office/powerpoint/2010/main" val="70950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D8DEE2-A501-47F8-8412-EE2F04F0BD88}"/>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A3A368FE-E5AE-41F8-B994-2D8E791CF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F7241B0E-B511-4326-893F-A59614941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DCABE80C-2E6E-4BF9-AB66-CA34392B5098}"/>
              </a:ext>
            </a:extLst>
          </p:cNvPr>
          <p:cNvSpPr>
            <a:spLocks noGrp="1"/>
          </p:cNvSpPr>
          <p:nvPr>
            <p:ph type="dt" sz="half" idx="10"/>
          </p:nvPr>
        </p:nvSpPr>
        <p:spPr/>
        <p:txBody>
          <a:bodyPr/>
          <a:lstStyle/>
          <a:p>
            <a:fld id="{5812B96C-08AF-46F7-9F29-40B8304DA5C2}" type="datetimeFigureOut">
              <a:rPr lang="pt-PT" smtClean="0"/>
              <a:t>12/11/2021</a:t>
            </a:fld>
            <a:endParaRPr lang="pt-PT"/>
          </a:p>
        </p:txBody>
      </p:sp>
      <p:sp>
        <p:nvSpPr>
          <p:cNvPr id="6" name="Marcador de Posição do Rodapé 5">
            <a:extLst>
              <a:ext uri="{FF2B5EF4-FFF2-40B4-BE49-F238E27FC236}">
                <a16:creationId xmlns:a16="http://schemas.microsoft.com/office/drawing/2014/main" id="{C90ADEF8-0896-4F81-B5FA-27417D173874}"/>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C15549E4-A160-42FE-98D9-2F7E799324A3}"/>
              </a:ext>
            </a:extLst>
          </p:cNvPr>
          <p:cNvSpPr>
            <a:spLocks noGrp="1"/>
          </p:cNvSpPr>
          <p:nvPr>
            <p:ph type="sldNum" sz="quarter" idx="12"/>
          </p:nvPr>
        </p:nvSpPr>
        <p:spPr/>
        <p:txBody>
          <a:bodyPr/>
          <a:lstStyle/>
          <a:p>
            <a:fld id="{9C5408BB-2409-4EC4-93DC-363FB12C2D4F}" type="slidenum">
              <a:rPr lang="pt-PT" smtClean="0"/>
              <a:t>‹nº›</a:t>
            </a:fld>
            <a:endParaRPr lang="pt-PT"/>
          </a:p>
        </p:txBody>
      </p:sp>
    </p:spTree>
    <p:extLst>
      <p:ext uri="{BB962C8B-B14F-4D97-AF65-F5344CB8AC3E}">
        <p14:creationId xmlns:p14="http://schemas.microsoft.com/office/powerpoint/2010/main" val="62814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F7750219-C699-493B-83DF-D965270CB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433F311-6BE2-4068-883C-467A8AF74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F40C209-335A-496E-AB3B-9E920B21C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2B96C-08AF-46F7-9F29-40B8304DA5C2}" type="datetimeFigureOut">
              <a:rPr lang="pt-PT" smtClean="0"/>
              <a:t>12/11/2021</a:t>
            </a:fld>
            <a:endParaRPr lang="pt-PT"/>
          </a:p>
        </p:txBody>
      </p:sp>
      <p:sp>
        <p:nvSpPr>
          <p:cNvPr id="5" name="Marcador de Posição do Rodapé 4">
            <a:extLst>
              <a:ext uri="{FF2B5EF4-FFF2-40B4-BE49-F238E27FC236}">
                <a16:creationId xmlns:a16="http://schemas.microsoft.com/office/drawing/2014/main" id="{99A61B4C-3E18-47E5-AF52-1B40713B96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D4BCB17B-0799-489D-8FE9-9954ABF249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408BB-2409-4EC4-93DC-363FB12C2D4F}" type="slidenum">
              <a:rPr lang="pt-PT" smtClean="0"/>
              <a:t>‹nº›</a:t>
            </a:fld>
            <a:endParaRPr lang="pt-PT"/>
          </a:p>
        </p:txBody>
      </p:sp>
    </p:spTree>
    <p:extLst>
      <p:ext uri="{BB962C8B-B14F-4D97-AF65-F5344CB8AC3E}">
        <p14:creationId xmlns:p14="http://schemas.microsoft.com/office/powerpoint/2010/main" val="834764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1.png"/><Relationship Id="rId3" Type="http://schemas.openxmlformats.org/officeDocument/2006/relationships/image" Target="../media/image11.png"/><Relationship Id="rId7" Type="http://schemas.openxmlformats.org/officeDocument/2006/relationships/image" Target="../media/image33.png"/><Relationship Id="rId12" Type="http://schemas.openxmlformats.org/officeDocument/2006/relationships/image" Target="../media/image37.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svg"/><Relationship Id="rId11" Type="http://schemas.openxmlformats.org/officeDocument/2006/relationships/image" Target="../media/image36.png"/><Relationship Id="rId5" Type="http://schemas.openxmlformats.org/officeDocument/2006/relationships/image" Target="../media/image31.png"/><Relationship Id="rId10" Type="http://schemas.microsoft.com/office/2007/relationships/hdphoto" Target="../media/hdphoto1.wdp"/><Relationship Id="rId4" Type="http://schemas.openxmlformats.org/officeDocument/2006/relationships/image" Target="../media/image12.svg"/><Relationship Id="rId9" Type="http://schemas.openxmlformats.org/officeDocument/2006/relationships/image" Target="../media/image35.png"/><Relationship Id="rId1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694A8-198E-42A7-85ED-74572773DDFC}"/>
              </a:ext>
            </a:extLst>
          </p:cNvPr>
          <p:cNvSpPr>
            <a:spLocks noGrp="1"/>
          </p:cNvSpPr>
          <p:nvPr>
            <p:ph type="ctrTitle"/>
          </p:nvPr>
        </p:nvSpPr>
        <p:spPr/>
        <p:txBody>
          <a:bodyPr>
            <a:normAutofit/>
          </a:bodyPr>
          <a:lstStyle/>
          <a:p>
            <a:pPr algn="l"/>
            <a:br>
              <a:rPr kumimoji="0" lang="en-GB" altLang="pt-PT" sz="6000" b="0" i="0" u="none" strike="noStrike" cap="none" normalizeH="0" baseline="0" dirty="0">
                <a:ln>
                  <a:noFill/>
                </a:ln>
                <a:solidFill>
                  <a:schemeClr val="tx1"/>
                </a:solidFill>
                <a:effectLst/>
                <a:latin typeface="Arial" panose="020B0604020202020204" pitchFamily="34" charset="0"/>
              </a:rPr>
            </a:br>
            <a:endParaRPr lang="pt-PT" dirty="0"/>
          </a:p>
        </p:txBody>
      </p:sp>
      <p:sp>
        <p:nvSpPr>
          <p:cNvPr id="4" name="Rectangle 3">
            <a:extLst>
              <a:ext uri="{FF2B5EF4-FFF2-40B4-BE49-F238E27FC236}">
                <a16:creationId xmlns:a16="http://schemas.microsoft.com/office/drawing/2014/main" id="{D63AF4AA-1D0F-442F-AE2B-35A71ADD989E}"/>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sp>
        <p:nvSpPr>
          <p:cNvPr id="9" name="Título 1">
            <a:extLst>
              <a:ext uri="{FF2B5EF4-FFF2-40B4-BE49-F238E27FC236}">
                <a16:creationId xmlns:a16="http://schemas.microsoft.com/office/drawing/2014/main" id="{9A580414-218F-46CF-86A7-E93965DAE2F2}"/>
              </a:ext>
            </a:extLst>
          </p:cNvPr>
          <p:cNvSpPr txBox="1">
            <a:spLocks/>
          </p:cNvSpPr>
          <p:nvPr/>
        </p:nvSpPr>
        <p:spPr>
          <a:xfrm>
            <a:off x="1524000" y="11223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rgbClr val="000000"/>
                </a:solidFill>
                <a:latin typeface="Cambria" panose="02040503050406030204" pitchFamily="18" charset="0"/>
                <a:ea typeface="Cambria" panose="02040503050406030204" pitchFamily="18" charset="0"/>
                <a:cs typeface="Calibri" panose="020F0502020204030204" pitchFamily="34" charset="0"/>
              </a:rPr>
              <a:t>Autonomous Mobile Robot</a:t>
            </a:r>
          </a:p>
          <a:p>
            <a:pPr algn="l"/>
            <a:r>
              <a:rPr lang="en-US" sz="4000" dirty="0">
                <a:solidFill>
                  <a:srgbClr val="000000"/>
                </a:solidFill>
                <a:latin typeface="Cambria" panose="02040503050406030204" pitchFamily="18" charset="0"/>
                <a:ea typeface="Cambria" panose="02040503050406030204" pitchFamily="18" charset="0"/>
                <a:cs typeface="Calibri" panose="020F0502020204030204" pitchFamily="34" charset="0"/>
              </a:rPr>
              <a:t>For Transporting Wheelchairs</a:t>
            </a:r>
          </a:p>
          <a:p>
            <a:pPr algn="l"/>
            <a:r>
              <a:rPr lang="en-US" sz="4000" dirty="0">
                <a:solidFill>
                  <a:srgbClr val="000000"/>
                </a:solidFill>
                <a:latin typeface="Cambria" panose="02040503050406030204" pitchFamily="18" charset="0"/>
                <a:ea typeface="Cambria" panose="02040503050406030204" pitchFamily="18" charset="0"/>
                <a:cs typeface="Calibri" panose="020F0502020204030204" pitchFamily="34" charset="0"/>
              </a:rPr>
              <a:t>In Healthcare Institutions </a:t>
            </a:r>
            <a:endParaRPr lang="pt-PT" sz="11500" dirty="0">
              <a:latin typeface="Cambria" panose="02040503050406030204" pitchFamily="18" charset="0"/>
              <a:ea typeface="Cambria" panose="02040503050406030204" pitchFamily="18" charset="0"/>
            </a:endParaRPr>
          </a:p>
        </p:txBody>
      </p:sp>
      <p:sp>
        <p:nvSpPr>
          <p:cNvPr id="10" name="Subtítulo 2">
            <a:extLst>
              <a:ext uri="{FF2B5EF4-FFF2-40B4-BE49-F238E27FC236}">
                <a16:creationId xmlns:a16="http://schemas.microsoft.com/office/drawing/2014/main" id="{68720FA4-FE40-485A-B934-9FA17F20A97B}"/>
              </a:ext>
            </a:extLst>
          </p:cNvPr>
          <p:cNvSpPr txBox="1">
            <a:spLocks/>
          </p:cNvSpPr>
          <p:nvPr/>
        </p:nvSpPr>
        <p:spPr>
          <a:xfrm>
            <a:off x="1524000" y="3602038"/>
            <a:ext cx="9144000" cy="2133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800" i="1" dirty="0">
                <a:latin typeface="Times New Roman" panose="02020603050405020304" pitchFamily="18" charset="0"/>
                <a:ea typeface="Times New Roman" panose="02020603050405020304" pitchFamily="18" charset="0"/>
              </a:rPr>
              <a:t>Plano de Dissertação</a:t>
            </a:r>
          </a:p>
          <a:p>
            <a:endParaRPr lang="pt-PT" dirty="0"/>
          </a:p>
          <a:p>
            <a:endParaRPr lang="pt-PT" dirty="0"/>
          </a:p>
          <a:p>
            <a:endParaRPr lang="pt-PT" dirty="0"/>
          </a:p>
        </p:txBody>
      </p:sp>
      <p:cxnSp>
        <p:nvCxnSpPr>
          <p:cNvPr id="11" name="Conexão reta 10">
            <a:extLst>
              <a:ext uri="{FF2B5EF4-FFF2-40B4-BE49-F238E27FC236}">
                <a16:creationId xmlns:a16="http://schemas.microsoft.com/office/drawing/2014/main" id="{BAD1353B-3237-4570-980D-CA15DC92004E}"/>
              </a:ext>
            </a:extLst>
          </p:cNvPr>
          <p:cNvCxnSpPr>
            <a:cxnSpLocks/>
          </p:cNvCxnSpPr>
          <p:nvPr/>
        </p:nvCxnSpPr>
        <p:spPr>
          <a:xfrm>
            <a:off x="1663337" y="3509963"/>
            <a:ext cx="847344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73CE30B7-6790-454A-ACFF-0359D3BBD9B1}"/>
              </a:ext>
            </a:extLst>
          </p:cNvPr>
          <p:cNvSpPr txBox="1"/>
          <p:nvPr/>
        </p:nvSpPr>
        <p:spPr>
          <a:xfrm>
            <a:off x="1524000" y="4469335"/>
            <a:ext cx="3521797" cy="954107"/>
          </a:xfrm>
          <a:prstGeom prst="rect">
            <a:avLst/>
          </a:prstGeom>
          <a:noFill/>
        </p:spPr>
        <p:txBody>
          <a:bodyPr wrap="square" rtlCol="0">
            <a:spAutoFit/>
          </a:bodyPr>
          <a:lstStyle/>
          <a:p>
            <a:r>
              <a:rPr lang="pt-PT" sz="1400" dirty="0"/>
              <a:t>João Faria</a:t>
            </a:r>
          </a:p>
          <a:p>
            <a:endParaRPr lang="pt-PT" sz="1400" dirty="0"/>
          </a:p>
          <a:p>
            <a:r>
              <a:rPr lang="pt-PT" sz="1400" i="1" dirty="0"/>
              <a:t>Orientador</a:t>
            </a:r>
          </a:p>
          <a:p>
            <a:r>
              <a:rPr lang="pt-PT" sz="1400" dirty="0"/>
              <a:t>Professor Doutor António Moreira</a:t>
            </a:r>
          </a:p>
        </p:txBody>
      </p:sp>
      <p:sp>
        <p:nvSpPr>
          <p:cNvPr id="15" name="CaixaDeTexto 14">
            <a:extLst>
              <a:ext uri="{FF2B5EF4-FFF2-40B4-BE49-F238E27FC236}">
                <a16:creationId xmlns:a16="http://schemas.microsoft.com/office/drawing/2014/main" id="{AAFB5E91-6A03-47A4-BFD3-73EB82FD3993}"/>
              </a:ext>
            </a:extLst>
          </p:cNvPr>
          <p:cNvSpPr txBox="1"/>
          <p:nvPr/>
        </p:nvSpPr>
        <p:spPr>
          <a:xfrm>
            <a:off x="3834319" y="6297408"/>
            <a:ext cx="4523362" cy="307777"/>
          </a:xfrm>
          <a:prstGeom prst="rect">
            <a:avLst/>
          </a:prstGeom>
          <a:noFill/>
        </p:spPr>
        <p:txBody>
          <a:bodyPr wrap="square" rtlCol="0">
            <a:spAutoFit/>
          </a:bodyPr>
          <a:lstStyle/>
          <a:p>
            <a:pPr algn="ctr"/>
            <a:r>
              <a:rPr lang="pt-PT" sz="1400" i="1" dirty="0"/>
              <a:t>Barcelos, 13 de novembro de 2021</a:t>
            </a:r>
          </a:p>
        </p:txBody>
      </p:sp>
      <p:sp>
        <p:nvSpPr>
          <p:cNvPr id="12" name="CaixaDeTexto 11">
            <a:extLst>
              <a:ext uri="{FF2B5EF4-FFF2-40B4-BE49-F238E27FC236}">
                <a16:creationId xmlns:a16="http://schemas.microsoft.com/office/drawing/2014/main" id="{C50A3EDB-F53A-4EDE-AD1D-31F72CEDB7A5}"/>
              </a:ext>
            </a:extLst>
          </p:cNvPr>
          <p:cNvSpPr txBox="1"/>
          <p:nvPr/>
        </p:nvSpPr>
        <p:spPr>
          <a:xfrm>
            <a:off x="11452634" y="6320491"/>
            <a:ext cx="407406" cy="261610"/>
          </a:xfrm>
          <a:prstGeom prst="rect">
            <a:avLst/>
          </a:prstGeom>
          <a:noFill/>
        </p:spPr>
        <p:txBody>
          <a:bodyPr wrap="square" rtlCol="0">
            <a:spAutoFit/>
          </a:bodyPr>
          <a:lstStyle/>
          <a:p>
            <a:pPr algn="ctr"/>
            <a:r>
              <a:rPr lang="pt-PT" sz="1050" dirty="0">
                <a:solidFill>
                  <a:schemeClr val="bg1">
                    <a:lumMod val="65000"/>
                  </a:schemeClr>
                </a:solidFill>
              </a:rPr>
              <a:t>1</a:t>
            </a:r>
            <a:endParaRPr lang="pt-PT" dirty="0">
              <a:solidFill>
                <a:schemeClr val="bg1">
                  <a:lumMod val="65000"/>
                </a:schemeClr>
              </a:solidFill>
            </a:endParaRPr>
          </a:p>
        </p:txBody>
      </p:sp>
    </p:spTree>
    <p:extLst>
      <p:ext uri="{BB962C8B-B14F-4D97-AF65-F5344CB8AC3E}">
        <p14:creationId xmlns:p14="http://schemas.microsoft.com/office/powerpoint/2010/main" val="361357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946C9F02-26D7-4DC3-B31A-123A2DEF6061}"/>
              </a:ext>
            </a:extLst>
          </p:cNvPr>
          <p:cNvSpPr/>
          <p:nvPr/>
        </p:nvSpPr>
        <p:spPr>
          <a:xfrm>
            <a:off x="1487666" y="20976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bg1">
                    <a:lumMod val="85000"/>
                  </a:schemeClr>
                </a:solidFill>
              </a:rPr>
              <a:t>Enquadramento Teórico</a:t>
            </a:r>
          </a:p>
        </p:txBody>
      </p:sp>
      <p:sp>
        <p:nvSpPr>
          <p:cNvPr id="11" name="Oval 10">
            <a:extLst>
              <a:ext uri="{FF2B5EF4-FFF2-40B4-BE49-F238E27FC236}">
                <a16:creationId xmlns:a16="http://schemas.microsoft.com/office/drawing/2014/main" id="{DB626298-C778-4C8C-8EAE-8D7149D8AA53}"/>
              </a:ext>
            </a:extLst>
          </p:cNvPr>
          <p:cNvSpPr/>
          <p:nvPr/>
        </p:nvSpPr>
        <p:spPr>
          <a:xfrm>
            <a:off x="947257" y="19430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1.1</a:t>
            </a:r>
            <a:endParaRPr lang="pt-PT" sz="1600" dirty="0">
              <a:solidFill>
                <a:schemeClr val="bg1">
                  <a:lumMod val="85000"/>
                </a:schemeClr>
              </a:solidFill>
            </a:endParaRPr>
          </a:p>
        </p:txBody>
      </p:sp>
      <p:sp>
        <p:nvSpPr>
          <p:cNvPr id="12" name="Retângulo 11">
            <a:extLst>
              <a:ext uri="{FF2B5EF4-FFF2-40B4-BE49-F238E27FC236}">
                <a16:creationId xmlns:a16="http://schemas.microsoft.com/office/drawing/2014/main" id="{CFFC5477-05EB-4F53-8E48-5D7F212A0514}"/>
              </a:ext>
            </a:extLst>
          </p:cNvPr>
          <p:cNvSpPr/>
          <p:nvPr/>
        </p:nvSpPr>
        <p:spPr>
          <a:xfrm>
            <a:off x="1487666" y="2932835"/>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Justificação do Estudo</a:t>
            </a:r>
          </a:p>
        </p:txBody>
      </p:sp>
      <p:sp>
        <p:nvSpPr>
          <p:cNvPr id="13" name="Oval 12">
            <a:extLst>
              <a:ext uri="{FF2B5EF4-FFF2-40B4-BE49-F238E27FC236}">
                <a16:creationId xmlns:a16="http://schemas.microsoft.com/office/drawing/2014/main" id="{4A74A604-7244-4FAE-B68C-3D6F1B4E442E}"/>
              </a:ext>
            </a:extLst>
          </p:cNvPr>
          <p:cNvSpPr/>
          <p:nvPr/>
        </p:nvSpPr>
        <p:spPr>
          <a:xfrm>
            <a:off x="947257" y="2778217"/>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1.2</a:t>
            </a:r>
            <a:endParaRPr lang="pt-PT" sz="1600" dirty="0">
              <a:solidFill>
                <a:schemeClr val="tx1"/>
              </a:solidFill>
            </a:endParaRPr>
          </a:p>
        </p:txBody>
      </p:sp>
      <p:sp>
        <p:nvSpPr>
          <p:cNvPr id="14" name="Retângulo 13">
            <a:extLst>
              <a:ext uri="{FF2B5EF4-FFF2-40B4-BE49-F238E27FC236}">
                <a16:creationId xmlns:a16="http://schemas.microsoft.com/office/drawing/2014/main" id="{6436948D-B9E3-48AE-9DBC-0DA76B6D3ADD}"/>
              </a:ext>
            </a:extLst>
          </p:cNvPr>
          <p:cNvSpPr/>
          <p:nvPr/>
        </p:nvSpPr>
        <p:spPr>
          <a:xfrm>
            <a:off x="1487666" y="37800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Objetivos do Estudo</a:t>
            </a:r>
          </a:p>
        </p:txBody>
      </p:sp>
      <p:sp>
        <p:nvSpPr>
          <p:cNvPr id="15" name="Oval 14">
            <a:extLst>
              <a:ext uri="{FF2B5EF4-FFF2-40B4-BE49-F238E27FC236}">
                <a16:creationId xmlns:a16="http://schemas.microsoft.com/office/drawing/2014/main" id="{D7A7CEA7-D876-42F0-BA62-06C024DE2590}"/>
              </a:ext>
            </a:extLst>
          </p:cNvPr>
          <p:cNvSpPr/>
          <p:nvPr/>
        </p:nvSpPr>
        <p:spPr>
          <a:xfrm>
            <a:off x="947257" y="36254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1.3</a:t>
            </a:r>
          </a:p>
        </p:txBody>
      </p:sp>
      <p:sp>
        <p:nvSpPr>
          <p:cNvPr id="16" name="Retângulo 15">
            <a:extLst>
              <a:ext uri="{FF2B5EF4-FFF2-40B4-BE49-F238E27FC236}">
                <a16:creationId xmlns:a16="http://schemas.microsoft.com/office/drawing/2014/main" id="{F1BBA657-E5A8-46DA-B844-B05EC69364E4}"/>
              </a:ext>
            </a:extLst>
          </p:cNvPr>
          <p:cNvSpPr/>
          <p:nvPr/>
        </p:nvSpPr>
        <p:spPr>
          <a:xfrm>
            <a:off x="1487666" y="46100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Hipótese de Investigação</a:t>
            </a:r>
          </a:p>
        </p:txBody>
      </p:sp>
      <p:sp>
        <p:nvSpPr>
          <p:cNvPr id="17" name="Oval 16">
            <a:extLst>
              <a:ext uri="{FF2B5EF4-FFF2-40B4-BE49-F238E27FC236}">
                <a16:creationId xmlns:a16="http://schemas.microsoft.com/office/drawing/2014/main" id="{CDFF9D77-E7CE-401E-B563-F24CF3D10D24}"/>
              </a:ext>
            </a:extLst>
          </p:cNvPr>
          <p:cNvSpPr/>
          <p:nvPr/>
        </p:nvSpPr>
        <p:spPr>
          <a:xfrm>
            <a:off x="947257" y="44554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1.4</a:t>
            </a:r>
            <a:endParaRPr lang="pt-PT" sz="1600" dirty="0">
              <a:solidFill>
                <a:schemeClr val="bg1">
                  <a:lumMod val="85000"/>
                </a:schemeClr>
              </a:solidFill>
            </a:endParaRPr>
          </a:p>
        </p:txBody>
      </p:sp>
      <p:sp>
        <p:nvSpPr>
          <p:cNvPr id="18" name="CaixaDeTexto 17">
            <a:extLst>
              <a:ext uri="{FF2B5EF4-FFF2-40B4-BE49-F238E27FC236}">
                <a16:creationId xmlns:a16="http://schemas.microsoft.com/office/drawing/2014/main" id="{D4595235-B2C6-430E-BEFD-CCA2E587D005}"/>
              </a:ext>
            </a:extLst>
          </p:cNvPr>
          <p:cNvSpPr txBox="1"/>
          <p:nvPr/>
        </p:nvSpPr>
        <p:spPr>
          <a:xfrm>
            <a:off x="11452634" y="6329544"/>
            <a:ext cx="407406" cy="253916"/>
          </a:xfrm>
          <a:prstGeom prst="rect">
            <a:avLst/>
          </a:prstGeom>
          <a:noFill/>
        </p:spPr>
        <p:txBody>
          <a:bodyPr wrap="square" rtlCol="0">
            <a:spAutoFit/>
          </a:bodyPr>
          <a:lstStyle/>
          <a:p>
            <a:pPr algn="ctr"/>
            <a:r>
              <a:rPr lang="pt-PT" sz="1050" dirty="0">
                <a:solidFill>
                  <a:schemeClr val="bg1">
                    <a:lumMod val="65000"/>
                  </a:schemeClr>
                </a:solidFill>
              </a:rPr>
              <a:t>3</a:t>
            </a:r>
            <a:endParaRPr lang="pt-PT" dirty="0">
              <a:solidFill>
                <a:schemeClr val="bg1">
                  <a:lumMod val="65000"/>
                </a:schemeClr>
              </a:solidFill>
            </a:endParaRPr>
          </a:p>
        </p:txBody>
      </p:sp>
    </p:spTree>
    <p:extLst>
      <p:ext uri="{BB962C8B-B14F-4D97-AF65-F5344CB8AC3E}">
        <p14:creationId xmlns:p14="http://schemas.microsoft.com/office/powerpoint/2010/main" val="336347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tângulo 11">
            <a:extLst>
              <a:ext uri="{FF2B5EF4-FFF2-40B4-BE49-F238E27FC236}">
                <a16:creationId xmlns:a16="http://schemas.microsoft.com/office/drawing/2014/main" id="{CFFC5477-05EB-4F53-8E48-5D7F212A0514}"/>
              </a:ext>
            </a:extLst>
          </p:cNvPr>
          <p:cNvSpPr/>
          <p:nvPr/>
        </p:nvSpPr>
        <p:spPr>
          <a:xfrm>
            <a:off x="1487666" y="2932835"/>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Justificação do Estudo</a:t>
            </a:r>
          </a:p>
        </p:txBody>
      </p:sp>
      <p:sp>
        <p:nvSpPr>
          <p:cNvPr id="13" name="Oval 12">
            <a:extLst>
              <a:ext uri="{FF2B5EF4-FFF2-40B4-BE49-F238E27FC236}">
                <a16:creationId xmlns:a16="http://schemas.microsoft.com/office/drawing/2014/main" id="{4A74A604-7244-4FAE-B68C-3D6F1B4E442E}"/>
              </a:ext>
            </a:extLst>
          </p:cNvPr>
          <p:cNvSpPr/>
          <p:nvPr/>
        </p:nvSpPr>
        <p:spPr>
          <a:xfrm>
            <a:off x="947257" y="2778217"/>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1.2</a:t>
            </a:r>
            <a:endParaRPr lang="pt-PT" sz="1600" dirty="0">
              <a:solidFill>
                <a:schemeClr val="tx1"/>
              </a:solidFill>
            </a:endParaRPr>
          </a:p>
        </p:txBody>
      </p:sp>
      <p:pic>
        <p:nvPicPr>
          <p:cNvPr id="18" name="Gráfico 17" descr="Microscópio com preenchimento sólido">
            <a:extLst>
              <a:ext uri="{FF2B5EF4-FFF2-40B4-BE49-F238E27FC236}">
                <a16:creationId xmlns:a16="http://schemas.microsoft.com/office/drawing/2014/main" id="{181D6553-DEE1-4889-A515-C525391D89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2045" y="4363047"/>
            <a:ext cx="1312444" cy="1312444"/>
          </a:xfrm>
          <a:prstGeom prst="rect">
            <a:avLst/>
          </a:prstGeom>
        </p:spPr>
      </p:pic>
      <p:pic>
        <p:nvPicPr>
          <p:cNvPr id="19" name="Gráfico 18" descr="Utilizadores com preenchimento sólido">
            <a:extLst>
              <a:ext uri="{FF2B5EF4-FFF2-40B4-BE49-F238E27FC236}">
                <a16:creationId xmlns:a16="http://schemas.microsoft.com/office/drawing/2014/main" id="{CFB04163-154F-492C-8025-5492A83B1D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06580" y="4443192"/>
            <a:ext cx="1312444" cy="1312444"/>
          </a:xfrm>
          <a:prstGeom prst="rect">
            <a:avLst/>
          </a:prstGeom>
        </p:spPr>
      </p:pic>
      <p:pic>
        <p:nvPicPr>
          <p:cNvPr id="20" name="Gráfico 19" descr="Dólar com preenchimento sólido">
            <a:extLst>
              <a:ext uri="{FF2B5EF4-FFF2-40B4-BE49-F238E27FC236}">
                <a16:creationId xmlns:a16="http://schemas.microsoft.com/office/drawing/2014/main" id="{D044D074-C60B-44A2-A847-5392C7996F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772976" y="4363047"/>
            <a:ext cx="1312444" cy="1312444"/>
          </a:xfrm>
          <a:prstGeom prst="rect">
            <a:avLst/>
          </a:prstGeom>
        </p:spPr>
      </p:pic>
      <p:pic>
        <p:nvPicPr>
          <p:cNvPr id="21" name="Gráfico 20" descr="Chave inglesa com preenchimento sólido">
            <a:extLst>
              <a:ext uri="{FF2B5EF4-FFF2-40B4-BE49-F238E27FC236}">
                <a16:creationId xmlns:a16="http://schemas.microsoft.com/office/drawing/2014/main" id="{919B311F-90DC-47F7-AB57-5FBBBBFBC1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4217510" y="4363047"/>
            <a:ext cx="1312444" cy="1312444"/>
          </a:xfrm>
          <a:prstGeom prst="rect">
            <a:avLst/>
          </a:prstGeom>
        </p:spPr>
      </p:pic>
      <p:sp>
        <p:nvSpPr>
          <p:cNvPr id="22" name="CaixaDeTexto 21">
            <a:extLst>
              <a:ext uri="{FF2B5EF4-FFF2-40B4-BE49-F238E27FC236}">
                <a16:creationId xmlns:a16="http://schemas.microsoft.com/office/drawing/2014/main" id="{D1933D49-A6B3-458D-AE93-653E9A10D3EE}"/>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3</a:t>
            </a:r>
            <a:endParaRPr lang="pt-PT" dirty="0">
              <a:solidFill>
                <a:schemeClr val="bg1">
                  <a:lumMod val="65000"/>
                </a:schemeClr>
              </a:solidFill>
            </a:endParaRPr>
          </a:p>
        </p:txBody>
      </p:sp>
      <p:grpSp>
        <p:nvGrpSpPr>
          <p:cNvPr id="14" name="Agrupar 13">
            <a:extLst>
              <a:ext uri="{FF2B5EF4-FFF2-40B4-BE49-F238E27FC236}">
                <a16:creationId xmlns:a16="http://schemas.microsoft.com/office/drawing/2014/main" id="{4DC8055B-F18F-4D89-8890-8F1FB55FA764}"/>
              </a:ext>
            </a:extLst>
          </p:cNvPr>
          <p:cNvGrpSpPr/>
          <p:nvPr/>
        </p:nvGrpSpPr>
        <p:grpSpPr>
          <a:xfrm>
            <a:off x="-106924" y="2037704"/>
            <a:ext cx="632780" cy="2782592"/>
            <a:chOff x="-106924" y="1556828"/>
            <a:chExt cx="632780" cy="2782592"/>
          </a:xfrm>
        </p:grpSpPr>
        <p:sp>
          <p:nvSpPr>
            <p:cNvPr id="15" name="Retângulo: Cantos Arredondados 14">
              <a:extLst>
                <a:ext uri="{FF2B5EF4-FFF2-40B4-BE49-F238E27FC236}">
                  <a16:creationId xmlns:a16="http://schemas.microsoft.com/office/drawing/2014/main" id="{89743B51-7F0B-4027-9D68-F31E933CA364}"/>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16" name="CaixaDeTexto 15">
              <a:extLst>
                <a:ext uri="{FF2B5EF4-FFF2-40B4-BE49-F238E27FC236}">
                  <a16:creationId xmlns:a16="http://schemas.microsoft.com/office/drawing/2014/main" id="{F9E7E68C-BCBC-4400-92B7-CBF66FE66738}"/>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p:txBody>
        </p:sp>
      </p:grpSp>
      <p:grpSp>
        <p:nvGrpSpPr>
          <p:cNvPr id="17" name="Agrupar 16">
            <a:extLst>
              <a:ext uri="{FF2B5EF4-FFF2-40B4-BE49-F238E27FC236}">
                <a16:creationId xmlns:a16="http://schemas.microsoft.com/office/drawing/2014/main" id="{3C466822-DA32-4BB4-B18B-ACF43BDBAB6D}"/>
              </a:ext>
            </a:extLst>
          </p:cNvPr>
          <p:cNvGrpSpPr/>
          <p:nvPr/>
        </p:nvGrpSpPr>
        <p:grpSpPr>
          <a:xfrm>
            <a:off x="-106924" y="1672861"/>
            <a:ext cx="632780" cy="3512278"/>
            <a:chOff x="-106924" y="1556828"/>
            <a:chExt cx="632780" cy="3512278"/>
          </a:xfrm>
        </p:grpSpPr>
        <p:sp>
          <p:nvSpPr>
            <p:cNvPr id="23" name="Retângulo: Cantos Arredondados 22">
              <a:extLst>
                <a:ext uri="{FF2B5EF4-FFF2-40B4-BE49-F238E27FC236}">
                  <a16:creationId xmlns:a16="http://schemas.microsoft.com/office/drawing/2014/main" id="{233837E1-4CFA-4D6F-A4BB-06DC66B54515}"/>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4" name="CaixaDeTexto 23">
              <a:extLst>
                <a:ext uri="{FF2B5EF4-FFF2-40B4-BE49-F238E27FC236}">
                  <a16:creationId xmlns:a16="http://schemas.microsoft.com/office/drawing/2014/main" id="{8A178A77-306C-44ED-BDC6-2ABF6957E255}"/>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Tree>
    <p:extLst>
      <p:ext uri="{BB962C8B-B14F-4D97-AF65-F5344CB8AC3E}">
        <p14:creationId xmlns:p14="http://schemas.microsoft.com/office/powerpoint/2010/main" val="21523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946C9F02-26D7-4DC3-B31A-123A2DEF6061}"/>
              </a:ext>
            </a:extLst>
          </p:cNvPr>
          <p:cNvSpPr/>
          <p:nvPr/>
        </p:nvSpPr>
        <p:spPr>
          <a:xfrm>
            <a:off x="1487666" y="20976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bg1">
                    <a:lumMod val="85000"/>
                  </a:schemeClr>
                </a:solidFill>
              </a:rPr>
              <a:t>Enquadramento Teórico</a:t>
            </a:r>
          </a:p>
        </p:txBody>
      </p:sp>
      <p:sp>
        <p:nvSpPr>
          <p:cNvPr id="11" name="Oval 10">
            <a:extLst>
              <a:ext uri="{FF2B5EF4-FFF2-40B4-BE49-F238E27FC236}">
                <a16:creationId xmlns:a16="http://schemas.microsoft.com/office/drawing/2014/main" id="{DB626298-C778-4C8C-8EAE-8D7149D8AA53}"/>
              </a:ext>
            </a:extLst>
          </p:cNvPr>
          <p:cNvSpPr/>
          <p:nvPr/>
        </p:nvSpPr>
        <p:spPr>
          <a:xfrm>
            <a:off x="947257" y="19430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1.1</a:t>
            </a:r>
            <a:endParaRPr lang="pt-PT" sz="1600" dirty="0">
              <a:solidFill>
                <a:schemeClr val="bg1">
                  <a:lumMod val="85000"/>
                </a:schemeClr>
              </a:solidFill>
            </a:endParaRPr>
          </a:p>
        </p:txBody>
      </p:sp>
      <p:sp>
        <p:nvSpPr>
          <p:cNvPr id="12" name="Retângulo 11">
            <a:extLst>
              <a:ext uri="{FF2B5EF4-FFF2-40B4-BE49-F238E27FC236}">
                <a16:creationId xmlns:a16="http://schemas.microsoft.com/office/drawing/2014/main" id="{CFFC5477-05EB-4F53-8E48-5D7F212A0514}"/>
              </a:ext>
            </a:extLst>
          </p:cNvPr>
          <p:cNvSpPr/>
          <p:nvPr/>
        </p:nvSpPr>
        <p:spPr>
          <a:xfrm>
            <a:off x="1487666" y="2932835"/>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Justificação do Estudo</a:t>
            </a:r>
          </a:p>
        </p:txBody>
      </p:sp>
      <p:sp>
        <p:nvSpPr>
          <p:cNvPr id="13" name="Oval 12">
            <a:extLst>
              <a:ext uri="{FF2B5EF4-FFF2-40B4-BE49-F238E27FC236}">
                <a16:creationId xmlns:a16="http://schemas.microsoft.com/office/drawing/2014/main" id="{4A74A604-7244-4FAE-B68C-3D6F1B4E442E}"/>
              </a:ext>
            </a:extLst>
          </p:cNvPr>
          <p:cNvSpPr/>
          <p:nvPr/>
        </p:nvSpPr>
        <p:spPr>
          <a:xfrm>
            <a:off x="947257" y="2778217"/>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6436948D-B9E3-48AE-9DBC-0DA76B6D3ADD}"/>
              </a:ext>
            </a:extLst>
          </p:cNvPr>
          <p:cNvSpPr/>
          <p:nvPr/>
        </p:nvSpPr>
        <p:spPr>
          <a:xfrm>
            <a:off x="1487666" y="37800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Objetivos do Estudo</a:t>
            </a:r>
          </a:p>
        </p:txBody>
      </p:sp>
      <p:sp>
        <p:nvSpPr>
          <p:cNvPr id="15" name="Oval 14">
            <a:extLst>
              <a:ext uri="{FF2B5EF4-FFF2-40B4-BE49-F238E27FC236}">
                <a16:creationId xmlns:a16="http://schemas.microsoft.com/office/drawing/2014/main" id="{D7A7CEA7-D876-42F0-BA62-06C024DE2590}"/>
              </a:ext>
            </a:extLst>
          </p:cNvPr>
          <p:cNvSpPr/>
          <p:nvPr/>
        </p:nvSpPr>
        <p:spPr>
          <a:xfrm>
            <a:off x="947257" y="36254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1.3</a:t>
            </a:r>
          </a:p>
        </p:txBody>
      </p:sp>
      <p:sp>
        <p:nvSpPr>
          <p:cNvPr id="16" name="Retângulo 15">
            <a:extLst>
              <a:ext uri="{FF2B5EF4-FFF2-40B4-BE49-F238E27FC236}">
                <a16:creationId xmlns:a16="http://schemas.microsoft.com/office/drawing/2014/main" id="{F1BBA657-E5A8-46DA-B844-B05EC69364E4}"/>
              </a:ext>
            </a:extLst>
          </p:cNvPr>
          <p:cNvSpPr/>
          <p:nvPr/>
        </p:nvSpPr>
        <p:spPr>
          <a:xfrm>
            <a:off x="1487666" y="46100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Hipótese de Investigação</a:t>
            </a:r>
          </a:p>
        </p:txBody>
      </p:sp>
      <p:sp>
        <p:nvSpPr>
          <p:cNvPr id="17" name="Oval 16">
            <a:extLst>
              <a:ext uri="{FF2B5EF4-FFF2-40B4-BE49-F238E27FC236}">
                <a16:creationId xmlns:a16="http://schemas.microsoft.com/office/drawing/2014/main" id="{CDFF9D77-E7CE-401E-B563-F24CF3D10D24}"/>
              </a:ext>
            </a:extLst>
          </p:cNvPr>
          <p:cNvSpPr/>
          <p:nvPr/>
        </p:nvSpPr>
        <p:spPr>
          <a:xfrm>
            <a:off x="947257" y="44554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b="1" dirty="0">
                <a:solidFill>
                  <a:schemeClr val="bg1">
                    <a:lumMod val="85000"/>
                  </a:schemeClr>
                </a:solidFill>
              </a:rPr>
              <a:t>1.4</a:t>
            </a:r>
            <a:endParaRPr lang="pt-PT" sz="1600" b="1" dirty="0">
              <a:solidFill>
                <a:schemeClr val="bg1">
                  <a:lumMod val="85000"/>
                </a:schemeClr>
              </a:solidFill>
            </a:endParaRPr>
          </a:p>
        </p:txBody>
      </p:sp>
    </p:spTree>
    <p:extLst>
      <p:ext uri="{BB962C8B-B14F-4D97-AF65-F5344CB8AC3E}">
        <p14:creationId xmlns:p14="http://schemas.microsoft.com/office/powerpoint/2010/main" val="336053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4" name="Retângulo 13">
            <a:extLst>
              <a:ext uri="{FF2B5EF4-FFF2-40B4-BE49-F238E27FC236}">
                <a16:creationId xmlns:a16="http://schemas.microsoft.com/office/drawing/2014/main" id="{6436948D-B9E3-48AE-9DBC-0DA76B6D3ADD}"/>
              </a:ext>
            </a:extLst>
          </p:cNvPr>
          <p:cNvSpPr/>
          <p:nvPr/>
        </p:nvSpPr>
        <p:spPr>
          <a:xfrm>
            <a:off x="1487666" y="37800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Objetivos do Estudo</a:t>
            </a:r>
          </a:p>
        </p:txBody>
      </p:sp>
      <p:sp>
        <p:nvSpPr>
          <p:cNvPr id="15" name="Oval 14">
            <a:extLst>
              <a:ext uri="{FF2B5EF4-FFF2-40B4-BE49-F238E27FC236}">
                <a16:creationId xmlns:a16="http://schemas.microsoft.com/office/drawing/2014/main" id="{D7A7CEA7-D876-42F0-BA62-06C024DE2590}"/>
              </a:ext>
            </a:extLst>
          </p:cNvPr>
          <p:cNvSpPr/>
          <p:nvPr/>
        </p:nvSpPr>
        <p:spPr>
          <a:xfrm>
            <a:off x="947257" y="36254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1.3</a:t>
            </a:r>
          </a:p>
        </p:txBody>
      </p:sp>
      <p:sp>
        <p:nvSpPr>
          <p:cNvPr id="18" name="CaixaDeTexto 17">
            <a:extLst>
              <a:ext uri="{FF2B5EF4-FFF2-40B4-BE49-F238E27FC236}">
                <a16:creationId xmlns:a16="http://schemas.microsoft.com/office/drawing/2014/main" id="{F4D5F0EB-BCDC-4867-874B-E8AD7E7CC37D}"/>
              </a:ext>
            </a:extLst>
          </p:cNvPr>
          <p:cNvSpPr txBox="1"/>
          <p:nvPr/>
        </p:nvSpPr>
        <p:spPr>
          <a:xfrm>
            <a:off x="947257" y="1727629"/>
            <a:ext cx="10406543" cy="414216"/>
          </a:xfrm>
          <a:prstGeom prst="rect">
            <a:avLst/>
          </a:prstGeom>
          <a:noFill/>
        </p:spPr>
        <p:txBody>
          <a:bodyPr wrap="square">
            <a:spAutoFit/>
          </a:bodyPr>
          <a:lstStyle/>
          <a:p>
            <a:pPr indent="215900" algn="just">
              <a:lnSpc>
                <a:spcPct val="145000"/>
              </a:lnSpc>
              <a:spcBef>
                <a:spcPts val="1200"/>
              </a:spcBef>
              <a:spcAft>
                <a:spcPts val="1200"/>
              </a:spcAft>
            </a:pPr>
            <a:r>
              <a:rPr lang="pt-PT" sz="1600" b="1" dirty="0">
                <a:effectLst/>
                <a:ea typeface="Calibri" panose="020F0502020204030204" pitchFamily="34" charset="0"/>
              </a:rPr>
              <a:t>P1: </a:t>
            </a:r>
            <a:r>
              <a:rPr lang="pt-PT" sz="1600" dirty="0">
                <a:effectLst/>
                <a:ea typeface="Calibri" panose="020F0502020204030204" pitchFamily="34" charset="0"/>
              </a:rPr>
              <a:t>Será possível desenvolver um robô móvel autônomo para transportar pacientes?</a:t>
            </a:r>
          </a:p>
        </p:txBody>
      </p:sp>
      <p:sp>
        <p:nvSpPr>
          <p:cNvPr id="19" name="CaixaDeTexto 18">
            <a:extLst>
              <a:ext uri="{FF2B5EF4-FFF2-40B4-BE49-F238E27FC236}">
                <a16:creationId xmlns:a16="http://schemas.microsoft.com/office/drawing/2014/main" id="{882DB558-A520-40D2-B705-5CBE01CD7915}"/>
              </a:ext>
            </a:extLst>
          </p:cNvPr>
          <p:cNvSpPr txBox="1"/>
          <p:nvPr/>
        </p:nvSpPr>
        <p:spPr>
          <a:xfrm>
            <a:off x="947256" y="2143479"/>
            <a:ext cx="10339054" cy="414216"/>
          </a:xfrm>
          <a:prstGeom prst="rect">
            <a:avLst/>
          </a:prstGeom>
          <a:noFill/>
        </p:spPr>
        <p:txBody>
          <a:bodyPr wrap="square">
            <a:spAutoFit/>
          </a:bodyPr>
          <a:lstStyle/>
          <a:p>
            <a:pPr indent="215900" algn="just">
              <a:lnSpc>
                <a:spcPct val="145000"/>
              </a:lnSpc>
              <a:spcBef>
                <a:spcPts val="1200"/>
              </a:spcBef>
              <a:spcAft>
                <a:spcPts val="1200"/>
              </a:spcAft>
            </a:pPr>
            <a:r>
              <a:rPr lang="pt-PT" sz="1600" b="1" dirty="0">
                <a:effectLst/>
                <a:ea typeface="Calibri" panose="020F0502020204030204" pitchFamily="34" charset="0"/>
              </a:rPr>
              <a:t>P2: </a:t>
            </a:r>
            <a:r>
              <a:rPr lang="pt-PT" sz="1600" dirty="0">
                <a:effectLst/>
                <a:ea typeface="Calibri" panose="020F0502020204030204" pitchFamily="34" charset="0"/>
              </a:rPr>
              <a:t>Será possível desenvolver um mecanismo de acoplamento automático para transportar cadeiras de rodas manuais?</a:t>
            </a:r>
          </a:p>
        </p:txBody>
      </p:sp>
      <p:sp>
        <p:nvSpPr>
          <p:cNvPr id="20" name="CaixaDeTexto 19">
            <a:extLst>
              <a:ext uri="{FF2B5EF4-FFF2-40B4-BE49-F238E27FC236}">
                <a16:creationId xmlns:a16="http://schemas.microsoft.com/office/drawing/2014/main" id="{20F68367-6451-4544-896A-5E4A18973D54}"/>
              </a:ext>
            </a:extLst>
          </p:cNvPr>
          <p:cNvSpPr txBox="1"/>
          <p:nvPr/>
        </p:nvSpPr>
        <p:spPr>
          <a:xfrm>
            <a:off x="947257" y="2557695"/>
            <a:ext cx="10339054" cy="771237"/>
          </a:xfrm>
          <a:prstGeom prst="rect">
            <a:avLst/>
          </a:prstGeom>
          <a:noFill/>
        </p:spPr>
        <p:txBody>
          <a:bodyPr wrap="square">
            <a:spAutoFit/>
          </a:bodyPr>
          <a:lstStyle/>
          <a:p>
            <a:pPr indent="215900" algn="just">
              <a:lnSpc>
                <a:spcPct val="145000"/>
              </a:lnSpc>
              <a:spcBef>
                <a:spcPts val="1200"/>
              </a:spcBef>
              <a:spcAft>
                <a:spcPts val="1200"/>
              </a:spcAft>
            </a:pPr>
            <a:r>
              <a:rPr lang="pt-PT" sz="1600" b="1" dirty="0">
                <a:effectLst/>
                <a:ea typeface="Calibri" panose="020F0502020204030204" pitchFamily="34" charset="0"/>
              </a:rPr>
              <a:t>P3: </a:t>
            </a:r>
            <a:r>
              <a:rPr lang="pt-PT" sz="1600" dirty="0">
                <a:effectLst/>
                <a:ea typeface="Calibri" panose="020F0502020204030204" pitchFamily="34" charset="0"/>
              </a:rPr>
              <a:t>Será possível comunicar entre o sistema de gestão da instituição de saúde e o robô AMR para agilizar o processo de transporte dos doentes? </a:t>
            </a:r>
          </a:p>
        </p:txBody>
      </p:sp>
      <p:sp>
        <p:nvSpPr>
          <p:cNvPr id="21" name="CaixaDeTexto 20">
            <a:extLst>
              <a:ext uri="{FF2B5EF4-FFF2-40B4-BE49-F238E27FC236}">
                <a16:creationId xmlns:a16="http://schemas.microsoft.com/office/drawing/2014/main" id="{000C6AC8-0A6D-4097-B286-5F3C65B092E2}"/>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3</a:t>
            </a:r>
            <a:endParaRPr lang="pt-PT" dirty="0">
              <a:solidFill>
                <a:schemeClr val="bg1">
                  <a:lumMod val="65000"/>
                </a:schemeClr>
              </a:solidFill>
            </a:endParaRPr>
          </a:p>
        </p:txBody>
      </p:sp>
    </p:spTree>
    <p:extLst>
      <p:ext uri="{BB962C8B-B14F-4D97-AF65-F5344CB8AC3E}">
        <p14:creationId xmlns:p14="http://schemas.microsoft.com/office/powerpoint/2010/main" val="401394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4" name="Retângulo 13">
            <a:extLst>
              <a:ext uri="{FF2B5EF4-FFF2-40B4-BE49-F238E27FC236}">
                <a16:creationId xmlns:a16="http://schemas.microsoft.com/office/drawing/2014/main" id="{6436948D-B9E3-48AE-9DBC-0DA76B6D3ADD}"/>
              </a:ext>
            </a:extLst>
          </p:cNvPr>
          <p:cNvSpPr/>
          <p:nvPr/>
        </p:nvSpPr>
        <p:spPr>
          <a:xfrm>
            <a:off x="1487666" y="37800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Objetivos do Estudo</a:t>
            </a:r>
          </a:p>
        </p:txBody>
      </p:sp>
      <p:sp>
        <p:nvSpPr>
          <p:cNvPr id="15" name="Oval 14">
            <a:extLst>
              <a:ext uri="{FF2B5EF4-FFF2-40B4-BE49-F238E27FC236}">
                <a16:creationId xmlns:a16="http://schemas.microsoft.com/office/drawing/2014/main" id="{D7A7CEA7-D876-42F0-BA62-06C024DE2590}"/>
              </a:ext>
            </a:extLst>
          </p:cNvPr>
          <p:cNvSpPr/>
          <p:nvPr/>
        </p:nvSpPr>
        <p:spPr>
          <a:xfrm>
            <a:off x="947257" y="36254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1.3</a:t>
            </a:r>
          </a:p>
        </p:txBody>
      </p:sp>
      <p:sp>
        <p:nvSpPr>
          <p:cNvPr id="3" name="Retângulo: Cantos Arredondados 2">
            <a:extLst>
              <a:ext uri="{FF2B5EF4-FFF2-40B4-BE49-F238E27FC236}">
                <a16:creationId xmlns:a16="http://schemas.microsoft.com/office/drawing/2014/main" id="{50B5006C-4DE7-49C4-890F-FB77638FAF7D}"/>
              </a:ext>
            </a:extLst>
          </p:cNvPr>
          <p:cNvSpPr/>
          <p:nvPr/>
        </p:nvSpPr>
        <p:spPr>
          <a:xfrm>
            <a:off x="947257" y="1771865"/>
            <a:ext cx="10339052"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ea typeface="Calibri" panose="020F0502020204030204" pitchFamily="34" charset="0"/>
              </a:rPr>
              <a:t>D</a:t>
            </a:r>
            <a:r>
              <a:rPr lang="pt-PT" sz="1600" dirty="0">
                <a:solidFill>
                  <a:schemeClr val="tx1"/>
                </a:solidFill>
                <a:effectLst/>
                <a:ea typeface="Calibri" panose="020F0502020204030204" pitchFamily="34" charset="0"/>
              </a:rPr>
              <a:t>esenvolver um sistema robótico para ajudar na gestão de transporte de pacientes em instituições de saúde</a:t>
            </a:r>
            <a:endParaRPr lang="pt-PT" sz="1600" dirty="0">
              <a:solidFill>
                <a:schemeClr val="tx1"/>
              </a:solidFill>
            </a:endParaRPr>
          </a:p>
        </p:txBody>
      </p:sp>
      <p:sp>
        <p:nvSpPr>
          <p:cNvPr id="13" name="Retângulo: Cantos Arredondados 12">
            <a:extLst>
              <a:ext uri="{FF2B5EF4-FFF2-40B4-BE49-F238E27FC236}">
                <a16:creationId xmlns:a16="http://schemas.microsoft.com/office/drawing/2014/main" id="{6514B0E0-80D6-4776-9B85-743EA46A7B32}"/>
              </a:ext>
            </a:extLst>
          </p:cNvPr>
          <p:cNvSpPr/>
          <p:nvPr/>
        </p:nvSpPr>
        <p:spPr>
          <a:xfrm>
            <a:off x="947257" y="2602524"/>
            <a:ext cx="10339052"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15900" algn="ctr">
              <a:lnSpc>
                <a:spcPct val="145000"/>
              </a:lnSpc>
            </a:pPr>
            <a:r>
              <a:rPr lang="pt-PT" sz="1600" dirty="0">
                <a:solidFill>
                  <a:schemeClr val="tx1"/>
                </a:solidFill>
                <a:effectLst/>
                <a:ea typeface="Calibri" panose="020F0502020204030204" pitchFamily="34" charset="0"/>
              </a:rPr>
              <a:t>O plano é não robotizar as cadeiras de rodas manuais </a:t>
            </a:r>
          </a:p>
        </p:txBody>
      </p:sp>
      <p:sp>
        <p:nvSpPr>
          <p:cNvPr id="16" name="CaixaDeTexto 15">
            <a:extLst>
              <a:ext uri="{FF2B5EF4-FFF2-40B4-BE49-F238E27FC236}">
                <a16:creationId xmlns:a16="http://schemas.microsoft.com/office/drawing/2014/main" id="{7036F56C-7E6C-4F9A-8CF3-2BD50608F697}"/>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3</a:t>
            </a:r>
            <a:endParaRPr lang="pt-PT" dirty="0">
              <a:solidFill>
                <a:schemeClr val="bg1">
                  <a:lumMod val="65000"/>
                </a:schemeClr>
              </a:solidFill>
            </a:endParaRPr>
          </a:p>
        </p:txBody>
      </p:sp>
    </p:spTree>
    <p:extLst>
      <p:ext uri="{BB962C8B-B14F-4D97-AF65-F5344CB8AC3E}">
        <p14:creationId xmlns:p14="http://schemas.microsoft.com/office/powerpoint/2010/main" val="84726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tângulo 13">
            <a:extLst>
              <a:ext uri="{FF2B5EF4-FFF2-40B4-BE49-F238E27FC236}">
                <a16:creationId xmlns:a16="http://schemas.microsoft.com/office/drawing/2014/main" id="{6436948D-B9E3-48AE-9DBC-0DA76B6D3ADD}"/>
              </a:ext>
            </a:extLst>
          </p:cNvPr>
          <p:cNvSpPr/>
          <p:nvPr/>
        </p:nvSpPr>
        <p:spPr>
          <a:xfrm>
            <a:off x="1487666" y="37800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Objetivos do Estudo</a:t>
            </a:r>
          </a:p>
        </p:txBody>
      </p:sp>
      <p:sp>
        <p:nvSpPr>
          <p:cNvPr id="15" name="Oval 14">
            <a:extLst>
              <a:ext uri="{FF2B5EF4-FFF2-40B4-BE49-F238E27FC236}">
                <a16:creationId xmlns:a16="http://schemas.microsoft.com/office/drawing/2014/main" id="{D7A7CEA7-D876-42F0-BA62-06C024DE2590}"/>
              </a:ext>
            </a:extLst>
          </p:cNvPr>
          <p:cNvSpPr/>
          <p:nvPr/>
        </p:nvSpPr>
        <p:spPr>
          <a:xfrm>
            <a:off x="947257" y="36254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1.3</a:t>
            </a:r>
          </a:p>
        </p:txBody>
      </p:sp>
      <p:pic>
        <p:nvPicPr>
          <p:cNvPr id="16" name="Gráfico 15" descr="Pessoa em cadeira de rodas com preenchimento sólido">
            <a:extLst>
              <a:ext uri="{FF2B5EF4-FFF2-40B4-BE49-F238E27FC236}">
                <a16:creationId xmlns:a16="http://schemas.microsoft.com/office/drawing/2014/main" id="{3E4107AC-D8AD-4B51-9523-2FEDFBA894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990850" y="4553002"/>
            <a:ext cx="1312444" cy="1312444"/>
          </a:xfrm>
          <a:prstGeom prst="rect">
            <a:avLst/>
          </a:prstGeom>
        </p:spPr>
      </p:pic>
      <p:pic>
        <p:nvPicPr>
          <p:cNvPr id="17" name="Gráfico 16" descr="Mealheiro com preenchimento sólido">
            <a:extLst>
              <a:ext uri="{FF2B5EF4-FFF2-40B4-BE49-F238E27FC236}">
                <a16:creationId xmlns:a16="http://schemas.microsoft.com/office/drawing/2014/main" id="{2EFCF33C-4CCA-4F95-ADC6-5EFC3213F7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886825" y="4553002"/>
            <a:ext cx="1312444" cy="1312444"/>
          </a:xfrm>
          <a:prstGeom prst="rect">
            <a:avLst/>
          </a:prstGeom>
        </p:spPr>
      </p:pic>
      <p:pic>
        <p:nvPicPr>
          <p:cNvPr id="18" name="Gráfico 17" descr="Pessoa em cadeira de rodas com preenchimento sólido">
            <a:extLst>
              <a:ext uri="{FF2B5EF4-FFF2-40B4-BE49-F238E27FC236}">
                <a16:creationId xmlns:a16="http://schemas.microsoft.com/office/drawing/2014/main" id="{A09D16F3-E31F-436E-962F-CA5D4DBE37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3467100" y="4553002"/>
            <a:ext cx="1312444" cy="1312444"/>
          </a:xfrm>
          <a:prstGeom prst="rect">
            <a:avLst/>
          </a:prstGeom>
        </p:spPr>
      </p:pic>
      <p:pic>
        <p:nvPicPr>
          <p:cNvPr id="19" name="Gráfico 18" descr="Pessoa em cadeira de rodas com preenchimento sólido">
            <a:extLst>
              <a:ext uri="{FF2B5EF4-FFF2-40B4-BE49-F238E27FC236}">
                <a16:creationId xmlns:a16="http://schemas.microsoft.com/office/drawing/2014/main" id="{6A852DE4-E6AA-4798-8797-2DEAFD536B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514600" y="4553002"/>
            <a:ext cx="1312444" cy="1312444"/>
          </a:xfrm>
          <a:prstGeom prst="rect">
            <a:avLst/>
          </a:prstGeom>
        </p:spPr>
      </p:pic>
      <p:sp>
        <p:nvSpPr>
          <p:cNvPr id="20" name="CaixaDeTexto 19">
            <a:extLst>
              <a:ext uri="{FF2B5EF4-FFF2-40B4-BE49-F238E27FC236}">
                <a16:creationId xmlns:a16="http://schemas.microsoft.com/office/drawing/2014/main" id="{5A63DD18-AB0F-42F9-A6A1-C82B83FA1DB1}"/>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3</a:t>
            </a:r>
            <a:endParaRPr lang="pt-PT" dirty="0">
              <a:solidFill>
                <a:schemeClr val="bg1">
                  <a:lumMod val="65000"/>
                </a:schemeClr>
              </a:solidFill>
            </a:endParaRPr>
          </a:p>
        </p:txBody>
      </p:sp>
      <p:grpSp>
        <p:nvGrpSpPr>
          <p:cNvPr id="21" name="Agrupar 20">
            <a:extLst>
              <a:ext uri="{FF2B5EF4-FFF2-40B4-BE49-F238E27FC236}">
                <a16:creationId xmlns:a16="http://schemas.microsoft.com/office/drawing/2014/main" id="{8C47511D-575B-4B29-BFEB-B730A3DA1586}"/>
              </a:ext>
            </a:extLst>
          </p:cNvPr>
          <p:cNvGrpSpPr/>
          <p:nvPr/>
        </p:nvGrpSpPr>
        <p:grpSpPr>
          <a:xfrm>
            <a:off x="-106924" y="2037704"/>
            <a:ext cx="632780" cy="2782592"/>
            <a:chOff x="-106924" y="1556828"/>
            <a:chExt cx="632780" cy="2782592"/>
          </a:xfrm>
        </p:grpSpPr>
        <p:sp>
          <p:nvSpPr>
            <p:cNvPr id="22" name="Retângulo: Cantos Arredondados 21">
              <a:extLst>
                <a:ext uri="{FF2B5EF4-FFF2-40B4-BE49-F238E27FC236}">
                  <a16:creationId xmlns:a16="http://schemas.microsoft.com/office/drawing/2014/main" id="{15209163-DA62-4B3D-B3CA-601A54587FDA}"/>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3" name="CaixaDeTexto 22">
              <a:extLst>
                <a:ext uri="{FF2B5EF4-FFF2-40B4-BE49-F238E27FC236}">
                  <a16:creationId xmlns:a16="http://schemas.microsoft.com/office/drawing/2014/main" id="{59A94DD9-9E94-49DA-AB40-05D5CCF3DDB7}"/>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p:txBody>
        </p:sp>
      </p:grpSp>
      <p:grpSp>
        <p:nvGrpSpPr>
          <p:cNvPr id="24" name="Agrupar 23">
            <a:extLst>
              <a:ext uri="{FF2B5EF4-FFF2-40B4-BE49-F238E27FC236}">
                <a16:creationId xmlns:a16="http://schemas.microsoft.com/office/drawing/2014/main" id="{2A17FF5E-5C65-4F6F-8F1B-5546657F7C8A}"/>
              </a:ext>
            </a:extLst>
          </p:cNvPr>
          <p:cNvGrpSpPr/>
          <p:nvPr/>
        </p:nvGrpSpPr>
        <p:grpSpPr>
          <a:xfrm>
            <a:off x="-106924" y="1672861"/>
            <a:ext cx="632780" cy="3512278"/>
            <a:chOff x="-106924" y="1556828"/>
            <a:chExt cx="632780" cy="3512278"/>
          </a:xfrm>
        </p:grpSpPr>
        <p:sp>
          <p:nvSpPr>
            <p:cNvPr id="25" name="Retângulo: Cantos Arredondados 24">
              <a:extLst>
                <a:ext uri="{FF2B5EF4-FFF2-40B4-BE49-F238E27FC236}">
                  <a16:creationId xmlns:a16="http://schemas.microsoft.com/office/drawing/2014/main" id="{6510CEE2-72CD-45B6-B447-14A752626DA7}"/>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6" name="CaixaDeTexto 25">
              <a:extLst>
                <a:ext uri="{FF2B5EF4-FFF2-40B4-BE49-F238E27FC236}">
                  <a16:creationId xmlns:a16="http://schemas.microsoft.com/office/drawing/2014/main" id="{CF283344-D8D7-4098-920E-78BEB560B5E5}"/>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Tree>
    <p:extLst>
      <p:ext uri="{BB962C8B-B14F-4D97-AF65-F5344CB8AC3E}">
        <p14:creationId xmlns:p14="http://schemas.microsoft.com/office/powerpoint/2010/main" val="40228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946C9F02-26D7-4DC3-B31A-123A2DEF6061}"/>
              </a:ext>
            </a:extLst>
          </p:cNvPr>
          <p:cNvSpPr/>
          <p:nvPr/>
        </p:nvSpPr>
        <p:spPr>
          <a:xfrm>
            <a:off x="1487666" y="20976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bg1">
                    <a:lumMod val="85000"/>
                  </a:schemeClr>
                </a:solidFill>
              </a:rPr>
              <a:t>Enquadramento Teórico</a:t>
            </a:r>
          </a:p>
        </p:txBody>
      </p:sp>
      <p:sp>
        <p:nvSpPr>
          <p:cNvPr id="11" name="Oval 10">
            <a:extLst>
              <a:ext uri="{FF2B5EF4-FFF2-40B4-BE49-F238E27FC236}">
                <a16:creationId xmlns:a16="http://schemas.microsoft.com/office/drawing/2014/main" id="{DB626298-C778-4C8C-8EAE-8D7149D8AA53}"/>
              </a:ext>
            </a:extLst>
          </p:cNvPr>
          <p:cNvSpPr/>
          <p:nvPr/>
        </p:nvSpPr>
        <p:spPr>
          <a:xfrm>
            <a:off x="947257" y="19430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1.1</a:t>
            </a:r>
            <a:endParaRPr lang="pt-PT" sz="1600" dirty="0">
              <a:solidFill>
                <a:schemeClr val="bg1">
                  <a:lumMod val="85000"/>
                </a:schemeClr>
              </a:solidFill>
            </a:endParaRPr>
          </a:p>
        </p:txBody>
      </p:sp>
      <p:sp>
        <p:nvSpPr>
          <p:cNvPr id="12" name="Retângulo 11">
            <a:extLst>
              <a:ext uri="{FF2B5EF4-FFF2-40B4-BE49-F238E27FC236}">
                <a16:creationId xmlns:a16="http://schemas.microsoft.com/office/drawing/2014/main" id="{CFFC5477-05EB-4F53-8E48-5D7F212A0514}"/>
              </a:ext>
            </a:extLst>
          </p:cNvPr>
          <p:cNvSpPr/>
          <p:nvPr/>
        </p:nvSpPr>
        <p:spPr>
          <a:xfrm>
            <a:off x="1487666" y="2932835"/>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Justificação do Estudo</a:t>
            </a:r>
          </a:p>
        </p:txBody>
      </p:sp>
      <p:sp>
        <p:nvSpPr>
          <p:cNvPr id="13" name="Oval 12">
            <a:extLst>
              <a:ext uri="{FF2B5EF4-FFF2-40B4-BE49-F238E27FC236}">
                <a16:creationId xmlns:a16="http://schemas.microsoft.com/office/drawing/2014/main" id="{4A74A604-7244-4FAE-B68C-3D6F1B4E442E}"/>
              </a:ext>
            </a:extLst>
          </p:cNvPr>
          <p:cNvSpPr/>
          <p:nvPr/>
        </p:nvSpPr>
        <p:spPr>
          <a:xfrm>
            <a:off x="947257" y="2778217"/>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6436948D-B9E3-48AE-9DBC-0DA76B6D3ADD}"/>
              </a:ext>
            </a:extLst>
          </p:cNvPr>
          <p:cNvSpPr/>
          <p:nvPr/>
        </p:nvSpPr>
        <p:spPr>
          <a:xfrm>
            <a:off x="1487666" y="37800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Objetivos do Estudo</a:t>
            </a:r>
          </a:p>
        </p:txBody>
      </p:sp>
      <p:sp>
        <p:nvSpPr>
          <p:cNvPr id="15" name="Oval 14">
            <a:extLst>
              <a:ext uri="{FF2B5EF4-FFF2-40B4-BE49-F238E27FC236}">
                <a16:creationId xmlns:a16="http://schemas.microsoft.com/office/drawing/2014/main" id="{D7A7CEA7-D876-42F0-BA62-06C024DE2590}"/>
              </a:ext>
            </a:extLst>
          </p:cNvPr>
          <p:cNvSpPr/>
          <p:nvPr/>
        </p:nvSpPr>
        <p:spPr>
          <a:xfrm>
            <a:off x="947257" y="36254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1.3</a:t>
            </a:r>
          </a:p>
        </p:txBody>
      </p:sp>
      <p:sp>
        <p:nvSpPr>
          <p:cNvPr id="16" name="Retângulo 15">
            <a:extLst>
              <a:ext uri="{FF2B5EF4-FFF2-40B4-BE49-F238E27FC236}">
                <a16:creationId xmlns:a16="http://schemas.microsoft.com/office/drawing/2014/main" id="{F1BBA657-E5A8-46DA-B844-B05EC69364E4}"/>
              </a:ext>
            </a:extLst>
          </p:cNvPr>
          <p:cNvSpPr/>
          <p:nvPr/>
        </p:nvSpPr>
        <p:spPr>
          <a:xfrm>
            <a:off x="1487666" y="46100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Hipótese de Investigação</a:t>
            </a:r>
          </a:p>
        </p:txBody>
      </p:sp>
      <p:sp>
        <p:nvSpPr>
          <p:cNvPr id="17" name="Oval 16">
            <a:extLst>
              <a:ext uri="{FF2B5EF4-FFF2-40B4-BE49-F238E27FC236}">
                <a16:creationId xmlns:a16="http://schemas.microsoft.com/office/drawing/2014/main" id="{CDFF9D77-E7CE-401E-B563-F24CF3D10D24}"/>
              </a:ext>
            </a:extLst>
          </p:cNvPr>
          <p:cNvSpPr/>
          <p:nvPr/>
        </p:nvSpPr>
        <p:spPr>
          <a:xfrm>
            <a:off x="947257" y="44554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1.4</a:t>
            </a:r>
            <a:endParaRPr lang="pt-PT" sz="1600" dirty="0">
              <a:solidFill>
                <a:schemeClr val="tx1"/>
              </a:solidFill>
            </a:endParaRPr>
          </a:p>
        </p:txBody>
      </p:sp>
    </p:spTree>
    <p:extLst>
      <p:ext uri="{BB962C8B-B14F-4D97-AF65-F5344CB8AC3E}">
        <p14:creationId xmlns:p14="http://schemas.microsoft.com/office/powerpoint/2010/main" val="2204355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6" name="Retângulo 15">
            <a:extLst>
              <a:ext uri="{FF2B5EF4-FFF2-40B4-BE49-F238E27FC236}">
                <a16:creationId xmlns:a16="http://schemas.microsoft.com/office/drawing/2014/main" id="{F1BBA657-E5A8-46DA-B844-B05EC69364E4}"/>
              </a:ext>
            </a:extLst>
          </p:cNvPr>
          <p:cNvSpPr/>
          <p:nvPr/>
        </p:nvSpPr>
        <p:spPr>
          <a:xfrm>
            <a:off x="1487666" y="46100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Hipótese de Investigação</a:t>
            </a:r>
          </a:p>
        </p:txBody>
      </p:sp>
      <p:sp>
        <p:nvSpPr>
          <p:cNvPr id="17" name="Oval 16">
            <a:extLst>
              <a:ext uri="{FF2B5EF4-FFF2-40B4-BE49-F238E27FC236}">
                <a16:creationId xmlns:a16="http://schemas.microsoft.com/office/drawing/2014/main" id="{CDFF9D77-E7CE-401E-B563-F24CF3D10D24}"/>
              </a:ext>
            </a:extLst>
          </p:cNvPr>
          <p:cNvSpPr/>
          <p:nvPr/>
        </p:nvSpPr>
        <p:spPr>
          <a:xfrm>
            <a:off x="947257" y="44554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1.4</a:t>
            </a:r>
            <a:endParaRPr lang="pt-PT" sz="1600" dirty="0">
              <a:solidFill>
                <a:schemeClr val="tx1"/>
              </a:solidFill>
            </a:endParaRPr>
          </a:p>
        </p:txBody>
      </p:sp>
      <p:sp>
        <p:nvSpPr>
          <p:cNvPr id="18" name="CaixaDeTexto 17">
            <a:extLst>
              <a:ext uri="{FF2B5EF4-FFF2-40B4-BE49-F238E27FC236}">
                <a16:creationId xmlns:a16="http://schemas.microsoft.com/office/drawing/2014/main" id="{91162E35-FDE3-462D-97AA-30E9DA7C32CD}"/>
              </a:ext>
            </a:extLst>
          </p:cNvPr>
          <p:cNvSpPr txBox="1"/>
          <p:nvPr/>
        </p:nvSpPr>
        <p:spPr>
          <a:xfrm>
            <a:off x="953485" y="1830767"/>
            <a:ext cx="10400315" cy="792781"/>
          </a:xfrm>
          <a:prstGeom prst="rect">
            <a:avLst/>
          </a:prstGeom>
          <a:noFill/>
        </p:spPr>
        <p:txBody>
          <a:bodyPr wrap="square">
            <a:spAutoFit/>
          </a:bodyPr>
          <a:lstStyle/>
          <a:p>
            <a:pPr indent="215900" algn="just">
              <a:lnSpc>
                <a:spcPct val="150000"/>
              </a:lnSpc>
              <a:spcBef>
                <a:spcPts val="1200"/>
              </a:spcBef>
            </a:pPr>
            <a:r>
              <a:rPr lang="pt-PT" sz="1600" b="1" dirty="0">
                <a:effectLst/>
                <a:ea typeface="Calibri" panose="020F0502020204030204" pitchFamily="34" charset="0"/>
              </a:rPr>
              <a:t>Q1: </a:t>
            </a:r>
            <a:r>
              <a:rPr lang="pt-PT" sz="1600" dirty="0">
                <a:effectLst/>
                <a:ea typeface="Calibri" panose="020F0502020204030204" pitchFamily="34" charset="0"/>
              </a:rPr>
              <a:t>É possível desenvolver um robô móvel autónomo para transporte de doentes através de unidades de processamento de alta performance e sensores como câmaras RGB-D, câmaras de Tracking ou LIDARs usando o sistema operacional ROS.</a:t>
            </a:r>
          </a:p>
        </p:txBody>
      </p:sp>
      <p:sp>
        <p:nvSpPr>
          <p:cNvPr id="19" name="CaixaDeTexto 18">
            <a:extLst>
              <a:ext uri="{FF2B5EF4-FFF2-40B4-BE49-F238E27FC236}">
                <a16:creationId xmlns:a16="http://schemas.microsoft.com/office/drawing/2014/main" id="{34A6A67B-7600-49FB-8B2E-A43F43D28C06}"/>
              </a:ext>
            </a:extLst>
          </p:cNvPr>
          <p:cNvSpPr txBox="1"/>
          <p:nvPr/>
        </p:nvSpPr>
        <p:spPr>
          <a:xfrm>
            <a:off x="947257" y="2625471"/>
            <a:ext cx="10339052" cy="792781"/>
          </a:xfrm>
          <a:prstGeom prst="rect">
            <a:avLst/>
          </a:prstGeom>
          <a:noFill/>
        </p:spPr>
        <p:txBody>
          <a:bodyPr wrap="square">
            <a:spAutoFit/>
          </a:bodyPr>
          <a:lstStyle/>
          <a:p>
            <a:pPr indent="215900" algn="just">
              <a:lnSpc>
                <a:spcPct val="150000"/>
              </a:lnSpc>
              <a:spcBef>
                <a:spcPts val="1200"/>
              </a:spcBef>
            </a:pPr>
            <a:r>
              <a:rPr lang="pt-PT" sz="1600" b="1" dirty="0">
                <a:effectLst/>
                <a:ea typeface="Calibri" panose="020F0502020204030204" pitchFamily="34" charset="0"/>
              </a:rPr>
              <a:t>Q2: </a:t>
            </a:r>
            <a:r>
              <a:rPr lang="pt-PT" sz="1600" dirty="0">
                <a:effectLst/>
                <a:ea typeface="Calibri" panose="020F0502020204030204" pitchFamily="34" charset="0"/>
              </a:rPr>
              <a:t>É possível desenvolver um mecanismo de acoplamento automático através de técnicas de processamento de imagem e deep learming como a classificação de objetos.</a:t>
            </a:r>
          </a:p>
        </p:txBody>
      </p:sp>
      <p:sp>
        <p:nvSpPr>
          <p:cNvPr id="20" name="CaixaDeTexto 19">
            <a:extLst>
              <a:ext uri="{FF2B5EF4-FFF2-40B4-BE49-F238E27FC236}">
                <a16:creationId xmlns:a16="http://schemas.microsoft.com/office/drawing/2014/main" id="{5BAA178A-5E6A-4924-A8E1-7F0F6AA17877}"/>
              </a:ext>
            </a:extLst>
          </p:cNvPr>
          <p:cNvSpPr txBox="1"/>
          <p:nvPr/>
        </p:nvSpPr>
        <p:spPr>
          <a:xfrm>
            <a:off x="947257" y="3425924"/>
            <a:ext cx="10339052" cy="792781"/>
          </a:xfrm>
          <a:prstGeom prst="rect">
            <a:avLst/>
          </a:prstGeom>
          <a:noFill/>
        </p:spPr>
        <p:txBody>
          <a:bodyPr wrap="square">
            <a:spAutoFit/>
          </a:bodyPr>
          <a:lstStyle/>
          <a:p>
            <a:pPr indent="215900" algn="just">
              <a:lnSpc>
                <a:spcPct val="150000"/>
              </a:lnSpc>
              <a:spcBef>
                <a:spcPts val="1200"/>
              </a:spcBef>
              <a:spcAft>
                <a:spcPts val="1200"/>
              </a:spcAft>
            </a:pPr>
            <a:r>
              <a:rPr lang="pt-PT" sz="1600" b="1" dirty="0">
                <a:effectLst/>
                <a:ea typeface="Calibri" panose="020F0502020204030204" pitchFamily="34" charset="0"/>
              </a:rPr>
              <a:t>Q3: </a:t>
            </a:r>
            <a:r>
              <a:rPr lang="pt-PT" sz="1600" dirty="0">
                <a:effectLst/>
                <a:ea typeface="Calibri" panose="020F0502020204030204" pitchFamily="34" charset="0"/>
              </a:rPr>
              <a:t>É possível comunicar entre o robô e o sistema de gestão da instituição de saúde com uma interface através de rede wireless.</a:t>
            </a:r>
          </a:p>
        </p:txBody>
      </p:sp>
      <p:sp>
        <p:nvSpPr>
          <p:cNvPr id="21" name="CaixaDeTexto 20">
            <a:extLst>
              <a:ext uri="{FF2B5EF4-FFF2-40B4-BE49-F238E27FC236}">
                <a16:creationId xmlns:a16="http://schemas.microsoft.com/office/drawing/2014/main" id="{6DC1D3AB-90D7-4A7E-BDDB-8812B68957E2}"/>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3</a:t>
            </a:r>
            <a:endParaRPr lang="pt-PT" dirty="0">
              <a:solidFill>
                <a:schemeClr val="bg1">
                  <a:lumMod val="65000"/>
                </a:schemeClr>
              </a:solidFill>
            </a:endParaRPr>
          </a:p>
        </p:txBody>
      </p:sp>
    </p:spTree>
    <p:extLst>
      <p:ext uri="{BB962C8B-B14F-4D97-AF65-F5344CB8AC3E}">
        <p14:creationId xmlns:p14="http://schemas.microsoft.com/office/powerpoint/2010/main" val="185314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Metodologias</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0" name="Agrupar 9">
            <a:extLst>
              <a:ext uri="{FF2B5EF4-FFF2-40B4-BE49-F238E27FC236}">
                <a16:creationId xmlns:a16="http://schemas.microsoft.com/office/drawing/2014/main" id="{9B03DA89-DDCD-4D5D-9E9A-BE79D9C01787}"/>
              </a:ext>
            </a:extLst>
          </p:cNvPr>
          <p:cNvGrpSpPr/>
          <p:nvPr/>
        </p:nvGrpSpPr>
        <p:grpSpPr>
          <a:xfrm>
            <a:off x="1052033" y="1515771"/>
            <a:ext cx="5976840" cy="4709532"/>
            <a:chOff x="104776" y="0"/>
            <a:chExt cx="5562599" cy="4495933"/>
          </a:xfrm>
        </p:grpSpPr>
        <p:grpSp>
          <p:nvGrpSpPr>
            <p:cNvPr id="13" name="Agrupar 12">
              <a:extLst>
                <a:ext uri="{FF2B5EF4-FFF2-40B4-BE49-F238E27FC236}">
                  <a16:creationId xmlns:a16="http://schemas.microsoft.com/office/drawing/2014/main" id="{9C086FC9-779C-4461-A5A8-67033F227B9B}"/>
                </a:ext>
              </a:extLst>
            </p:cNvPr>
            <p:cNvGrpSpPr/>
            <p:nvPr/>
          </p:nvGrpSpPr>
          <p:grpSpPr>
            <a:xfrm>
              <a:off x="104776" y="200025"/>
              <a:ext cx="5562599" cy="4295908"/>
              <a:chOff x="-352424" y="171450"/>
              <a:chExt cx="5562599" cy="4296553"/>
            </a:xfrm>
          </p:grpSpPr>
          <p:grpSp>
            <p:nvGrpSpPr>
              <p:cNvPr id="15" name="Agrupar 14">
                <a:extLst>
                  <a:ext uri="{FF2B5EF4-FFF2-40B4-BE49-F238E27FC236}">
                    <a16:creationId xmlns:a16="http://schemas.microsoft.com/office/drawing/2014/main" id="{FA661B92-8438-458D-8012-06D05B369766}"/>
                  </a:ext>
                </a:extLst>
              </p:cNvPr>
              <p:cNvGrpSpPr/>
              <p:nvPr/>
            </p:nvGrpSpPr>
            <p:grpSpPr>
              <a:xfrm>
                <a:off x="-352424" y="171450"/>
                <a:ext cx="5562599" cy="1760538"/>
                <a:chOff x="-352424" y="171450"/>
                <a:chExt cx="5562599" cy="1760538"/>
              </a:xfrm>
            </p:grpSpPr>
            <p:pic>
              <p:nvPicPr>
                <p:cNvPr id="19" name="Imagem 18" descr="LD-60/90 | OMRON, Europe">
                  <a:extLst>
                    <a:ext uri="{FF2B5EF4-FFF2-40B4-BE49-F238E27FC236}">
                      <a16:creationId xmlns:a16="http://schemas.microsoft.com/office/drawing/2014/main" id="{05B459BF-24EC-4322-945F-CFCE49CB9E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148" y="171450"/>
                  <a:ext cx="1698752" cy="1219200"/>
                </a:xfrm>
                <a:prstGeom prst="rect">
                  <a:avLst/>
                </a:prstGeom>
                <a:noFill/>
                <a:ln>
                  <a:noFill/>
                </a:ln>
              </p:spPr>
            </p:pic>
            <p:sp>
              <p:nvSpPr>
                <p:cNvPr id="20" name="Caixa de Texto 2">
                  <a:extLst>
                    <a:ext uri="{FF2B5EF4-FFF2-40B4-BE49-F238E27FC236}">
                      <a16:creationId xmlns:a16="http://schemas.microsoft.com/office/drawing/2014/main" id="{43198451-0F31-4D79-A28E-EE8B64BCB321}"/>
                    </a:ext>
                  </a:extLst>
                </p:cNvPr>
                <p:cNvSpPr txBox="1">
                  <a:spLocks noChangeArrowheads="1"/>
                </p:cNvSpPr>
                <p:nvPr/>
              </p:nvSpPr>
              <p:spPr bwMode="auto">
                <a:xfrm>
                  <a:off x="-352424" y="1314450"/>
                  <a:ext cx="2854792" cy="617538"/>
                </a:xfrm>
                <a:prstGeom prst="rect">
                  <a:avLst/>
                </a:prstGeom>
                <a:noFill/>
                <a:ln w="9525">
                  <a:noFill/>
                  <a:miter lim="800000"/>
                  <a:headEnd/>
                  <a:tailEnd/>
                </a:ln>
              </p:spPr>
              <p:txBody>
                <a:bodyPr rot="0" vert="horz" wrap="square" lIns="91440" tIns="45720" rIns="91440" bIns="45720" anchor="t" anchorCtr="0">
                  <a:spAutoFit/>
                </a:bodyPr>
                <a:lstStyle/>
                <a:p>
                  <a:pPr marR="266700" indent="-90170" algn="ctr">
                    <a:lnSpc>
                      <a:spcPct val="145000"/>
                    </a:lnSpc>
                  </a:pPr>
                  <a:r>
                    <a:rPr lang="pt-PT" sz="800" dirty="0">
                      <a:effectLst/>
                      <a:latin typeface="Times New Roman" panose="02020603050405020304" pitchFamily="18" charset="0"/>
                      <a:ea typeface="Calibri" panose="020F0502020204030204" pitchFamily="34" charset="0"/>
                    </a:rPr>
                    <a:t>Imagem retirada de:</a:t>
                  </a:r>
                </a:p>
                <a:p>
                  <a:pPr marR="266700" indent="-90170" algn="ctr">
                    <a:lnSpc>
                      <a:spcPct val="145000"/>
                    </a:lnSpc>
                  </a:pPr>
                  <a:r>
                    <a:rPr lang="pt-PT" sz="800" dirty="0">
                      <a:effectLst/>
                      <a:latin typeface="Times New Roman" panose="02020603050405020304" pitchFamily="18" charset="0"/>
                      <a:ea typeface="Calibri" panose="020F0502020204030204" pitchFamily="34" charset="0"/>
                    </a:rPr>
                    <a:t> https://industrial.omron.eu/en/products/ld-60-90</a:t>
                  </a:r>
                  <a:endParaRPr lang="pt-PT" sz="1000" dirty="0">
                    <a:effectLst/>
                    <a:latin typeface="Times New Roman" panose="02020603050405020304" pitchFamily="18" charset="0"/>
                    <a:ea typeface="Calibri" panose="020F0502020204030204" pitchFamily="34" charset="0"/>
                  </a:endParaRPr>
                </a:p>
                <a:p>
                  <a:pPr marR="266700" indent="-90170" algn="ctr">
                    <a:lnSpc>
                      <a:spcPct val="145000"/>
                    </a:lnSpc>
                  </a:pPr>
                  <a:r>
                    <a:rPr lang="pt-PT" sz="1000" dirty="0">
                      <a:effectLst/>
                      <a:latin typeface="Times New Roman" panose="02020603050405020304" pitchFamily="18" charset="0"/>
                      <a:ea typeface="Calibri" panose="020F0502020204030204" pitchFamily="34" charset="0"/>
                    </a:rPr>
                    <a:t> </a:t>
                  </a:r>
                </a:p>
              </p:txBody>
            </p:sp>
            <p:sp>
              <p:nvSpPr>
                <p:cNvPr id="21" name="Caixa de Texto 2">
                  <a:extLst>
                    <a:ext uri="{FF2B5EF4-FFF2-40B4-BE49-F238E27FC236}">
                      <a16:creationId xmlns:a16="http://schemas.microsoft.com/office/drawing/2014/main" id="{44323F84-5919-4AF7-8A5C-1042CBCD249B}"/>
                    </a:ext>
                  </a:extLst>
                </p:cNvPr>
                <p:cNvSpPr txBox="1">
                  <a:spLocks noChangeArrowheads="1"/>
                </p:cNvSpPr>
                <p:nvPr/>
              </p:nvSpPr>
              <p:spPr bwMode="auto">
                <a:xfrm>
                  <a:off x="2428876" y="1314450"/>
                  <a:ext cx="2781299" cy="428926"/>
                </a:xfrm>
                <a:prstGeom prst="rect">
                  <a:avLst/>
                </a:prstGeom>
                <a:noFill/>
                <a:ln w="9525">
                  <a:noFill/>
                  <a:miter lim="800000"/>
                  <a:headEnd/>
                  <a:tailEnd/>
                </a:ln>
              </p:spPr>
              <p:txBody>
                <a:bodyPr rot="0" vert="horz" wrap="square" lIns="91440" tIns="45720" rIns="91440" bIns="45720" anchor="t" anchorCtr="0">
                  <a:spAutoFit/>
                </a:bodyPr>
                <a:lstStyle/>
                <a:p>
                  <a:pPr indent="-90170" algn="ctr">
                    <a:lnSpc>
                      <a:spcPct val="145000"/>
                    </a:lnSpc>
                  </a:pPr>
                  <a:r>
                    <a:rPr lang="pt-PT" sz="800" dirty="0">
                      <a:effectLst/>
                      <a:latin typeface="Times New Roman" panose="02020603050405020304" pitchFamily="18" charset="0"/>
                      <a:ea typeface="Calibri" panose="020F0502020204030204" pitchFamily="34" charset="0"/>
                    </a:rPr>
                    <a:t>Imagem retirada de: </a:t>
                  </a:r>
                  <a:endParaRPr lang="pt-PT" sz="1000" dirty="0">
                    <a:effectLst/>
                    <a:latin typeface="Times New Roman" panose="02020603050405020304" pitchFamily="18" charset="0"/>
                    <a:ea typeface="Calibri" panose="020F0502020204030204" pitchFamily="34" charset="0"/>
                  </a:endParaRPr>
                </a:p>
                <a:p>
                  <a:pPr indent="-90170" algn="ctr">
                    <a:lnSpc>
                      <a:spcPct val="145000"/>
                    </a:lnSpc>
                  </a:pPr>
                  <a:r>
                    <a:rPr lang="pt-PT" sz="800" dirty="0">
                      <a:effectLst/>
                      <a:latin typeface="Times New Roman" panose="02020603050405020304" pitchFamily="18" charset="0"/>
                      <a:ea typeface="Calibri" panose="020F0502020204030204" pitchFamily="34" charset="0"/>
                    </a:rPr>
                    <a:t>https://www.red-dot.org/project/kuka-kmp-1500-45876</a:t>
                  </a:r>
                  <a:endParaRPr lang="pt-PT" sz="1000" dirty="0">
                    <a:effectLst/>
                    <a:latin typeface="Times New Roman" panose="02020603050405020304" pitchFamily="18" charset="0"/>
                    <a:ea typeface="Calibri" panose="020F0502020204030204" pitchFamily="34" charset="0"/>
                  </a:endParaRPr>
                </a:p>
              </p:txBody>
            </p:sp>
          </p:grpSp>
          <p:grpSp>
            <p:nvGrpSpPr>
              <p:cNvPr id="16" name="Agrupar 15">
                <a:extLst>
                  <a:ext uri="{FF2B5EF4-FFF2-40B4-BE49-F238E27FC236}">
                    <a16:creationId xmlns:a16="http://schemas.microsoft.com/office/drawing/2014/main" id="{E746ABD3-C0DF-4E39-BF53-0BA481A0C655}"/>
                  </a:ext>
                </a:extLst>
              </p:cNvPr>
              <p:cNvGrpSpPr/>
              <p:nvPr/>
            </p:nvGrpSpPr>
            <p:grpSpPr>
              <a:xfrm>
                <a:off x="190500" y="1955410"/>
                <a:ext cx="4661535" cy="2512593"/>
                <a:chOff x="190500" y="288535"/>
                <a:chExt cx="4661535" cy="2512593"/>
              </a:xfrm>
            </p:grpSpPr>
            <p:pic>
              <p:nvPicPr>
                <p:cNvPr id="17" name="Imagem 16" descr="Mobile Industrial Robots, MIR, AMR, MIR100, MIR200, MIR500, Pallet Robots,  Warehouse Automation, Melbourne, Sydney, Brisbane, Australia">
                  <a:extLst>
                    <a:ext uri="{FF2B5EF4-FFF2-40B4-BE49-F238E27FC236}">
                      <a16:creationId xmlns:a16="http://schemas.microsoft.com/office/drawing/2014/main" id="{43A0F387-8CFA-4E65-9515-2C0CDBA99AE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500" y="288535"/>
                  <a:ext cx="4661535" cy="2106930"/>
                </a:xfrm>
                <a:prstGeom prst="rect">
                  <a:avLst/>
                </a:prstGeom>
                <a:noFill/>
                <a:ln>
                  <a:noFill/>
                </a:ln>
              </p:spPr>
            </p:pic>
            <p:sp>
              <p:nvSpPr>
                <p:cNvPr id="18" name="Caixa de Texto 2">
                  <a:extLst>
                    <a:ext uri="{FF2B5EF4-FFF2-40B4-BE49-F238E27FC236}">
                      <a16:creationId xmlns:a16="http://schemas.microsoft.com/office/drawing/2014/main" id="{403BD142-8392-45D8-93F9-0D187D09F211}"/>
                    </a:ext>
                  </a:extLst>
                </p:cNvPr>
                <p:cNvSpPr txBox="1">
                  <a:spLocks noChangeArrowheads="1"/>
                </p:cNvSpPr>
                <p:nvPr/>
              </p:nvSpPr>
              <p:spPr bwMode="auto">
                <a:xfrm>
                  <a:off x="307976" y="2350217"/>
                  <a:ext cx="4544059" cy="450911"/>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sz="800" dirty="0">
                      <a:effectLst/>
                      <a:latin typeface="Times New Roman" panose="02020603050405020304" pitchFamily="18" charset="0"/>
                      <a:ea typeface="Calibri" panose="020F0502020204030204" pitchFamily="34" charset="0"/>
                    </a:rPr>
                    <a:t>Imagem retirada de: https://www.quantumrobotics.com.au/mir/</a:t>
                  </a:r>
                  <a:endParaRPr lang="pt-PT" sz="1000" dirty="0">
                    <a:effectLst/>
                    <a:latin typeface="Times New Roman" panose="02020603050405020304" pitchFamily="18" charset="0"/>
                    <a:ea typeface="Calibri" panose="020F0502020204030204" pitchFamily="34" charset="0"/>
                  </a:endParaRPr>
                </a:p>
              </p:txBody>
            </p:sp>
          </p:grpSp>
        </p:grpSp>
        <p:pic>
          <p:nvPicPr>
            <p:cNvPr id="12" name="Imagem 11">
              <a:extLst>
                <a:ext uri="{FF2B5EF4-FFF2-40B4-BE49-F238E27FC236}">
                  <a16:creationId xmlns:a16="http://schemas.microsoft.com/office/drawing/2014/main" id="{46AFFDEA-BD55-4051-A23D-5E6AAADB45A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445" t="13940" r="14076" b="15269"/>
            <a:stretch/>
          </p:blipFill>
          <p:spPr bwMode="auto">
            <a:xfrm>
              <a:off x="3086100" y="0"/>
              <a:ext cx="2381250" cy="1414145"/>
            </a:xfrm>
            <a:prstGeom prst="rect">
              <a:avLst/>
            </a:prstGeom>
            <a:ln>
              <a:noFill/>
            </a:ln>
            <a:extLst>
              <a:ext uri="{53640926-AAD7-44D8-BBD7-CCE9431645EC}">
                <a14:shadowObscured xmlns:a14="http://schemas.microsoft.com/office/drawing/2010/main"/>
              </a:ext>
            </a:extLst>
          </p:spPr>
        </p:pic>
      </p:grpSp>
      <p:sp>
        <p:nvSpPr>
          <p:cNvPr id="22" name="Retângulo: Cantos Arredondados 21">
            <a:extLst>
              <a:ext uri="{FF2B5EF4-FFF2-40B4-BE49-F238E27FC236}">
                <a16:creationId xmlns:a16="http://schemas.microsoft.com/office/drawing/2014/main" id="{81D92823-8875-43DD-BDAA-D07D0D6CB50B}"/>
              </a:ext>
            </a:extLst>
          </p:cNvPr>
          <p:cNvSpPr/>
          <p:nvPr/>
        </p:nvSpPr>
        <p:spPr>
          <a:xfrm>
            <a:off x="7164828" y="2792812"/>
            <a:ext cx="4159593"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ea typeface="Calibri" panose="020F0502020204030204" pitchFamily="34" charset="0"/>
              </a:rPr>
              <a:t>Arquitetura de software ROS</a:t>
            </a:r>
            <a:endParaRPr lang="pt-PT" sz="1600" dirty="0">
              <a:solidFill>
                <a:schemeClr val="tx1"/>
              </a:solidFill>
            </a:endParaRPr>
          </a:p>
        </p:txBody>
      </p:sp>
      <p:sp>
        <p:nvSpPr>
          <p:cNvPr id="23" name="Retângulo: Cantos Arredondados 22">
            <a:extLst>
              <a:ext uri="{FF2B5EF4-FFF2-40B4-BE49-F238E27FC236}">
                <a16:creationId xmlns:a16="http://schemas.microsoft.com/office/drawing/2014/main" id="{3480B79B-6979-4257-9890-A8D7477BD402}"/>
              </a:ext>
            </a:extLst>
          </p:cNvPr>
          <p:cNvSpPr/>
          <p:nvPr/>
        </p:nvSpPr>
        <p:spPr>
          <a:xfrm>
            <a:off x="7164828" y="3623471"/>
            <a:ext cx="4159593"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15900" algn="ctr">
              <a:lnSpc>
                <a:spcPct val="145000"/>
              </a:lnSpc>
            </a:pPr>
            <a:r>
              <a:rPr lang="pt-PT" sz="1600" dirty="0">
                <a:solidFill>
                  <a:schemeClr val="tx1"/>
                </a:solidFill>
                <a:effectLst/>
                <a:ea typeface="Calibri" panose="020F0502020204030204" pitchFamily="34" charset="0"/>
              </a:rPr>
              <a:t>Navegação e Mapeamento</a:t>
            </a:r>
          </a:p>
        </p:txBody>
      </p:sp>
      <p:sp>
        <p:nvSpPr>
          <p:cNvPr id="26" name="Retângulo: Cantos Arredondados 25">
            <a:extLst>
              <a:ext uri="{FF2B5EF4-FFF2-40B4-BE49-F238E27FC236}">
                <a16:creationId xmlns:a16="http://schemas.microsoft.com/office/drawing/2014/main" id="{45798CD0-BA8F-4977-8DC3-046402AFCDF1}"/>
              </a:ext>
            </a:extLst>
          </p:cNvPr>
          <p:cNvSpPr/>
          <p:nvPr/>
        </p:nvSpPr>
        <p:spPr>
          <a:xfrm>
            <a:off x="7164828" y="4449947"/>
            <a:ext cx="4159593"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15900" algn="ctr">
              <a:lnSpc>
                <a:spcPct val="145000"/>
              </a:lnSpc>
            </a:pPr>
            <a:r>
              <a:rPr lang="pt-PT" sz="1600" dirty="0">
                <a:solidFill>
                  <a:schemeClr val="tx1"/>
                </a:solidFill>
                <a:ea typeface="Calibri" panose="020F0502020204030204" pitchFamily="34" charset="0"/>
              </a:rPr>
              <a:t>Localização</a:t>
            </a:r>
            <a:endParaRPr lang="pt-PT" sz="1600" dirty="0">
              <a:solidFill>
                <a:schemeClr val="tx1"/>
              </a:solidFill>
              <a:effectLst/>
              <a:ea typeface="Calibri" panose="020F0502020204030204" pitchFamily="34" charset="0"/>
            </a:endParaRPr>
          </a:p>
        </p:txBody>
      </p:sp>
      <p:sp>
        <p:nvSpPr>
          <p:cNvPr id="28" name="CaixaDeTexto 27">
            <a:extLst>
              <a:ext uri="{FF2B5EF4-FFF2-40B4-BE49-F238E27FC236}">
                <a16:creationId xmlns:a16="http://schemas.microsoft.com/office/drawing/2014/main" id="{A948B480-B7A9-4FB5-9077-32F1C4CC73B5}"/>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4</a:t>
            </a:r>
            <a:endParaRPr lang="pt-PT" dirty="0">
              <a:solidFill>
                <a:schemeClr val="bg1">
                  <a:lumMod val="65000"/>
                </a:schemeClr>
              </a:solidFill>
            </a:endParaRPr>
          </a:p>
        </p:txBody>
      </p:sp>
      <p:grpSp>
        <p:nvGrpSpPr>
          <p:cNvPr id="29" name="Agrupar 28">
            <a:extLst>
              <a:ext uri="{FF2B5EF4-FFF2-40B4-BE49-F238E27FC236}">
                <a16:creationId xmlns:a16="http://schemas.microsoft.com/office/drawing/2014/main" id="{6D9F8D63-E2A6-49BA-A7A5-83EBECC4F6B3}"/>
              </a:ext>
            </a:extLst>
          </p:cNvPr>
          <p:cNvGrpSpPr/>
          <p:nvPr/>
        </p:nvGrpSpPr>
        <p:grpSpPr>
          <a:xfrm>
            <a:off x="-106924" y="2037704"/>
            <a:ext cx="632780" cy="2782592"/>
            <a:chOff x="-106924" y="1556828"/>
            <a:chExt cx="632780" cy="2782592"/>
          </a:xfrm>
        </p:grpSpPr>
        <p:sp>
          <p:nvSpPr>
            <p:cNvPr id="30" name="Retângulo: Cantos Arredondados 29">
              <a:extLst>
                <a:ext uri="{FF2B5EF4-FFF2-40B4-BE49-F238E27FC236}">
                  <a16:creationId xmlns:a16="http://schemas.microsoft.com/office/drawing/2014/main" id="{4B18E140-9DFF-4D0F-9116-C6AC6092CAF1}"/>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31" name="CaixaDeTexto 30">
              <a:extLst>
                <a:ext uri="{FF2B5EF4-FFF2-40B4-BE49-F238E27FC236}">
                  <a16:creationId xmlns:a16="http://schemas.microsoft.com/office/drawing/2014/main" id="{EDE4A1CF-7EAC-4545-AEE9-63B51EF5B307}"/>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p:txBody>
        </p:sp>
      </p:grpSp>
      <p:grpSp>
        <p:nvGrpSpPr>
          <p:cNvPr id="32" name="Agrupar 31">
            <a:extLst>
              <a:ext uri="{FF2B5EF4-FFF2-40B4-BE49-F238E27FC236}">
                <a16:creationId xmlns:a16="http://schemas.microsoft.com/office/drawing/2014/main" id="{A48099F3-E43A-40B4-99ED-CAF85B57F649}"/>
              </a:ext>
            </a:extLst>
          </p:cNvPr>
          <p:cNvGrpSpPr/>
          <p:nvPr/>
        </p:nvGrpSpPr>
        <p:grpSpPr>
          <a:xfrm>
            <a:off x="-106924" y="1672861"/>
            <a:ext cx="632780" cy="3512278"/>
            <a:chOff x="-106924" y="1556828"/>
            <a:chExt cx="632780" cy="3512278"/>
          </a:xfrm>
        </p:grpSpPr>
        <p:sp>
          <p:nvSpPr>
            <p:cNvPr id="33" name="Retângulo: Cantos Arredondados 32">
              <a:extLst>
                <a:ext uri="{FF2B5EF4-FFF2-40B4-BE49-F238E27FC236}">
                  <a16:creationId xmlns:a16="http://schemas.microsoft.com/office/drawing/2014/main" id="{BE42EDAE-8A7D-498F-8DE7-7CBA1A3CF3F4}"/>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34" name="CaixaDeTexto 33">
              <a:extLst>
                <a:ext uri="{FF2B5EF4-FFF2-40B4-BE49-F238E27FC236}">
                  <a16:creationId xmlns:a16="http://schemas.microsoft.com/office/drawing/2014/main" id="{F3EEF335-5FDB-4B44-A026-69B7C272054E}"/>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Tree>
    <p:extLst>
      <p:ext uri="{BB962C8B-B14F-4D97-AF65-F5344CB8AC3E}">
        <p14:creationId xmlns:p14="http://schemas.microsoft.com/office/powerpoint/2010/main" val="32764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Metodologias</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Retângulo: Cantos Arredondados 21">
            <a:extLst>
              <a:ext uri="{FF2B5EF4-FFF2-40B4-BE49-F238E27FC236}">
                <a16:creationId xmlns:a16="http://schemas.microsoft.com/office/drawing/2014/main" id="{81D92823-8875-43DD-BDAA-D07D0D6CB50B}"/>
              </a:ext>
            </a:extLst>
          </p:cNvPr>
          <p:cNvSpPr/>
          <p:nvPr/>
        </p:nvSpPr>
        <p:spPr>
          <a:xfrm>
            <a:off x="7164828" y="2792812"/>
            <a:ext cx="4159593"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Microcontrolador e um módulo de câmara</a:t>
            </a:r>
          </a:p>
        </p:txBody>
      </p:sp>
      <p:sp>
        <p:nvSpPr>
          <p:cNvPr id="23" name="Retângulo: Cantos Arredondados 22">
            <a:extLst>
              <a:ext uri="{FF2B5EF4-FFF2-40B4-BE49-F238E27FC236}">
                <a16:creationId xmlns:a16="http://schemas.microsoft.com/office/drawing/2014/main" id="{3480B79B-6979-4257-9890-A8D7477BD402}"/>
              </a:ext>
            </a:extLst>
          </p:cNvPr>
          <p:cNvSpPr/>
          <p:nvPr/>
        </p:nvSpPr>
        <p:spPr>
          <a:xfrm>
            <a:off x="7164828" y="3623471"/>
            <a:ext cx="4159593"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15900" algn="ctr">
              <a:lnSpc>
                <a:spcPct val="145000"/>
              </a:lnSpc>
            </a:pPr>
            <a:r>
              <a:rPr lang="pt-PT" sz="1600" dirty="0">
                <a:solidFill>
                  <a:schemeClr val="tx1"/>
                </a:solidFill>
                <a:effectLst/>
                <a:ea typeface="Calibri" panose="020F0502020204030204" pitchFamily="34" charset="0"/>
              </a:rPr>
              <a:t>Deep </a:t>
            </a:r>
            <a:r>
              <a:rPr lang="pt-PT" sz="1600" dirty="0" err="1">
                <a:solidFill>
                  <a:schemeClr val="tx1"/>
                </a:solidFill>
                <a:effectLst/>
                <a:ea typeface="Calibri" panose="020F0502020204030204" pitchFamily="34" charset="0"/>
              </a:rPr>
              <a:t>Learning</a:t>
            </a:r>
            <a:r>
              <a:rPr lang="pt-PT" sz="1600" dirty="0">
                <a:solidFill>
                  <a:schemeClr val="tx1"/>
                </a:solidFill>
                <a:effectLst/>
                <a:ea typeface="Calibri" panose="020F0502020204030204" pitchFamily="34" charset="0"/>
              </a:rPr>
              <a:t> para tornar o sistema adaptativo</a:t>
            </a:r>
          </a:p>
        </p:txBody>
      </p:sp>
      <p:grpSp>
        <p:nvGrpSpPr>
          <p:cNvPr id="24" name="Agrupar 23">
            <a:extLst>
              <a:ext uri="{FF2B5EF4-FFF2-40B4-BE49-F238E27FC236}">
                <a16:creationId xmlns:a16="http://schemas.microsoft.com/office/drawing/2014/main" id="{DFFDAA11-6658-4334-B57B-751D485C951D}"/>
              </a:ext>
            </a:extLst>
          </p:cNvPr>
          <p:cNvGrpSpPr/>
          <p:nvPr/>
        </p:nvGrpSpPr>
        <p:grpSpPr>
          <a:xfrm>
            <a:off x="867579" y="1744619"/>
            <a:ext cx="4657044" cy="3815396"/>
            <a:chOff x="612475" y="0"/>
            <a:chExt cx="4247514" cy="3452494"/>
          </a:xfrm>
        </p:grpSpPr>
        <p:grpSp>
          <p:nvGrpSpPr>
            <p:cNvPr id="25" name="Agrupar 24">
              <a:extLst>
                <a:ext uri="{FF2B5EF4-FFF2-40B4-BE49-F238E27FC236}">
                  <a16:creationId xmlns:a16="http://schemas.microsoft.com/office/drawing/2014/main" id="{0D404514-48FA-4B8D-87AA-CF29A8653C2B}"/>
                </a:ext>
              </a:extLst>
            </p:cNvPr>
            <p:cNvGrpSpPr/>
            <p:nvPr/>
          </p:nvGrpSpPr>
          <p:grpSpPr>
            <a:xfrm>
              <a:off x="612475" y="0"/>
              <a:ext cx="4247514" cy="3452494"/>
              <a:chOff x="612475" y="0"/>
              <a:chExt cx="4247514" cy="3452494"/>
            </a:xfrm>
          </p:grpSpPr>
          <p:grpSp>
            <p:nvGrpSpPr>
              <p:cNvPr id="28" name="Agrupar 27">
                <a:extLst>
                  <a:ext uri="{FF2B5EF4-FFF2-40B4-BE49-F238E27FC236}">
                    <a16:creationId xmlns:a16="http://schemas.microsoft.com/office/drawing/2014/main" id="{CF97C8FB-9F9C-4721-A865-F40B356A4E25}"/>
                  </a:ext>
                </a:extLst>
              </p:cNvPr>
              <p:cNvGrpSpPr/>
              <p:nvPr/>
            </p:nvGrpSpPr>
            <p:grpSpPr>
              <a:xfrm>
                <a:off x="612475" y="0"/>
                <a:ext cx="4247514" cy="3452494"/>
                <a:chOff x="612475" y="0"/>
                <a:chExt cx="4247514" cy="3452494"/>
              </a:xfrm>
            </p:grpSpPr>
            <p:grpSp>
              <p:nvGrpSpPr>
                <p:cNvPr id="30" name="Agrupar 29">
                  <a:extLst>
                    <a:ext uri="{FF2B5EF4-FFF2-40B4-BE49-F238E27FC236}">
                      <a16:creationId xmlns:a16="http://schemas.microsoft.com/office/drawing/2014/main" id="{88DA734C-0B13-4F7F-92CE-F9021B3A95B5}"/>
                    </a:ext>
                  </a:extLst>
                </p:cNvPr>
                <p:cNvGrpSpPr/>
                <p:nvPr/>
              </p:nvGrpSpPr>
              <p:grpSpPr>
                <a:xfrm>
                  <a:off x="612475" y="0"/>
                  <a:ext cx="4247514" cy="3452494"/>
                  <a:chOff x="612475" y="0"/>
                  <a:chExt cx="4247514" cy="3452494"/>
                </a:xfrm>
              </p:grpSpPr>
              <p:grpSp>
                <p:nvGrpSpPr>
                  <p:cNvPr id="34" name="Agrupar 33">
                    <a:extLst>
                      <a:ext uri="{FF2B5EF4-FFF2-40B4-BE49-F238E27FC236}">
                        <a16:creationId xmlns:a16="http://schemas.microsoft.com/office/drawing/2014/main" id="{35CFFF10-F4C3-46FC-8B80-4E7F3DF61CEA}"/>
                      </a:ext>
                    </a:extLst>
                  </p:cNvPr>
                  <p:cNvGrpSpPr/>
                  <p:nvPr/>
                </p:nvGrpSpPr>
                <p:grpSpPr>
                  <a:xfrm>
                    <a:off x="612475" y="0"/>
                    <a:ext cx="4247514" cy="3452494"/>
                    <a:chOff x="0" y="0"/>
                    <a:chExt cx="4247942" cy="3452884"/>
                  </a:xfrm>
                </p:grpSpPr>
                <p:grpSp>
                  <p:nvGrpSpPr>
                    <p:cNvPr id="36" name="Agrupar 35">
                      <a:extLst>
                        <a:ext uri="{FF2B5EF4-FFF2-40B4-BE49-F238E27FC236}">
                          <a16:creationId xmlns:a16="http://schemas.microsoft.com/office/drawing/2014/main" id="{216C96D0-9E06-416C-B042-BDB92DEE9990}"/>
                        </a:ext>
                      </a:extLst>
                    </p:cNvPr>
                    <p:cNvGrpSpPr/>
                    <p:nvPr/>
                  </p:nvGrpSpPr>
                  <p:grpSpPr>
                    <a:xfrm>
                      <a:off x="0" y="0"/>
                      <a:ext cx="2346325" cy="1249045"/>
                      <a:chOff x="0" y="0"/>
                      <a:chExt cx="2346325" cy="1249045"/>
                    </a:xfrm>
                  </p:grpSpPr>
                  <p:grpSp>
                    <p:nvGrpSpPr>
                      <p:cNvPr id="72" name="Agrupar 71">
                        <a:extLst>
                          <a:ext uri="{FF2B5EF4-FFF2-40B4-BE49-F238E27FC236}">
                            <a16:creationId xmlns:a16="http://schemas.microsoft.com/office/drawing/2014/main" id="{2116823B-1789-40CD-BB64-5BDED6BB7548}"/>
                          </a:ext>
                        </a:extLst>
                      </p:cNvPr>
                      <p:cNvGrpSpPr/>
                      <p:nvPr/>
                    </p:nvGrpSpPr>
                    <p:grpSpPr>
                      <a:xfrm>
                        <a:off x="866775" y="676275"/>
                        <a:ext cx="1479550" cy="572770"/>
                        <a:chOff x="0" y="0"/>
                        <a:chExt cx="1479550" cy="572770"/>
                      </a:xfrm>
                    </p:grpSpPr>
                    <p:sp>
                      <p:nvSpPr>
                        <p:cNvPr id="85" name="Retângulo 84">
                          <a:extLst>
                            <a:ext uri="{FF2B5EF4-FFF2-40B4-BE49-F238E27FC236}">
                              <a16:creationId xmlns:a16="http://schemas.microsoft.com/office/drawing/2014/main" id="{8400B401-D9C4-41F4-936A-8245DB26FBBF}"/>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6" name="Oval 85">
                          <a:extLst>
                            <a:ext uri="{FF2B5EF4-FFF2-40B4-BE49-F238E27FC236}">
                              <a16:creationId xmlns:a16="http://schemas.microsoft.com/office/drawing/2014/main" id="{A6A0F0CF-5653-4E30-9270-9654959C8942}"/>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7" name="Oval 86">
                          <a:extLst>
                            <a:ext uri="{FF2B5EF4-FFF2-40B4-BE49-F238E27FC236}">
                              <a16:creationId xmlns:a16="http://schemas.microsoft.com/office/drawing/2014/main" id="{75BB750D-B7DA-47FA-8BF0-29A4686780EA}"/>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8" name="Retângulo 87">
                          <a:extLst>
                            <a:ext uri="{FF2B5EF4-FFF2-40B4-BE49-F238E27FC236}">
                              <a16:creationId xmlns:a16="http://schemas.microsoft.com/office/drawing/2014/main" id="{8CEEC19A-95FF-464B-AF63-408FE344BF77}"/>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9" name="Retângulo 88">
                          <a:extLst>
                            <a:ext uri="{FF2B5EF4-FFF2-40B4-BE49-F238E27FC236}">
                              <a16:creationId xmlns:a16="http://schemas.microsoft.com/office/drawing/2014/main" id="{B71B6597-5E0D-4528-B800-A9119BD5CF40}"/>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90" name="Conexão reta 89">
                          <a:extLst>
                            <a:ext uri="{FF2B5EF4-FFF2-40B4-BE49-F238E27FC236}">
                              <a16:creationId xmlns:a16="http://schemas.microsoft.com/office/drawing/2014/main" id="{3909D15D-EE68-45F2-A1E6-A547D4F58E99}"/>
                            </a:ext>
                          </a:extLst>
                        </p:cNvPr>
                        <p:cNvCxnSpPr/>
                        <p:nvPr/>
                      </p:nvCxnSpPr>
                      <p:spPr>
                        <a:xfrm flipH="1">
                          <a:off x="0" y="99060"/>
                          <a:ext cx="754380" cy="38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Agrupar 72">
                        <a:extLst>
                          <a:ext uri="{FF2B5EF4-FFF2-40B4-BE49-F238E27FC236}">
                            <a16:creationId xmlns:a16="http://schemas.microsoft.com/office/drawing/2014/main" id="{3B25B1AF-7A45-4F05-88EC-D2C60C2842C2}"/>
                          </a:ext>
                        </a:extLst>
                      </p:cNvPr>
                      <p:cNvGrpSpPr/>
                      <p:nvPr/>
                    </p:nvGrpSpPr>
                    <p:grpSpPr>
                      <a:xfrm>
                        <a:off x="0" y="0"/>
                        <a:ext cx="1361664" cy="1245041"/>
                        <a:chOff x="0" y="0"/>
                        <a:chExt cx="1361664" cy="1245041"/>
                      </a:xfrm>
                    </p:grpSpPr>
                    <p:grpSp>
                      <p:nvGrpSpPr>
                        <p:cNvPr id="74" name="Agrupar 73">
                          <a:extLst>
                            <a:ext uri="{FF2B5EF4-FFF2-40B4-BE49-F238E27FC236}">
                              <a16:creationId xmlns:a16="http://schemas.microsoft.com/office/drawing/2014/main" id="{646BD9D3-4765-40CE-AE9E-A8F70B5566D8}"/>
                            </a:ext>
                          </a:extLst>
                        </p:cNvPr>
                        <p:cNvGrpSpPr/>
                        <p:nvPr/>
                      </p:nvGrpSpPr>
                      <p:grpSpPr>
                        <a:xfrm>
                          <a:off x="187324" y="0"/>
                          <a:ext cx="1174340" cy="1245041"/>
                          <a:chOff x="118110" y="0"/>
                          <a:chExt cx="1175077" cy="1245544"/>
                        </a:xfrm>
                      </p:grpSpPr>
                      <p:sp>
                        <p:nvSpPr>
                          <p:cNvPr id="78" name="Retângulo 77">
                            <a:extLst>
                              <a:ext uri="{FF2B5EF4-FFF2-40B4-BE49-F238E27FC236}">
                                <a16:creationId xmlns:a16="http://schemas.microsoft.com/office/drawing/2014/main" id="{0043BC6B-9423-49FE-A97B-0221AB4496ED}"/>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9" name="Retângulo 78">
                            <a:extLst>
                              <a:ext uri="{FF2B5EF4-FFF2-40B4-BE49-F238E27FC236}">
                                <a16:creationId xmlns:a16="http://schemas.microsoft.com/office/drawing/2014/main" id="{1FF21920-EA12-4F48-A20D-262B10685DCE}"/>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0" name="Retângulo 79">
                            <a:extLst>
                              <a:ext uri="{FF2B5EF4-FFF2-40B4-BE49-F238E27FC236}">
                                <a16:creationId xmlns:a16="http://schemas.microsoft.com/office/drawing/2014/main" id="{0DF598B6-8447-4FEE-B6B7-223DB19CBA97}"/>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1" name="Retângulo 80">
                            <a:extLst>
                              <a:ext uri="{FF2B5EF4-FFF2-40B4-BE49-F238E27FC236}">
                                <a16:creationId xmlns:a16="http://schemas.microsoft.com/office/drawing/2014/main" id="{4FE27930-6CF4-4A92-A605-8506BBBC68B1}"/>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2" name="Retângulo 81">
                            <a:extLst>
                              <a:ext uri="{FF2B5EF4-FFF2-40B4-BE49-F238E27FC236}">
                                <a16:creationId xmlns:a16="http://schemas.microsoft.com/office/drawing/2014/main" id="{5CD51423-5327-4AD2-94B8-99FBCA80B9A9}"/>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3" name="Retângulo 82">
                            <a:extLst>
                              <a:ext uri="{FF2B5EF4-FFF2-40B4-BE49-F238E27FC236}">
                                <a16:creationId xmlns:a16="http://schemas.microsoft.com/office/drawing/2014/main" id="{759ADC00-B2B0-4D00-B680-90656D3C01AC}"/>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4" name="Oval 83">
                            <a:extLst>
                              <a:ext uri="{FF2B5EF4-FFF2-40B4-BE49-F238E27FC236}">
                                <a16:creationId xmlns:a16="http://schemas.microsoft.com/office/drawing/2014/main" id="{863277A2-8CCE-41FC-BE8C-9BC09C2FD62F}"/>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75" name="Agrupar 74">
                          <a:extLst>
                            <a:ext uri="{FF2B5EF4-FFF2-40B4-BE49-F238E27FC236}">
                              <a16:creationId xmlns:a16="http://schemas.microsoft.com/office/drawing/2014/main" id="{3F235A0C-32DC-4EC2-91E9-718EABD60D72}"/>
                            </a:ext>
                          </a:extLst>
                        </p:cNvPr>
                        <p:cNvGrpSpPr/>
                        <p:nvPr/>
                      </p:nvGrpSpPr>
                      <p:grpSpPr>
                        <a:xfrm>
                          <a:off x="0" y="611921"/>
                          <a:ext cx="634145" cy="632997"/>
                          <a:chOff x="0" y="2321"/>
                          <a:chExt cx="634145" cy="632997"/>
                        </a:xfrm>
                      </p:grpSpPr>
                      <p:sp>
                        <p:nvSpPr>
                          <p:cNvPr id="76" name="Fluxograma: Convolução 75">
                            <a:extLst>
                              <a:ext uri="{FF2B5EF4-FFF2-40B4-BE49-F238E27FC236}">
                                <a16:creationId xmlns:a16="http://schemas.microsoft.com/office/drawing/2014/main" id="{1E955D75-635B-41CA-9C4C-C911D2BCC233}"/>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7" name="Fluxograma: Ou 76">
                            <a:extLst>
                              <a:ext uri="{FF2B5EF4-FFF2-40B4-BE49-F238E27FC236}">
                                <a16:creationId xmlns:a16="http://schemas.microsoft.com/office/drawing/2014/main" id="{E9BF6B10-6A44-4B2E-B83E-02E60FB71F6F}"/>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grpSp>
                  <p:nvGrpSpPr>
                    <p:cNvPr id="37" name="Agrupar 36">
                      <a:extLst>
                        <a:ext uri="{FF2B5EF4-FFF2-40B4-BE49-F238E27FC236}">
                          <a16:creationId xmlns:a16="http://schemas.microsoft.com/office/drawing/2014/main" id="{1D7F5EB7-A821-4F01-BF8D-6706C52CC0A4}"/>
                        </a:ext>
                      </a:extLst>
                    </p:cNvPr>
                    <p:cNvGrpSpPr/>
                    <p:nvPr/>
                  </p:nvGrpSpPr>
                  <p:grpSpPr>
                    <a:xfrm>
                      <a:off x="3073795" y="13648"/>
                      <a:ext cx="1174147" cy="1244599"/>
                      <a:chOff x="187324" y="0"/>
                      <a:chExt cx="1174340" cy="1245041"/>
                    </a:xfrm>
                  </p:grpSpPr>
                  <p:grpSp>
                    <p:nvGrpSpPr>
                      <p:cNvPr id="58" name="Agrupar 57">
                        <a:extLst>
                          <a:ext uri="{FF2B5EF4-FFF2-40B4-BE49-F238E27FC236}">
                            <a16:creationId xmlns:a16="http://schemas.microsoft.com/office/drawing/2014/main" id="{78B455BC-C1E0-44CA-B895-1CB8D02EA3A5}"/>
                          </a:ext>
                        </a:extLst>
                      </p:cNvPr>
                      <p:cNvGrpSpPr/>
                      <p:nvPr/>
                    </p:nvGrpSpPr>
                    <p:grpSpPr>
                      <a:xfrm>
                        <a:off x="187324" y="0"/>
                        <a:ext cx="1174340" cy="1245041"/>
                        <a:chOff x="118110" y="0"/>
                        <a:chExt cx="1175077" cy="1245544"/>
                      </a:xfrm>
                    </p:grpSpPr>
                    <p:sp>
                      <p:nvSpPr>
                        <p:cNvPr id="65" name="Retângulo 64">
                          <a:extLst>
                            <a:ext uri="{FF2B5EF4-FFF2-40B4-BE49-F238E27FC236}">
                              <a16:creationId xmlns:a16="http://schemas.microsoft.com/office/drawing/2014/main" id="{63033010-033F-403B-8381-EDC8963F96B4}"/>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6" name="Retângulo 65">
                          <a:extLst>
                            <a:ext uri="{FF2B5EF4-FFF2-40B4-BE49-F238E27FC236}">
                              <a16:creationId xmlns:a16="http://schemas.microsoft.com/office/drawing/2014/main" id="{6A84F20B-294F-4FDE-8F4C-F8CC09903A6D}"/>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7" name="Retângulo 66">
                          <a:extLst>
                            <a:ext uri="{FF2B5EF4-FFF2-40B4-BE49-F238E27FC236}">
                              <a16:creationId xmlns:a16="http://schemas.microsoft.com/office/drawing/2014/main" id="{ED37A7CC-B8FA-4640-A1D3-162E545BC7D8}"/>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8" name="Retângulo 67">
                          <a:extLst>
                            <a:ext uri="{FF2B5EF4-FFF2-40B4-BE49-F238E27FC236}">
                              <a16:creationId xmlns:a16="http://schemas.microsoft.com/office/drawing/2014/main" id="{04ABF071-C1F7-4902-BE38-63DB84FDEFF5}"/>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9" name="Retângulo 68">
                          <a:extLst>
                            <a:ext uri="{FF2B5EF4-FFF2-40B4-BE49-F238E27FC236}">
                              <a16:creationId xmlns:a16="http://schemas.microsoft.com/office/drawing/2014/main" id="{EFDC1618-02F5-442B-93FA-7DF2A4323856}"/>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0" name="Retângulo 69">
                          <a:extLst>
                            <a:ext uri="{FF2B5EF4-FFF2-40B4-BE49-F238E27FC236}">
                              <a16:creationId xmlns:a16="http://schemas.microsoft.com/office/drawing/2014/main" id="{647A9263-86D1-4DBC-9314-0B71612E3C08}"/>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1" name="Oval 70">
                          <a:extLst>
                            <a:ext uri="{FF2B5EF4-FFF2-40B4-BE49-F238E27FC236}">
                              <a16:creationId xmlns:a16="http://schemas.microsoft.com/office/drawing/2014/main" id="{6A706B42-E16F-44E3-B367-C0754892C695}"/>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59" name="Agrupar 58">
                        <a:extLst>
                          <a:ext uri="{FF2B5EF4-FFF2-40B4-BE49-F238E27FC236}">
                            <a16:creationId xmlns:a16="http://schemas.microsoft.com/office/drawing/2014/main" id="{6D8E293F-51D4-4BC7-AB49-922AAF663352}"/>
                          </a:ext>
                        </a:extLst>
                      </p:cNvPr>
                      <p:cNvGrpSpPr/>
                      <p:nvPr/>
                    </p:nvGrpSpPr>
                    <p:grpSpPr>
                      <a:xfrm>
                        <a:off x="295275" y="863600"/>
                        <a:ext cx="725805" cy="379730"/>
                        <a:chOff x="0" y="0"/>
                        <a:chExt cx="725805" cy="379730"/>
                      </a:xfrm>
                    </p:grpSpPr>
                    <p:sp>
                      <p:nvSpPr>
                        <p:cNvPr id="60" name="Retângulo 59">
                          <a:extLst>
                            <a:ext uri="{FF2B5EF4-FFF2-40B4-BE49-F238E27FC236}">
                              <a16:creationId xmlns:a16="http://schemas.microsoft.com/office/drawing/2014/main" id="{EECE24B7-5DA0-441F-9F98-278064692F47}"/>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1" name="Oval 60">
                          <a:extLst>
                            <a:ext uri="{FF2B5EF4-FFF2-40B4-BE49-F238E27FC236}">
                              <a16:creationId xmlns:a16="http://schemas.microsoft.com/office/drawing/2014/main" id="{BB3552D1-D261-465E-8BBF-5BCD0FA9C310}"/>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2" name="Oval 61">
                          <a:extLst>
                            <a:ext uri="{FF2B5EF4-FFF2-40B4-BE49-F238E27FC236}">
                              <a16:creationId xmlns:a16="http://schemas.microsoft.com/office/drawing/2014/main" id="{FA0F55B0-05DD-4D93-B283-ECC28229EABF}"/>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3" name="Retângulo 62">
                          <a:extLst>
                            <a:ext uri="{FF2B5EF4-FFF2-40B4-BE49-F238E27FC236}">
                              <a16:creationId xmlns:a16="http://schemas.microsoft.com/office/drawing/2014/main" id="{ED409817-8895-4E5B-891D-055DB65DEC85}"/>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64" name="Conexão reta 63">
                          <a:extLst>
                            <a:ext uri="{FF2B5EF4-FFF2-40B4-BE49-F238E27FC236}">
                              <a16:creationId xmlns:a16="http://schemas.microsoft.com/office/drawing/2014/main" id="{01236EF1-08DD-41FB-A75B-0E58C578C55D}"/>
                            </a:ext>
                          </a:extLst>
                        </p:cNvPr>
                        <p:cNvCxnSpPr/>
                        <p:nvPr/>
                      </p:nvCxnSpPr>
                      <p:spPr>
                        <a:xfrm flipV="1">
                          <a:off x="454025" y="50504"/>
                          <a:ext cx="0" cy="480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8" name="Agrupar 37">
                      <a:extLst>
                        <a:ext uri="{FF2B5EF4-FFF2-40B4-BE49-F238E27FC236}">
                          <a16:creationId xmlns:a16="http://schemas.microsoft.com/office/drawing/2014/main" id="{093C0F95-0DC2-4272-BEEE-89638AEDA29E}"/>
                        </a:ext>
                      </a:extLst>
                    </p:cNvPr>
                    <p:cNvGrpSpPr/>
                    <p:nvPr/>
                  </p:nvGrpSpPr>
                  <p:grpSpPr>
                    <a:xfrm>
                      <a:off x="1494430" y="1835624"/>
                      <a:ext cx="1791335" cy="1244599"/>
                      <a:chOff x="0" y="0"/>
                      <a:chExt cx="1791335" cy="1244599"/>
                    </a:xfrm>
                  </p:grpSpPr>
                  <p:grpSp>
                    <p:nvGrpSpPr>
                      <p:cNvPr id="42" name="Agrupar 41">
                        <a:extLst>
                          <a:ext uri="{FF2B5EF4-FFF2-40B4-BE49-F238E27FC236}">
                            <a16:creationId xmlns:a16="http://schemas.microsoft.com/office/drawing/2014/main" id="{030A0951-D1D5-4A00-94B2-91668A491D58}"/>
                          </a:ext>
                        </a:extLst>
                      </p:cNvPr>
                      <p:cNvGrpSpPr/>
                      <p:nvPr/>
                    </p:nvGrpSpPr>
                    <p:grpSpPr>
                      <a:xfrm>
                        <a:off x="0" y="0"/>
                        <a:ext cx="1791335" cy="1244599"/>
                        <a:chOff x="-430530" y="0"/>
                        <a:chExt cx="1792194" cy="1245041"/>
                      </a:xfrm>
                    </p:grpSpPr>
                    <p:grpSp>
                      <p:nvGrpSpPr>
                        <p:cNvPr id="44" name="Agrupar 43">
                          <a:extLst>
                            <a:ext uri="{FF2B5EF4-FFF2-40B4-BE49-F238E27FC236}">
                              <a16:creationId xmlns:a16="http://schemas.microsoft.com/office/drawing/2014/main" id="{7F2E2F3A-DDDA-4171-BB66-96E13975F6FE}"/>
                            </a:ext>
                          </a:extLst>
                        </p:cNvPr>
                        <p:cNvGrpSpPr/>
                        <p:nvPr/>
                      </p:nvGrpSpPr>
                      <p:grpSpPr>
                        <a:xfrm>
                          <a:off x="187324" y="0"/>
                          <a:ext cx="1174340" cy="1245041"/>
                          <a:chOff x="118110" y="0"/>
                          <a:chExt cx="1175077" cy="1245544"/>
                        </a:xfrm>
                      </p:grpSpPr>
                      <p:sp>
                        <p:nvSpPr>
                          <p:cNvPr id="51" name="Retângulo 50">
                            <a:extLst>
                              <a:ext uri="{FF2B5EF4-FFF2-40B4-BE49-F238E27FC236}">
                                <a16:creationId xmlns:a16="http://schemas.microsoft.com/office/drawing/2014/main" id="{1D748A65-FA72-438A-8664-53559314D3F2}"/>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2" name="Retângulo 51">
                            <a:extLst>
                              <a:ext uri="{FF2B5EF4-FFF2-40B4-BE49-F238E27FC236}">
                                <a16:creationId xmlns:a16="http://schemas.microsoft.com/office/drawing/2014/main" id="{50358C43-1833-40F7-8F8F-23F1F434686B}"/>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3" name="Retângulo 52">
                            <a:extLst>
                              <a:ext uri="{FF2B5EF4-FFF2-40B4-BE49-F238E27FC236}">
                                <a16:creationId xmlns:a16="http://schemas.microsoft.com/office/drawing/2014/main" id="{97AAB52E-5EAE-4A58-858C-CFF4C1604EE5}"/>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4" name="Retângulo 53">
                            <a:extLst>
                              <a:ext uri="{FF2B5EF4-FFF2-40B4-BE49-F238E27FC236}">
                                <a16:creationId xmlns:a16="http://schemas.microsoft.com/office/drawing/2014/main" id="{0E4FE8EB-7D12-42C7-B210-D7EF44D819EA}"/>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5" name="Retângulo 54">
                            <a:extLst>
                              <a:ext uri="{FF2B5EF4-FFF2-40B4-BE49-F238E27FC236}">
                                <a16:creationId xmlns:a16="http://schemas.microsoft.com/office/drawing/2014/main" id="{E82EB1D1-2874-493A-967C-580F9D66B823}"/>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6" name="Retângulo 55">
                            <a:extLst>
                              <a:ext uri="{FF2B5EF4-FFF2-40B4-BE49-F238E27FC236}">
                                <a16:creationId xmlns:a16="http://schemas.microsoft.com/office/drawing/2014/main" id="{3485CF75-2AC3-4D48-BCEC-671C1D50A72C}"/>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7" name="Oval 56">
                            <a:extLst>
                              <a:ext uri="{FF2B5EF4-FFF2-40B4-BE49-F238E27FC236}">
                                <a16:creationId xmlns:a16="http://schemas.microsoft.com/office/drawing/2014/main" id="{71C0C4D6-9B0E-4284-B871-F496D0B94B76}"/>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5" name="Agrupar 44">
                          <a:extLst>
                            <a:ext uri="{FF2B5EF4-FFF2-40B4-BE49-F238E27FC236}">
                              <a16:creationId xmlns:a16="http://schemas.microsoft.com/office/drawing/2014/main" id="{3059A6B3-DDE8-496F-A225-C503C8D4DCC6}"/>
                            </a:ext>
                          </a:extLst>
                        </p:cNvPr>
                        <p:cNvGrpSpPr/>
                        <p:nvPr/>
                      </p:nvGrpSpPr>
                      <p:grpSpPr>
                        <a:xfrm>
                          <a:off x="-430530" y="876610"/>
                          <a:ext cx="747251" cy="363675"/>
                          <a:chOff x="-725805" y="13010"/>
                          <a:chExt cx="747251" cy="363675"/>
                        </a:xfrm>
                      </p:grpSpPr>
                      <p:sp>
                        <p:nvSpPr>
                          <p:cNvPr id="46" name="Retângulo 45">
                            <a:extLst>
                              <a:ext uri="{FF2B5EF4-FFF2-40B4-BE49-F238E27FC236}">
                                <a16:creationId xmlns:a16="http://schemas.microsoft.com/office/drawing/2014/main" id="{717AAA91-BF1C-4570-9F5C-4AE2B04EDEE7}"/>
                              </a:ext>
                            </a:extLst>
                          </p:cNvPr>
                          <p:cNvSpPr/>
                          <p:nvPr/>
                        </p:nvSpPr>
                        <p:spPr>
                          <a:xfrm>
                            <a:off x="-45738" y="98555"/>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 name="Retângulo 46">
                            <a:extLst>
                              <a:ext uri="{FF2B5EF4-FFF2-40B4-BE49-F238E27FC236}">
                                <a16:creationId xmlns:a16="http://schemas.microsoft.com/office/drawing/2014/main" id="{0AB08B0D-33C8-48CB-835B-67B79C02F6BB}"/>
                              </a:ext>
                            </a:extLst>
                          </p:cNvPr>
                          <p:cNvSpPr/>
                          <p:nvPr/>
                        </p:nvSpPr>
                        <p:spPr>
                          <a:xfrm>
                            <a:off x="-725805" y="98555"/>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8" name="Oval 47">
                            <a:extLst>
                              <a:ext uri="{FF2B5EF4-FFF2-40B4-BE49-F238E27FC236}">
                                <a16:creationId xmlns:a16="http://schemas.microsoft.com/office/drawing/2014/main" id="{C351F7F9-A7FB-41EA-8ECD-390BCA834AA9}"/>
                              </a:ext>
                            </a:extLst>
                          </p:cNvPr>
                          <p:cNvSpPr/>
                          <p:nvPr/>
                        </p:nvSpPr>
                        <p:spPr>
                          <a:xfrm>
                            <a:off x="-214631" y="162055"/>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9" name="Oval 48">
                            <a:extLst>
                              <a:ext uri="{FF2B5EF4-FFF2-40B4-BE49-F238E27FC236}">
                                <a16:creationId xmlns:a16="http://schemas.microsoft.com/office/drawing/2014/main" id="{1DF80D28-E391-4BFB-BCF5-3E69FF70383B}"/>
                              </a:ext>
                            </a:extLst>
                          </p:cNvPr>
                          <p:cNvSpPr/>
                          <p:nvPr/>
                        </p:nvSpPr>
                        <p:spPr>
                          <a:xfrm>
                            <a:off x="-725805" y="162055"/>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50" name="Conexão reta 49">
                            <a:extLst>
                              <a:ext uri="{FF2B5EF4-FFF2-40B4-BE49-F238E27FC236}">
                                <a16:creationId xmlns:a16="http://schemas.microsoft.com/office/drawing/2014/main" id="{8231561F-ECB6-43C9-A705-A9AA7287CEBF}"/>
                              </a:ext>
                            </a:extLst>
                          </p:cNvPr>
                          <p:cNvCxnSpPr/>
                          <p:nvPr/>
                        </p:nvCxnSpPr>
                        <p:spPr>
                          <a:xfrm flipV="1">
                            <a:off x="-295275" y="13010"/>
                            <a:ext cx="316721" cy="5223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3" name="Retângulo 42">
                        <a:extLst>
                          <a:ext uri="{FF2B5EF4-FFF2-40B4-BE49-F238E27FC236}">
                            <a16:creationId xmlns:a16="http://schemas.microsoft.com/office/drawing/2014/main" id="{AC17AA73-259F-4F3E-91E0-EC6D5F7F6CB7}"/>
                          </a:ext>
                        </a:extLst>
                      </p:cNvPr>
                      <p:cNvSpPr/>
                      <p:nvPr/>
                    </p:nvSpPr>
                    <p:spPr>
                      <a:xfrm>
                        <a:off x="177680" y="819059"/>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9" name="Caixa de texto 299">
                      <a:extLst>
                        <a:ext uri="{FF2B5EF4-FFF2-40B4-BE49-F238E27FC236}">
                          <a16:creationId xmlns:a16="http://schemas.microsoft.com/office/drawing/2014/main" id="{DD57B7BC-DDEA-4A3B-B390-2623B7B09938}"/>
                        </a:ext>
                      </a:extLst>
                    </p:cNvPr>
                    <p:cNvSpPr txBox="1"/>
                    <p:nvPr/>
                  </p:nvSpPr>
                  <p:spPr>
                    <a:xfrm>
                      <a:off x="655093" y="1344305"/>
                      <a:ext cx="1040765" cy="3543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sz="1000">
                          <a:effectLst/>
                          <a:latin typeface="Times New Roman" panose="02020603050405020304" pitchFamily="18" charset="0"/>
                          <a:ea typeface="Calibri" panose="020F0502020204030204" pitchFamily="34" charset="0"/>
                        </a:rPr>
                        <a:t>(a)</a:t>
                      </a:r>
                    </a:p>
                  </p:txBody>
                </p:sp>
                <p:sp>
                  <p:nvSpPr>
                    <p:cNvPr id="40" name="Caixa de texto 300">
                      <a:extLst>
                        <a:ext uri="{FF2B5EF4-FFF2-40B4-BE49-F238E27FC236}">
                          <a16:creationId xmlns:a16="http://schemas.microsoft.com/office/drawing/2014/main" id="{C241FB74-C99B-41EA-A3E0-4017851D711E}"/>
                        </a:ext>
                      </a:extLst>
                    </p:cNvPr>
                    <p:cNvSpPr txBox="1"/>
                    <p:nvPr/>
                  </p:nvSpPr>
                  <p:spPr>
                    <a:xfrm>
                      <a:off x="2995684" y="1337481"/>
                      <a:ext cx="1040765" cy="3543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sz="1000" dirty="0">
                          <a:effectLst/>
                          <a:latin typeface="Times New Roman" panose="02020603050405020304" pitchFamily="18" charset="0"/>
                          <a:ea typeface="Calibri" panose="020F0502020204030204" pitchFamily="34" charset="0"/>
                        </a:rPr>
                        <a:t>(b)</a:t>
                      </a:r>
                    </a:p>
                  </p:txBody>
                </p:sp>
                <p:sp>
                  <p:nvSpPr>
                    <p:cNvPr id="41" name="Caixa de texto 301">
                      <a:extLst>
                        <a:ext uri="{FF2B5EF4-FFF2-40B4-BE49-F238E27FC236}">
                          <a16:creationId xmlns:a16="http://schemas.microsoft.com/office/drawing/2014/main" id="{1539955B-66F7-4505-9BBA-48D74E9ED0A1}"/>
                        </a:ext>
                      </a:extLst>
                    </p:cNvPr>
                    <p:cNvSpPr txBox="1"/>
                    <p:nvPr/>
                  </p:nvSpPr>
                  <p:spPr>
                    <a:xfrm>
                      <a:off x="1849086" y="3199939"/>
                      <a:ext cx="1040974" cy="2529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sz="1000">
                          <a:effectLst/>
                          <a:latin typeface="Times New Roman" panose="02020603050405020304" pitchFamily="18" charset="0"/>
                          <a:ea typeface="Calibri" panose="020F0502020204030204" pitchFamily="34" charset="0"/>
                        </a:rPr>
                        <a:t>(c)</a:t>
                      </a:r>
                    </a:p>
                  </p:txBody>
                </p:sp>
              </p:grpSp>
              <p:sp>
                <p:nvSpPr>
                  <p:cNvPr id="33" name="Fluxograma: Convolução 32">
                    <a:extLst>
                      <a:ext uri="{FF2B5EF4-FFF2-40B4-BE49-F238E27FC236}">
                        <a16:creationId xmlns:a16="http://schemas.microsoft.com/office/drawing/2014/main" id="{C94DA120-839D-4F06-8701-B0DF7109929A}"/>
                      </a:ext>
                    </a:extLst>
                  </p:cNvPr>
                  <p:cNvSpPr/>
                  <p:nvPr/>
                </p:nvSpPr>
                <p:spPr>
                  <a:xfrm>
                    <a:off x="3499813" y="631554"/>
                    <a:ext cx="629337" cy="629211"/>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1" name="Fluxograma: Ou 30">
                  <a:extLst>
                    <a:ext uri="{FF2B5EF4-FFF2-40B4-BE49-F238E27FC236}">
                      <a16:creationId xmlns:a16="http://schemas.microsoft.com/office/drawing/2014/main" id="{6E69A915-71F6-4FC4-A028-4D392B86DA33}"/>
                    </a:ext>
                  </a:extLst>
                </p:cNvPr>
                <p:cNvSpPr/>
                <p:nvPr/>
              </p:nvSpPr>
              <p:spPr>
                <a:xfrm>
                  <a:off x="3501851" y="628022"/>
                  <a:ext cx="630555" cy="631825"/>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29" name="Fluxograma: Ou 28">
                <a:extLst>
                  <a:ext uri="{FF2B5EF4-FFF2-40B4-BE49-F238E27FC236}">
                    <a16:creationId xmlns:a16="http://schemas.microsoft.com/office/drawing/2014/main" id="{C9C3CC6D-A7BF-43AB-ADD5-127F032AA658}"/>
                  </a:ext>
                </a:extLst>
              </p:cNvPr>
              <p:cNvSpPr/>
              <p:nvPr/>
            </p:nvSpPr>
            <p:spPr>
              <a:xfrm>
                <a:off x="2534970" y="2448962"/>
                <a:ext cx="630473" cy="63184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27" name="Fluxograma: Convolução 26">
              <a:extLst>
                <a:ext uri="{FF2B5EF4-FFF2-40B4-BE49-F238E27FC236}">
                  <a16:creationId xmlns:a16="http://schemas.microsoft.com/office/drawing/2014/main" id="{6C1B0CA9-80CD-4EAE-8C0C-2510B21441C6}"/>
                </a:ext>
              </a:extLst>
            </p:cNvPr>
            <p:cNvSpPr/>
            <p:nvPr/>
          </p:nvSpPr>
          <p:spPr>
            <a:xfrm>
              <a:off x="2537063" y="2457780"/>
              <a:ext cx="629139" cy="629211"/>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91" name="CaixaDeTexto 90">
            <a:extLst>
              <a:ext uri="{FF2B5EF4-FFF2-40B4-BE49-F238E27FC236}">
                <a16:creationId xmlns:a16="http://schemas.microsoft.com/office/drawing/2014/main" id="{E3207DC1-D903-4D40-8F1A-95B794366A2C}"/>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4</a:t>
            </a:r>
            <a:endParaRPr lang="pt-PT" dirty="0">
              <a:solidFill>
                <a:schemeClr val="bg1">
                  <a:lumMod val="65000"/>
                </a:schemeClr>
              </a:solidFill>
            </a:endParaRPr>
          </a:p>
        </p:txBody>
      </p:sp>
      <p:grpSp>
        <p:nvGrpSpPr>
          <p:cNvPr id="95" name="Agrupar 94">
            <a:extLst>
              <a:ext uri="{FF2B5EF4-FFF2-40B4-BE49-F238E27FC236}">
                <a16:creationId xmlns:a16="http://schemas.microsoft.com/office/drawing/2014/main" id="{A5B34B09-EE8C-4C6F-B9B0-64B57AFD6661}"/>
              </a:ext>
            </a:extLst>
          </p:cNvPr>
          <p:cNvGrpSpPr/>
          <p:nvPr/>
        </p:nvGrpSpPr>
        <p:grpSpPr>
          <a:xfrm>
            <a:off x="-106924" y="2037704"/>
            <a:ext cx="632780" cy="2782592"/>
            <a:chOff x="-106924" y="1556828"/>
            <a:chExt cx="632780" cy="2782592"/>
          </a:xfrm>
        </p:grpSpPr>
        <p:sp>
          <p:nvSpPr>
            <p:cNvPr id="96" name="Retângulo: Cantos Arredondados 95">
              <a:extLst>
                <a:ext uri="{FF2B5EF4-FFF2-40B4-BE49-F238E27FC236}">
                  <a16:creationId xmlns:a16="http://schemas.microsoft.com/office/drawing/2014/main" id="{637F9164-38B2-40E2-B26F-D0734490BCC9}"/>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97" name="CaixaDeTexto 96">
              <a:extLst>
                <a:ext uri="{FF2B5EF4-FFF2-40B4-BE49-F238E27FC236}">
                  <a16:creationId xmlns:a16="http://schemas.microsoft.com/office/drawing/2014/main" id="{DFF282B4-1F47-432D-842F-30B1D1C101A0}"/>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p:txBody>
        </p:sp>
      </p:grpSp>
      <p:grpSp>
        <p:nvGrpSpPr>
          <p:cNvPr id="98" name="Agrupar 97">
            <a:extLst>
              <a:ext uri="{FF2B5EF4-FFF2-40B4-BE49-F238E27FC236}">
                <a16:creationId xmlns:a16="http://schemas.microsoft.com/office/drawing/2014/main" id="{537FD644-0862-448F-9206-89311ACF6A92}"/>
              </a:ext>
            </a:extLst>
          </p:cNvPr>
          <p:cNvGrpSpPr/>
          <p:nvPr/>
        </p:nvGrpSpPr>
        <p:grpSpPr>
          <a:xfrm>
            <a:off x="-106924" y="1672861"/>
            <a:ext cx="632780" cy="3512278"/>
            <a:chOff x="-106924" y="1556828"/>
            <a:chExt cx="632780" cy="3512278"/>
          </a:xfrm>
        </p:grpSpPr>
        <p:sp>
          <p:nvSpPr>
            <p:cNvPr id="99" name="Retângulo: Cantos Arredondados 98">
              <a:extLst>
                <a:ext uri="{FF2B5EF4-FFF2-40B4-BE49-F238E27FC236}">
                  <a16:creationId xmlns:a16="http://schemas.microsoft.com/office/drawing/2014/main" id="{51D74DD5-A201-471B-89D4-0D8BC72C3941}"/>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100" name="CaixaDeTexto 99">
              <a:extLst>
                <a:ext uri="{FF2B5EF4-FFF2-40B4-BE49-F238E27FC236}">
                  <a16:creationId xmlns:a16="http://schemas.microsoft.com/office/drawing/2014/main" id="{85657356-3EDA-4579-9B2F-673A3D72AF50}"/>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Tree>
    <p:extLst>
      <p:ext uri="{BB962C8B-B14F-4D97-AF65-F5344CB8AC3E}">
        <p14:creationId xmlns:p14="http://schemas.microsoft.com/office/powerpoint/2010/main" val="165742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C988CE-EB2B-479D-ADBE-536319224537}"/>
              </a:ext>
            </a:extLst>
          </p:cNvPr>
          <p:cNvSpPr>
            <a:spLocks noGrp="1"/>
          </p:cNvSpPr>
          <p:nvPr>
            <p:ph type="title"/>
          </p:nvPr>
        </p:nvSpPr>
        <p:spPr/>
        <p:txBody>
          <a:bodyPr/>
          <a:lstStyle/>
          <a:p>
            <a:r>
              <a:rPr lang="pt-PT" sz="4000" dirty="0">
                <a:latin typeface="Cambria" panose="02040503050406030204" pitchFamily="18" charset="0"/>
                <a:ea typeface="Cambria" panose="02040503050406030204" pitchFamily="18" charset="0"/>
                <a:cs typeface="Arial" panose="020B0604020202020204" pitchFamily="34" charset="0"/>
              </a:rPr>
              <a:t>Sumário</a:t>
            </a:r>
            <a:endParaRPr lang="pt-PT" dirty="0">
              <a:latin typeface="Cambria" panose="02040503050406030204" pitchFamily="18" charset="0"/>
              <a:ea typeface="Cambria" panose="02040503050406030204" pitchFamily="18" charset="0"/>
              <a:cs typeface="Arial" panose="020B0604020202020204" pitchFamily="34" charset="0"/>
            </a:endParaRPr>
          </a:p>
        </p:txBody>
      </p:sp>
      <p:cxnSp>
        <p:nvCxnSpPr>
          <p:cNvPr id="16" name="Conexão reta 15">
            <a:extLst>
              <a:ext uri="{FF2B5EF4-FFF2-40B4-BE49-F238E27FC236}">
                <a16:creationId xmlns:a16="http://schemas.microsoft.com/office/drawing/2014/main" id="{AC071258-4C6A-48C8-B00E-F1D708895C3F}"/>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7" name="Gráfico 16" descr="Cronómetro com preenchimento sólido">
            <a:extLst>
              <a:ext uri="{FF2B5EF4-FFF2-40B4-BE49-F238E27FC236}">
                <a16:creationId xmlns:a16="http://schemas.microsoft.com/office/drawing/2014/main" id="{93054D0B-651E-4485-8317-3A9E2BED8A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134290" y="3193156"/>
            <a:ext cx="1312444" cy="1312444"/>
          </a:xfrm>
          <a:prstGeom prst="rect">
            <a:avLst/>
          </a:prstGeom>
        </p:spPr>
      </p:pic>
      <p:sp>
        <p:nvSpPr>
          <p:cNvPr id="18" name="CaixaDeTexto 17">
            <a:extLst>
              <a:ext uri="{FF2B5EF4-FFF2-40B4-BE49-F238E27FC236}">
                <a16:creationId xmlns:a16="http://schemas.microsoft.com/office/drawing/2014/main" id="{085DB461-427A-4DEE-807A-2F9AB42B5EB3}"/>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2</a:t>
            </a:r>
            <a:endParaRPr lang="pt-PT" dirty="0">
              <a:solidFill>
                <a:schemeClr val="bg1">
                  <a:lumMod val="65000"/>
                </a:schemeClr>
              </a:solidFill>
            </a:endParaRPr>
          </a:p>
        </p:txBody>
      </p:sp>
      <p:sp>
        <p:nvSpPr>
          <p:cNvPr id="37" name="Retângulo 36">
            <a:extLst>
              <a:ext uri="{FF2B5EF4-FFF2-40B4-BE49-F238E27FC236}">
                <a16:creationId xmlns:a16="http://schemas.microsoft.com/office/drawing/2014/main" id="{73CFEC0F-AB30-4DB4-9B44-67653798F133}"/>
              </a:ext>
            </a:extLst>
          </p:cNvPr>
          <p:cNvSpPr/>
          <p:nvPr/>
        </p:nvSpPr>
        <p:spPr>
          <a:xfrm>
            <a:off x="2378407" y="1819849"/>
            <a:ext cx="4716856" cy="42045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Introdução</a:t>
            </a:r>
          </a:p>
        </p:txBody>
      </p:sp>
      <p:sp>
        <p:nvSpPr>
          <p:cNvPr id="38" name="Oval 37">
            <a:extLst>
              <a:ext uri="{FF2B5EF4-FFF2-40B4-BE49-F238E27FC236}">
                <a16:creationId xmlns:a16="http://schemas.microsoft.com/office/drawing/2014/main" id="{3A47FF60-3D46-4043-A417-452AA0044255}"/>
              </a:ext>
            </a:extLst>
          </p:cNvPr>
          <p:cNvSpPr/>
          <p:nvPr/>
        </p:nvSpPr>
        <p:spPr>
          <a:xfrm>
            <a:off x="1837998" y="166523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a:t>1</a:t>
            </a:r>
            <a:endParaRPr lang="pt-PT" sz="2000" b="1" dirty="0"/>
          </a:p>
        </p:txBody>
      </p:sp>
      <p:sp>
        <p:nvSpPr>
          <p:cNvPr id="39" name="Retângulo 38">
            <a:extLst>
              <a:ext uri="{FF2B5EF4-FFF2-40B4-BE49-F238E27FC236}">
                <a16:creationId xmlns:a16="http://schemas.microsoft.com/office/drawing/2014/main" id="{229099E9-03FE-41C7-B816-051AF38B8C11}"/>
              </a:ext>
            </a:extLst>
          </p:cNvPr>
          <p:cNvSpPr/>
          <p:nvPr/>
        </p:nvSpPr>
        <p:spPr>
          <a:xfrm>
            <a:off x="2378407" y="2655031"/>
            <a:ext cx="4716856" cy="42045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Metodologias</a:t>
            </a:r>
          </a:p>
        </p:txBody>
      </p:sp>
      <p:sp>
        <p:nvSpPr>
          <p:cNvPr id="40" name="Oval 39">
            <a:extLst>
              <a:ext uri="{FF2B5EF4-FFF2-40B4-BE49-F238E27FC236}">
                <a16:creationId xmlns:a16="http://schemas.microsoft.com/office/drawing/2014/main" id="{337E8C7D-1372-47A6-AC64-0B493F87568E}"/>
              </a:ext>
            </a:extLst>
          </p:cNvPr>
          <p:cNvSpPr/>
          <p:nvPr/>
        </p:nvSpPr>
        <p:spPr>
          <a:xfrm>
            <a:off x="1837998" y="250041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a:t>2</a:t>
            </a:r>
            <a:endParaRPr lang="pt-PT" sz="2000" b="1" dirty="0"/>
          </a:p>
        </p:txBody>
      </p:sp>
      <p:sp>
        <p:nvSpPr>
          <p:cNvPr id="41" name="Retângulo 40">
            <a:extLst>
              <a:ext uri="{FF2B5EF4-FFF2-40B4-BE49-F238E27FC236}">
                <a16:creationId xmlns:a16="http://schemas.microsoft.com/office/drawing/2014/main" id="{372F4A00-6F85-404E-B88D-6CD3B21951C0}"/>
              </a:ext>
            </a:extLst>
          </p:cNvPr>
          <p:cNvSpPr/>
          <p:nvPr/>
        </p:nvSpPr>
        <p:spPr>
          <a:xfrm>
            <a:off x="2378407" y="3502285"/>
            <a:ext cx="4716856" cy="42045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Plano de Trabalho</a:t>
            </a:r>
          </a:p>
        </p:txBody>
      </p:sp>
      <p:sp>
        <p:nvSpPr>
          <p:cNvPr id="42" name="Oval 41">
            <a:extLst>
              <a:ext uri="{FF2B5EF4-FFF2-40B4-BE49-F238E27FC236}">
                <a16:creationId xmlns:a16="http://schemas.microsoft.com/office/drawing/2014/main" id="{4FCC7E5C-8249-4B29-8637-21983D6FEDE6}"/>
              </a:ext>
            </a:extLst>
          </p:cNvPr>
          <p:cNvSpPr/>
          <p:nvPr/>
        </p:nvSpPr>
        <p:spPr>
          <a:xfrm>
            <a:off x="1837998" y="3347667"/>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3200" b="1" dirty="0"/>
              <a:t>3</a:t>
            </a:r>
          </a:p>
        </p:txBody>
      </p:sp>
      <p:sp>
        <p:nvSpPr>
          <p:cNvPr id="43" name="Retângulo 42">
            <a:extLst>
              <a:ext uri="{FF2B5EF4-FFF2-40B4-BE49-F238E27FC236}">
                <a16:creationId xmlns:a16="http://schemas.microsoft.com/office/drawing/2014/main" id="{C56D3AA6-2D99-410E-B06C-FBD5FFA44585}"/>
              </a:ext>
            </a:extLst>
          </p:cNvPr>
          <p:cNvSpPr/>
          <p:nvPr/>
        </p:nvSpPr>
        <p:spPr>
          <a:xfrm>
            <a:off x="2378407" y="4332267"/>
            <a:ext cx="4716856" cy="42045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Cronograma</a:t>
            </a:r>
          </a:p>
        </p:txBody>
      </p:sp>
      <p:sp>
        <p:nvSpPr>
          <p:cNvPr id="44" name="Oval 43">
            <a:extLst>
              <a:ext uri="{FF2B5EF4-FFF2-40B4-BE49-F238E27FC236}">
                <a16:creationId xmlns:a16="http://schemas.microsoft.com/office/drawing/2014/main" id="{47431CDF-C8CD-4B77-88FB-CF1A6E36AA63}"/>
              </a:ext>
            </a:extLst>
          </p:cNvPr>
          <p:cNvSpPr/>
          <p:nvPr/>
        </p:nvSpPr>
        <p:spPr>
          <a:xfrm>
            <a:off x="1837998" y="417764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a:t>4</a:t>
            </a:r>
            <a:endParaRPr lang="pt-PT" sz="2000" b="1" dirty="0"/>
          </a:p>
        </p:txBody>
      </p:sp>
      <p:sp>
        <p:nvSpPr>
          <p:cNvPr id="45" name="Retângulo 44">
            <a:extLst>
              <a:ext uri="{FF2B5EF4-FFF2-40B4-BE49-F238E27FC236}">
                <a16:creationId xmlns:a16="http://schemas.microsoft.com/office/drawing/2014/main" id="{7A1BDD83-94DD-4365-BF5A-29CA124CD81B}"/>
              </a:ext>
            </a:extLst>
          </p:cNvPr>
          <p:cNvSpPr/>
          <p:nvPr/>
        </p:nvSpPr>
        <p:spPr>
          <a:xfrm>
            <a:off x="2378407" y="5162249"/>
            <a:ext cx="4716856" cy="42045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Outcomes</a:t>
            </a:r>
          </a:p>
        </p:txBody>
      </p:sp>
      <p:sp>
        <p:nvSpPr>
          <p:cNvPr id="46" name="Oval 45">
            <a:extLst>
              <a:ext uri="{FF2B5EF4-FFF2-40B4-BE49-F238E27FC236}">
                <a16:creationId xmlns:a16="http://schemas.microsoft.com/office/drawing/2014/main" id="{80F0A116-43CF-44BC-84A3-10164B18BC1D}"/>
              </a:ext>
            </a:extLst>
          </p:cNvPr>
          <p:cNvSpPr/>
          <p:nvPr/>
        </p:nvSpPr>
        <p:spPr>
          <a:xfrm>
            <a:off x="1837998" y="500763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a:t>5</a:t>
            </a:r>
            <a:endParaRPr lang="pt-PT" sz="2000" b="1" dirty="0"/>
          </a:p>
        </p:txBody>
      </p:sp>
    </p:spTree>
    <p:extLst>
      <p:ext uri="{BB962C8B-B14F-4D97-AF65-F5344CB8AC3E}">
        <p14:creationId xmlns:p14="http://schemas.microsoft.com/office/powerpoint/2010/main" val="381659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Metodologias</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Retângulo: Cantos Arredondados 21">
            <a:extLst>
              <a:ext uri="{FF2B5EF4-FFF2-40B4-BE49-F238E27FC236}">
                <a16:creationId xmlns:a16="http://schemas.microsoft.com/office/drawing/2014/main" id="{81D92823-8875-43DD-BDAA-D07D0D6CB50B}"/>
              </a:ext>
            </a:extLst>
          </p:cNvPr>
          <p:cNvSpPr/>
          <p:nvPr/>
        </p:nvSpPr>
        <p:spPr>
          <a:xfrm>
            <a:off x="7257917" y="2518590"/>
            <a:ext cx="4159593"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Interface Homem-Máquina</a:t>
            </a:r>
          </a:p>
        </p:txBody>
      </p:sp>
      <p:sp>
        <p:nvSpPr>
          <p:cNvPr id="23" name="Retângulo: Cantos Arredondados 22">
            <a:extLst>
              <a:ext uri="{FF2B5EF4-FFF2-40B4-BE49-F238E27FC236}">
                <a16:creationId xmlns:a16="http://schemas.microsoft.com/office/drawing/2014/main" id="{3480B79B-6979-4257-9890-A8D7477BD402}"/>
              </a:ext>
            </a:extLst>
          </p:cNvPr>
          <p:cNvSpPr/>
          <p:nvPr/>
        </p:nvSpPr>
        <p:spPr>
          <a:xfrm>
            <a:off x="7257917" y="3349249"/>
            <a:ext cx="4159593"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5000"/>
              </a:lnSpc>
            </a:pPr>
            <a:r>
              <a:rPr lang="pt-PT" sz="1600" dirty="0">
                <a:solidFill>
                  <a:schemeClr val="tx1"/>
                </a:solidFill>
                <a:ea typeface="Calibri" panose="020F0502020204030204" pitchFamily="34" charset="0"/>
              </a:rPr>
              <a:t>Comunicação com o sistema de informação</a:t>
            </a:r>
            <a:endParaRPr lang="pt-PT" sz="1600" dirty="0">
              <a:solidFill>
                <a:schemeClr val="tx1"/>
              </a:solidFill>
              <a:effectLst/>
              <a:ea typeface="Calibri" panose="020F0502020204030204" pitchFamily="34" charset="0"/>
            </a:endParaRPr>
          </a:p>
        </p:txBody>
      </p:sp>
      <p:grpSp>
        <p:nvGrpSpPr>
          <p:cNvPr id="91" name="Agrupar 90">
            <a:extLst>
              <a:ext uri="{FF2B5EF4-FFF2-40B4-BE49-F238E27FC236}">
                <a16:creationId xmlns:a16="http://schemas.microsoft.com/office/drawing/2014/main" id="{FD56C9D8-531D-4569-8D45-88D86A4B0965}"/>
              </a:ext>
            </a:extLst>
          </p:cNvPr>
          <p:cNvGrpSpPr/>
          <p:nvPr/>
        </p:nvGrpSpPr>
        <p:grpSpPr>
          <a:xfrm>
            <a:off x="868088" y="1831398"/>
            <a:ext cx="6757715" cy="4197924"/>
            <a:chOff x="-282314" y="0"/>
            <a:chExt cx="6087445" cy="3642356"/>
          </a:xfrm>
        </p:grpSpPr>
        <p:grpSp>
          <p:nvGrpSpPr>
            <p:cNvPr id="94" name="Agrupar 93">
              <a:extLst>
                <a:ext uri="{FF2B5EF4-FFF2-40B4-BE49-F238E27FC236}">
                  <a16:creationId xmlns:a16="http://schemas.microsoft.com/office/drawing/2014/main" id="{42FC0817-70F6-4BCC-A7E5-CC239199F111}"/>
                </a:ext>
              </a:extLst>
            </p:cNvPr>
            <p:cNvGrpSpPr/>
            <p:nvPr/>
          </p:nvGrpSpPr>
          <p:grpSpPr>
            <a:xfrm>
              <a:off x="-282314" y="0"/>
              <a:ext cx="6087445" cy="3179105"/>
              <a:chOff x="-152973" y="0"/>
              <a:chExt cx="6088687" cy="3179685"/>
            </a:xfrm>
          </p:grpSpPr>
          <p:grpSp>
            <p:nvGrpSpPr>
              <p:cNvPr id="96" name="Agrupar 95">
                <a:extLst>
                  <a:ext uri="{FF2B5EF4-FFF2-40B4-BE49-F238E27FC236}">
                    <a16:creationId xmlns:a16="http://schemas.microsoft.com/office/drawing/2014/main" id="{798B09FD-CD2F-4B8B-9467-6241B8FF4472}"/>
                  </a:ext>
                </a:extLst>
              </p:cNvPr>
              <p:cNvGrpSpPr/>
              <p:nvPr/>
            </p:nvGrpSpPr>
            <p:grpSpPr>
              <a:xfrm>
                <a:off x="2449856" y="2161892"/>
                <a:ext cx="3485858" cy="1017793"/>
                <a:chOff x="-46" y="-5135"/>
                <a:chExt cx="3485858" cy="1017793"/>
              </a:xfrm>
            </p:grpSpPr>
            <p:sp>
              <p:nvSpPr>
                <p:cNvPr id="114" name="Retângulo: Cantos Arredondados 113">
                  <a:extLst>
                    <a:ext uri="{FF2B5EF4-FFF2-40B4-BE49-F238E27FC236}">
                      <a16:creationId xmlns:a16="http://schemas.microsoft.com/office/drawing/2014/main" id="{A1FF5B11-C3DF-4824-8322-7EA11D7CE23D}"/>
                    </a:ext>
                  </a:extLst>
                </p:cNvPr>
                <p:cNvSpPr/>
                <p:nvPr/>
              </p:nvSpPr>
              <p:spPr>
                <a:xfrm>
                  <a:off x="165650" y="0"/>
                  <a:ext cx="3320162" cy="1012658"/>
                </a:xfrm>
                <a:prstGeom prst="round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115" name="Agrupar 114">
                  <a:extLst>
                    <a:ext uri="{FF2B5EF4-FFF2-40B4-BE49-F238E27FC236}">
                      <a16:creationId xmlns:a16="http://schemas.microsoft.com/office/drawing/2014/main" id="{AFD557C8-197A-4BC9-AC88-1D87DB5DD434}"/>
                    </a:ext>
                  </a:extLst>
                </p:cNvPr>
                <p:cNvGrpSpPr/>
                <p:nvPr/>
              </p:nvGrpSpPr>
              <p:grpSpPr>
                <a:xfrm>
                  <a:off x="-46" y="110359"/>
                  <a:ext cx="1147020" cy="787195"/>
                  <a:chOff x="-46" y="69024"/>
                  <a:chExt cx="1147020" cy="787195"/>
                </a:xfrm>
              </p:grpSpPr>
              <p:sp>
                <p:nvSpPr>
                  <p:cNvPr id="123" name="Caixa de Texto 2">
                    <a:extLst>
                      <a:ext uri="{FF2B5EF4-FFF2-40B4-BE49-F238E27FC236}">
                        <a16:creationId xmlns:a16="http://schemas.microsoft.com/office/drawing/2014/main" id="{0BEBD0CF-930B-4ED5-BD47-973998505243}"/>
                      </a:ext>
                    </a:extLst>
                  </p:cNvPr>
                  <p:cNvSpPr txBox="1">
                    <a:spLocks noChangeArrowheads="1"/>
                  </p:cNvSpPr>
                  <p:nvPr/>
                </p:nvSpPr>
                <p:spPr bwMode="auto">
                  <a:xfrm>
                    <a:off x="-46" y="646995"/>
                    <a:ext cx="1147020" cy="209224"/>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pt-PT" sz="1100" dirty="0">
                        <a:effectLst/>
                        <a:ea typeface="Calibri" panose="020F0502020204030204" pitchFamily="34" charset="0"/>
                      </a:rPr>
                      <a:t>Robô AMR</a:t>
                    </a:r>
                    <a:endParaRPr lang="pt-PT" sz="1400" dirty="0">
                      <a:effectLst/>
                      <a:ea typeface="Calibri" panose="020F0502020204030204" pitchFamily="34" charset="0"/>
                    </a:endParaRPr>
                  </a:p>
                </p:txBody>
              </p:sp>
              <p:pic>
                <p:nvPicPr>
                  <p:cNvPr id="124" name="Imagem 123">
                    <a:extLst>
                      <a:ext uri="{FF2B5EF4-FFF2-40B4-BE49-F238E27FC236}">
                        <a16:creationId xmlns:a16="http://schemas.microsoft.com/office/drawing/2014/main" id="{D1B2B24C-30F3-4F02-B900-36F96C8296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671" y="69024"/>
                    <a:ext cx="583565" cy="568960"/>
                  </a:xfrm>
                  <a:prstGeom prst="rect">
                    <a:avLst/>
                  </a:prstGeom>
                </p:spPr>
              </p:pic>
            </p:grpSp>
            <p:grpSp>
              <p:nvGrpSpPr>
                <p:cNvPr id="116" name="Agrupar 115">
                  <a:extLst>
                    <a:ext uri="{FF2B5EF4-FFF2-40B4-BE49-F238E27FC236}">
                      <a16:creationId xmlns:a16="http://schemas.microsoft.com/office/drawing/2014/main" id="{54A1DD7E-849D-4F36-B1D6-BC9059CD513D}"/>
                    </a:ext>
                  </a:extLst>
                </p:cNvPr>
                <p:cNvGrpSpPr/>
                <p:nvPr/>
              </p:nvGrpSpPr>
              <p:grpSpPr>
                <a:xfrm>
                  <a:off x="2282781" y="-5135"/>
                  <a:ext cx="1203031" cy="1017793"/>
                  <a:chOff x="108925" y="-149987"/>
                  <a:chExt cx="1203031" cy="1017793"/>
                </a:xfrm>
              </p:grpSpPr>
              <p:sp>
                <p:nvSpPr>
                  <p:cNvPr id="121" name="Caixa de Texto 2">
                    <a:extLst>
                      <a:ext uri="{FF2B5EF4-FFF2-40B4-BE49-F238E27FC236}">
                        <a16:creationId xmlns:a16="http://schemas.microsoft.com/office/drawing/2014/main" id="{FFF50F50-9601-44B3-BBD6-B7BC9EAB50E2}"/>
                      </a:ext>
                    </a:extLst>
                  </p:cNvPr>
                  <p:cNvSpPr txBox="1">
                    <a:spLocks noChangeArrowheads="1"/>
                  </p:cNvSpPr>
                  <p:nvPr/>
                </p:nvSpPr>
                <p:spPr bwMode="auto">
                  <a:xfrm>
                    <a:off x="108925" y="201130"/>
                    <a:ext cx="1203031" cy="666676"/>
                  </a:xfrm>
                  <a:prstGeom prst="rect">
                    <a:avLst/>
                  </a:prstGeom>
                  <a:noFill/>
                  <a:ln w="9525">
                    <a:noFill/>
                    <a:miter lim="800000"/>
                    <a:headEnd/>
                    <a:tailEnd/>
                  </a:ln>
                </p:spPr>
                <p:txBody>
                  <a:bodyPr rot="0" vert="horz" wrap="square" lIns="91440" tIns="45720" rIns="91440" bIns="45720" anchor="t" anchorCtr="0">
                    <a:spAutoFit/>
                  </a:bodyPr>
                  <a:lstStyle/>
                  <a:p>
                    <a:pPr marL="0" marR="0" indent="0" algn="ctr">
                      <a:lnSpc>
                        <a:spcPct val="145000"/>
                      </a:lnSpc>
                      <a:spcBef>
                        <a:spcPts val="0"/>
                      </a:spcBef>
                      <a:spcAft>
                        <a:spcPts val="0"/>
                      </a:spcAft>
                    </a:pPr>
                    <a:r>
                      <a:rPr lang="pt-PT" sz="1050" dirty="0">
                        <a:effectLst/>
                        <a:latin typeface="Times New Roman" panose="02020603050405020304" pitchFamily="18" charset="0"/>
                        <a:ea typeface="Calibri" panose="020F0502020204030204" pitchFamily="34" charset="0"/>
                      </a:rPr>
                      <a:t>Cadeira de rodas+ paciente + sistema de segurança</a:t>
                    </a:r>
                  </a:p>
                </p:txBody>
              </p:sp>
              <p:pic>
                <p:nvPicPr>
                  <p:cNvPr id="122" name="Gráfico 196" descr="Pessoa em cadeira de rodas com preenchimento sólido">
                    <a:extLst>
                      <a:ext uri="{FF2B5EF4-FFF2-40B4-BE49-F238E27FC236}">
                        <a16:creationId xmlns:a16="http://schemas.microsoft.com/office/drawing/2014/main" id="{B08C861D-0B37-4A2E-828D-0A4A17B81E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3335" y="-149987"/>
                    <a:ext cx="457200" cy="457200"/>
                  </a:xfrm>
                  <a:prstGeom prst="rect">
                    <a:avLst/>
                  </a:prstGeom>
                </p:spPr>
              </p:pic>
            </p:grpSp>
            <p:grpSp>
              <p:nvGrpSpPr>
                <p:cNvPr id="117" name="Agrupar 116">
                  <a:extLst>
                    <a:ext uri="{FF2B5EF4-FFF2-40B4-BE49-F238E27FC236}">
                      <a16:creationId xmlns:a16="http://schemas.microsoft.com/office/drawing/2014/main" id="{36517D63-ED15-421C-96CC-4A8CE0427AD2}"/>
                    </a:ext>
                  </a:extLst>
                </p:cNvPr>
                <p:cNvGrpSpPr/>
                <p:nvPr/>
              </p:nvGrpSpPr>
              <p:grpSpPr>
                <a:xfrm>
                  <a:off x="836762" y="300127"/>
                  <a:ext cx="1574572" cy="491490"/>
                  <a:chOff x="0" y="0"/>
                  <a:chExt cx="1574572" cy="491490"/>
                </a:xfrm>
              </p:grpSpPr>
              <p:sp>
                <p:nvSpPr>
                  <p:cNvPr id="118" name="Sinal de Adição 117">
                    <a:extLst>
                      <a:ext uri="{FF2B5EF4-FFF2-40B4-BE49-F238E27FC236}">
                        <a16:creationId xmlns:a16="http://schemas.microsoft.com/office/drawing/2014/main" id="{831B1E0F-D9DB-4465-94D2-86BC092E8A35}"/>
                      </a:ext>
                    </a:extLst>
                  </p:cNvPr>
                  <p:cNvSpPr/>
                  <p:nvPr/>
                </p:nvSpPr>
                <p:spPr>
                  <a:xfrm>
                    <a:off x="0" y="77638"/>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9" name="Sinal de Adição 118">
                    <a:extLst>
                      <a:ext uri="{FF2B5EF4-FFF2-40B4-BE49-F238E27FC236}">
                        <a16:creationId xmlns:a16="http://schemas.microsoft.com/office/drawing/2014/main" id="{1EA14123-D80B-41E8-BAD8-3130AA213B92}"/>
                      </a:ext>
                    </a:extLst>
                  </p:cNvPr>
                  <p:cNvSpPr/>
                  <p:nvPr/>
                </p:nvSpPr>
                <p:spPr>
                  <a:xfrm>
                    <a:off x="1233577" y="77638"/>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20" name="Caixa de Texto 2">
                    <a:extLst>
                      <a:ext uri="{FF2B5EF4-FFF2-40B4-BE49-F238E27FC236}">
                        <a16:creationId xmlns:a16="http://schemas.microsoft.com/office/drawing/2014/main" id="{3C5A6945-27FD-4EC6-A39F-348EC31BCDEC}"/>
                      </a:ext>
                    </a:extLst>
                  </p:cNvPr>
                  <p:cNvSpPr txBox="1">
                    <a:spLocks noChangeArrowheads="1"/>
                  </p:cNvSpPr>
                  <p:nvPr/>
                </p:nvSpPr>
                <p:spPr bwMode="auto">
                  <a:xfrm>
                    <a:off x="345057" y="0"/>
                    <a:ext cx="879475" cy="491490"/>
                  </a:xfrm>
                  <a:prstGeom prst="roundRect">
                    <a:avLst/>
                  </a:prstGeom>
                  <a:solidFill>
                    <a:schemeClr val="bg1">
                      <a:lumMod val="75000"/>
                    </a:schemeClr>
                  </a:solidFill>
                  <a:ln w="9525">
                    <a:solidFill>
                      <a:schemeClr val="bg1">
                        <a:lumMod val="75000"/>
                      </a:schemeClr>
                    </a:solidFill>
                    <a:miter lim="800000"/>
                    <a:headEnd/>
                    <a:tailEnd/>
                  </a:ln>
                </p:spPr>
                <p:txBody>
                  <a:bodyPr rot="0" vert="horz" wrap="square" lIns="91440" tIns="45720" rIns="91440" bIns="45720" anchor="t" anchorCtr="0">
                    <a:noAutofit/>
                  </a:bodyPr>
                  <a:lstStyle/>
                  <a:p>
                    <a:pPr algn="ctr">
                      <a:lnSpc>
                        <a:spcPct val="145000"/>
                      </a:lnSpc>
                    </a:pPr>
                    <a:r>
                      <a:rPr lang="pt-PT" sz="1050" dirty="0">
                        <a:effectLst/>
                        <a:ea typeface="Calibri" panose="020F0502020204030204" pitchFamily="34" charset="0"/>
                      </a:rPr>
                      <a:t>Sistema de acoplamento</a:t>
                    </a:r>
                    <a:endParaRPr lang="pt-PT" sz="1100" dirty="0">
                      <a:effectLst/>
                      <a:ea typeface="Calibri" panose="020F0502020204030204" pitchFamily="34" charset="0"/>
                    </a:endParaRPr>
                  </a:p>
                </p:txBody>
              </p:sp>
            </p:grpSp>
          </p:grpSp>
          <p:grpSp>
            <p:nvGrpSpPr>
              <p:cNvPr id="97" name="Agrupar 96">
                <a:extLst>
                  <a:ext uri="{FF2B5EF4-FFF2-40B4-BE49-F238E27FC236}">
                    <a16:creationId xmlns:a16="http://schemas.microsoft.com/office/drawing/2014/main" id="{B9EDFE9A-25DF-47A0-958A-F8772E7AD9E3}"/>
                  </a:ext>
                </a:extLst>
              </p:cNvPr>
              <p:cNvGrpSpPr/>
              <p:nvPr/>
            </p:nvGrpSpPr>
            <p:grpSpPr>
              <a:xfrm>
                <a:off x="-152973" y="0"/>
                <a:ext cx="3378851" cy="3047084"/>
                <a:chOff x="-152973" y="0"/>
                <a:chExt cx="3378851" cy="3047084"/>
              </a:xfrm>
            </p:grpSpPr>
            <p:grpSp>
              <p:nvGrpSpPr>
                <p:cNvPr id="98" name="Agrupar 97">
                  <a:extLst>
                    <a:ext uri="{FF2B5EF4-FFF2-40B4-BE49-F238E27FC236}">
                      <a16:creationId xmlns:a16="http://schemas.microsoft.com/office/drawing/2014/main" id="{553F8DD4-2565-4C36-B634-87EC7D80E620}"/>
                    </a:ext>
                  </a:extLst>
                </p:cNvPr>
                <p:cNvGrpSpPr/>
                <p:nvPr/>
              </p:nvGrpSpPr>
              <p:grpSpPr>
                <a:xfrm>
                  <a:off x="-152973" y="0"/>
                  <a:ext cx="3378851" cy="3047084"/>
                  <a:chOff x="18783" y="0"/>
                  <a:chExt cx="3378851" cy="3047084"/>
                </a:xfrm>
              </p:grpSpPr>
              <p:grpSp>
                <p:nvGrpSpPr>
                  <p:cNvPr id="100" name="Agrupar 99">
                    <a:extLst>
                      <a:ext uri="{FF2B5EF4-FFF2-40B4-BE49-F238E27FC236}">
                        <a16:creationId xmlns:a16="http://schemas.microsoft.com/office/drawing/2014/main" id="{99A2074B-B39E-4E9F-A3A3-81098A3FD37D}"/>
                      </a:ext>
                    </a:extLst>
                  </p:cNvPr>
                  <p:cNvGrpSpPr/>
                  <p:nvPr/>
                </p:nvGrpSpPr>
                <p:grpSpPr>
                  <a:xfrm>
                    <a:off x="18783" y="0"/>
                    <a:ext cx="3378851" cy="3047084"/>
                    <a:chOff x="18783" y="0"/>
                    <a:chExt cx="3378851" cy="3047084"/>
                  </a:xfrm>
                </p:grpSpPr>
                <p:pic>
                  <p:nvPicPr>
                    <p:cNvPr id="102" name="Gráfico 31" descr="Wi-Fi com preenchimento sólido">
                      <a:extLst>
                        <a:ext uri="{FF2B5EF4-FFF2-40B4-BE49-F238E27FC236}">
                          <a16:creationId xmlns:a16="http://schemas.microsoft.com/office/drawing/2014/main" id="{62E9E715-3AA2-4668-A5FC-2D4BF6008F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657" y="2481429"/>
                      <a:ext cx="514350" cy="514350"/>
                    </a:xfrm>
                    <a:prstGeom prst="rect">
                      <a:avLst/>
                    </a:prstGeom>
                  </p:spPr>
                </p:pic>
                <p:pic>
                  <p:nvPicPr>
                    <p:cNvPr id="103" name="Gráfico 29" descr="Wi-Fi com preenchimento sólido">
                      <a:extLst>
                        <a:ext uri="{FF2B5EF4-FFF2-40B4-BE49-F238E27FC236}">
                          <a16:creationId xmlns:a16="http://schemas.microsoft.com/office/drawing/2014/main" id="{5E8CE17A-F5D8-41A7-9057-899F6CFC20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56387">
                      <a:off x="621101" y="1225252"/>
                      <a:ext cx="514350" cy="514350"/>
                    </a:xfrm>
                    <a:prstGeom prst="rect">
                      <a:avLst/>
                    </a:prstGeom>
                  </p:spPr>
                </p:pic>
                <p:sp>
                  <p:nvSpPr>
                    <p:cNvPr id="104" name="Seta: Bidirecional 103">
                      <a:extLst>
                        <a:ext uri="{FF2B5EF4-FFF2-40B4-BE49-F238E27FC236}">
                          <a16:creationId xmlns:a16="http://schemas.microsoft.com/office/drawing/2014/main" id="{D4C45FD0-F8DA-4BB0-AA65-6C2F2549F74D}"/>
                        </a:ext>
                      </a:extLst>
                    </p:cNvPr>
                    <p:cNvSpPr/>
                    <p:nvPr/>
                  </p:nvSpPr>
                  <p:spPr>
                    <a:xfrm>
                      <a:off x="1153342" y="2372706"/>
                      <a:ext cx="1589086" cy="2051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105" name="Agrupar 104">
                      <a:extLst>
                        <a:ext uri="{FF2B5EF4-FFF2-40B4-BE49-F238E27FC236}">
                          <a16:creationId xmlns:a16="http://schemas.microsoft.com/office/drawing/2014/main" id="{75C7CF67-F873-4BF7-AB0C-07AEA2615BEE}"/>
                        </a:ext>
                      </a:extLst>
                    </p:cNvPr>
                    <p:cNvGrpSpPr/>
                    <p:nvPr/>
                  </p:nvGrpSpPr>
                  <p:grpSpPr>
                    <a:xfrm>
                      <a:off x="569344" y="0"/>
                      <a:ext cx="2828290" cy="1054735"/>
                      <a:chOff x="0" y="0"/>
                      <a:chExt cx="2828290" cy="1054962"/>
                    </a:xfrm>
                  </p:grpSpPr>
                  <p:grpSp>
                    <p:nvGrpSpPr>
                      <p:cNvPr id="110" name="Agrupar 109">
                        <a:extLst>
                          <a:ext uri="{FF2B5EF4-FFF2-40B4-BE49-F238E27FC236}">
                            <a16:creationId xmlns:a16="http://schemas.microsoft.com/office/drawing/2014/main" id="{61B433F9-97CB-41CD-B4F2-8581C10ECCE6}"/>
                          </a:ext>
                        </a:extLst>
                      </p:cNvPr>
                      <p:cNvGrpSpPr/>
                      <p:nvPr/>
                    </p:nvGrpSpPr>
                    <p:grpSpPr>
                      <a:xfrm>
                        <a:off x="957532" y="138022"/>
                        <a:ext cx="912495" cy="916940"/>
                        <a:chOff x="34119" y="0"/>
                        <a:chExt cx="913765" cy="917628"/>
                      </a:xfrm>
                    </p:grpSpPr>
                    <p:pic>
                      <p:nvPicPr>
                        <p:cNvPr id="112" name="Gráfico 21" descr="Hospital destaque">
                          <a:extLst>
                            <a:ext uri="{FF2B5EF4-FFF2-40B4-BE49-F238E27FC236}">
                              <a16:creationId xmlns:a16="http://schemas.microsoft.com/office/drawing/2014/main" id="{7A08144C-CD76-4AA7-88D0-5382D72C81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119" y="0"/>
                          <a:ext cx="913765" cy="913765"/>
                        </a:xfrm>
                        <a:prstGeom prst="rect">
                          <a:avLst/>
                        </a:prstGeom>
                      </p:spPr>
                    </p:pic>
                    <p:pic>
                      <p:nvPicPr>
                        <p:cNvPr id="113" name="Imagem 112">
                          <a:extLst>
                            <a:ext uri="{FF2B5EF4-FFF2-40B4-BE49-F238E27FC236}">
                              <a16:creationId xmlns:a16="http://schemas.microsoft.com/office/drawing/2014/main" id="{E8341FAA-259E-42DB-846E-39395B810E34}"/>
                            </a:ext>
                          </a:extLst>
                        </p:cNvPr>
                        <p:cNvPicPr>
                          <a:picLocks noChangeAspect="1"/>
                        </p:cNvPicPr>
                        <p:nvPr/>
                      </p:nvPicPr>
                      <p:blipFill>
                        <a:blip r:embed="rId9" cstate="print">
                          <a:biLevel thresh="75000"/>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564568"/>
                          <a:ext cx="308610" cy="353060"/>
                        </a:xfrm>
                        <a:prstGeom prst="rect">
                          <a:avLst/>
                        </a:prstGeom>
                        <a:noFill/>
                        <a:ln>
                          <a:noFill/>
                        </a:ln>
                      </p:spPr>
                    </p:pic>
                  </p:grpSp>
                  <p:sp>
                    <p:nvSpPr>
                      <p:cNvPr id="111" name="Caixa de Texto 2">
                        <a:extLst>
                          <a:ext uri="{FF2B5EF4-FFF2-40B4-BE49-F238E27FC236}">
                            <a16:creationId xmlns:a16="http://schemas.microsoft.com/office/drawing/2014/main" id="{D6F371E8-21F9-4A3E-BDE5-B26BB09A8749}"/>
                          </a:ext>
                        </a:extLst>
                      </p:cNvPr>
                      <p:cNvSpPr txBox="1">
                        <a:spLocks noChangeArrowheads="1"/>
                      </p:cNvSpPr>
                      <p:nvPr/>
                    </p:nvSpPr>
                    <p:spPr bwMode="auto">
                      <a:xfrm>
                        <a:off x="0" y="0"/>
                        <a:ext cx="2828290" cy="272271"/>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pt-PT" sz="1100" dirty="0">
                            <a:effectLst/>
                            <a:ea typeface="Calibri" panose="020F0502020204030204" pitchFamily="34" charset="0"/>
                          </a:rPr>
                          <a:t>Sistema de gestão da instituição de saúde</a:t>
                        </a:r>
                        <a:endParaRPr lang="pt-PT" sz="1400" dirty="0">
                          <a:effectLst/>
                          <a:ea typeface="Calibri" panose="020F0502020204030204" pitchFamily="34" charset="0"/>
                        </a:endParaRPr>
                      </a:p>
                    </p:txBody>
                  </p:sp>
                </p:grpSp>
                <p:grpSp>
                  <p:nvGrpSpPr>
                    <p:cNvPr id="106" name="Agrupar 105">
                      <a:extLst>
                        <a:ext uri="{FF2B5EF4-FFF2-40B4-BE49-F238E27FC236}">
                          <a16:creationId xmlns:a16="http://schemas.microsoft.com/office/drawing/2014/main" id="{2B5AB3D1-7B6D-4D56-BAA2-CBD79710A2B6}"/>
                        </a:ext>
                      </a:extLst>
                    </p:cNvPr>
                    <p:cNvGrpSpPr/>
                    <p:nvPr/>
                  </p:nvGrpSpPr>
                  <p:grpSpPr>
                    <a:xfrm>
                      <a:off x="18783" y="2133193"/>
                      <a:ext cx="1385787" cy="913891"/>
                      <a:chOff x="18783" y="192250"/>
                      <a:chExt cx="1385787" cy="913891"/>
                    </a:xfrm>
                  </p:grpSpPr>
                  <p:pic>
                    <p:nvPicPr>
                      <p:cNvPr id="108" name="Gráfico 26" descr="Monitor com preenchimento sólido">
                        <a:extLst>
                          <a:ext uri="{FF2B5EF4-FFF2-40B4-BE49-F238E27FC236}">
                            <a16:creationId xmlns:a16="http://schemas.microsoft.com/office/drawing/2014/main" id="{F6100E23-D8C4-4F42-984A-A9F21F71D02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8681" y="192250"/>
                        <a:ext cx="437515" cy="437515"/>
                      </a:xfrm>
                      <a:prstGeom prst="rect">
                        <a:avLst/>
                      </a:prstGeom>
                    </p:spPr>
                  </p:pic>
                  <p:sp>
                    <p:nvSpPr>
                      <p:cNvPr id="109" name="Caixa de Texto 2">
                        <a:extLst>
                          <a:ext uri="{FF2B5EF4-FFF2-40B4-BE49-F238E27FC236}">
                            <a16:creationId xmlns:a16="http://schemas.microsoft.com/office/drawing/2014/main" id="{C721042F-4932-4304-9596-B936118DCC90}"/>
                          </a:ext>
                        </a:extLst>
                      </p:cNvPr>
                      <p:cNvSpPr txBox="1">
                        <a:spLocks noChangeArrowheads="1"/>
                      </p:cNvSpPr>
                      <p:nvPr/>
                    </p:nvSpPr>
                    <p:spPr bwMode="auto">
                      <a:xfrm>
                        <a:off x="18783" y="620922"/>
                        <a:ext cx="1385787" cy="485219"/>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pt-PT" sz="1100" dirty="0">
                            <a:effectLst/>
                            <a:ea typeface="Calibri" panose="020F0502020204030204" pitchFamily="34" charset="0"/>
                          </a:rPr>
                          <a:t>Interface </a:t>
                        </a:r>
                      </a:p>
                      <a:p>
                        <a:pPr indent="215900" algn="ctr">
                          <a:lnSpc>
                            <a:spcPct val="145000"/>
                          </a:lnSpc>
                        </a:pPr>
                        <a:r>
                          <a:rPr lang="pt-PT" sz="1100" dirty="0">
                            <a:effectLst/>
                            <a:ea typeface="Calibri" panose="020F0502020204030204" pitchFamily="34" charset="0"/>
                          </a:rPr>
                          <a:t>Homem-Máquina</a:t>
                        </a:r>
                      </a:p>
                    </p:txBody>
                  </p:sp>
                </p:grpSp>
                <p:sp>
                  <p:nvSpPr>
                    <p:cNvPr id="107" name="Seta: Bidirecional 106">
                      <a:extLst>
                        <a:ext uri="{FF2B5EF4-FFF2-40B4-BE49-F238E27FC236}">
                          <a16:creationId xmlns:a16="http://schemas.microsoft.com/office/drawing/2014/main" id="{44904D3E-894D-46F1-AC53-498D4DBBC396}"/>
                        </a:ext>
                      </a:extLst>
                    </p:cNvPr>
                    <p:cNvSpPr/>
                    <p:nvPr/>
                  </p:nvSpPr>
                  <p:spPr>
                    <a:xfrm rot="14455196">
                      <a:off x="2101062" y="1503548"/>
                      <a:ext cx="1162050" cy="2051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101" name="Seta: Bidirecional 100">
                    <a:extLst>
                      <a:ext uri="{FF2B5EF4-FFF2-40B4-BE49-F238E27FC236}">
                        <a16:creationId xmlns:a16="http://schemas.microsoft.com/office/drawing/2014/main" id="{1A222D7C-98D0-4228-91F2-60ECE15553E7}"/>
                      </a:ext>
                    </a:extLst>
                  </p:cNvPr>
                  <p:cNvSpPr/>
                  <p:nvPr/>
                </p:nvSpPr>
                <p:spPr>
                  <a:xfrm rot="7144804" flipH="1">
                    <a:off x="599218" y="1503649"/>
                    <a:ext cx="1161919" cy="205102"/>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pic>
              <p:nvPicPr>
                <p:cNvPr id="99" name="Gráfico 209" descr="Cronómetro com preenchimento sólido">
                  <a:extLst>
                    <a:ext uri="{FF2B5EF4-FFF2-40B4-BE49-F238E27FC236}">
                      <a16:creationId xmlns:a16="http://schemas.microsoft.com/office/drawing/2014/main" id="{D486EE7A-9E08-47D9-BDEB-721078EAEF49}"/>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65562" y="1293962"/>
                  <a:ext cx="390525" cy="390525"/>
                </a:xfrm>
                <a:prstGeom prst="rect">
                  <a:avLst/>
                </a:prstGeom>
              </p:spPr>
            </p:pic>
          </p:grpSp>
        </p:grpSp>
        <p:sp>
          <p:nvSpPr>
            <p:cNvPr id="93" name="Caixa de Texto 2">
              <a:extLst>
                <a:ext uri="{FF2B5EF4-FFF2-40B4-BE49-F238E27FC236}">
                  <a16:creationId xmlns:a16="http://schemas.microsoft.com/office/drawing/2014/main" id="{1C24BE86-046D-4B4A-8E70-B5346EE16175}"/>
                </a:ext>
              </a:extLst>
            </p:cNvPr>
            <p:cNvSpPr txBox="1">
              <a:spLocks noChangeArrowheads="1"/>
            </p:cNvSpPr>
            <p:nvPr/>
          </p:nvSpPr>
          <p:spPr bwMode="auto">
            <a:xfrm>
              <a:off x="2674189" y="3157226"/>
              <a:ext cx="2414269" cy="485130"/>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pt-PT" sz="1100" dirty="0">
                  <a:effectLst/>
                  <a:ea typeface="Calibri" panose="020F0502020204030204" pitchFamily="34" charset="0"/>
                </a:rPr>
                <a:t>Robô Transportador de cadeira de rodas manuais</a:t>
              </a:r>
              <a:endParaRPr lang="pt-PT" sz="1400" dirty="0">
                <a:effectLst/>
                <a:ea typeface="Calibri" panose="020F0502020204030204" pitchFamily="34" charset="0"/>
              </a:endParaRPr>
            </a:p>
          </p:txBody>
        </p:sp>
      </p:grpSp>
      <p:sp>
        <p:nvSpPr>
          <p:cNvPr id="125" name="CaixaDeTexto 124">
            <a:extLst>
              <a:ext uri="{FF2B5EF4-FFF2-40B4-BE49-F238E27FC236}">
                <a16:creationId xmlns:a16="http://schemas.microsoft.com/office/drawing/2014/main" id="{E066093B-3E0E-45A5-9A94-2100697053A2}"/>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4</a:t>
            </a:r>
            <a:endParaRPr lang="pt-PT" dirty="0">
              <a:solidFill>
                <a:schemeClr val="bg1">
                  <a:lumMod val="65000"/>
                </a:schemeClr>
              </a:solidFill>
            </a:endParaRPr>
          </a:p>
        </p:txBody>
      </p:sp>
      <p:grpSp>
        <p:nvGrpSpPr>
          <p:cNvPr id="42" name="Agrupar 41">
            <a:extLst>
              <a:ext uri="{FF2B5EF4-FFF2-40B4-BE49-F238E27FC236}">
                <a16:creationId xmlns:a16="http://schemas.microsoft.com/office/drawing/2014/main" id="{AB3C2384-A21D-4563-A27D-42699230391E}"/>
              </a:ext>
            </a:extLst>
          </p:cNvPr>
          <p:cNvGrpSpPr/>
          <p:nvPr/>
        </p:nvGrpSpPr>
        <p:grpSpPr>
          <a:xfrm>
            <a:off x="-106924" y="2037704"/>
            <a:ext cx="632780" cy="2782592"/>
            <a:chOff x="-106924" y="1556828"/>
            <a:chExt cx="632780" cy="2782592"/>
          </a:xfrm>
        </p:grpSpPr>
        <p:sp>
          <p:nvSpPr>
            <p:cNvPr id="43" name="Retângulo: Cantos Arredondados 42">
              <a:extLst>
                <a:ext uri="{FF2B5EF4-FFF2-40B4-BE49-F238E27FC236}">
                  <a16:creationId xmlns:a16="http://schemas.microsoft.com/office/drawing/2014/main" id="{6D68F17E-4BEC-4EA3-96A3-D00B2A56C781}"/>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44" name="CaixaDeTexto 43">
              <a:extLst>
                <a:ext uri="{FF2B5EF4-FFF2-40B4-BE49-F238E27FC236}">
                  <a16:creationId xmlns:a16="http://schemas.microsoft.com/office/drawing/2014/main" id="{E6765CCB-3260-4A1C-8A67-442313DCC558}"/>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p:txBody>
        </p:sp>
      </p:grpSp>
      <p:grpSp>
        <p:nvGrpSpPr>
          <p:cNvPr id="45" name="Agrupar 44">
            <a:extLst>
              <a:ext uri="{FF2B5EF4-FFF2-40B4-BE49-F238E27FC236}">
                <a16:creationId xmlns:a16="http://schemas.microsoft.com/office/drawing/2014/main" id="{32621B28-4857-49B4-BC6A-7CCB54F5444D}"/>
              </a:ext>
            </a:extLst>
          </p:cNvPr>
          <p:cNvGrpSpPr/>
          <p:nvPr/>
        </p:nvGrpSpPr>
        <p:grpSpPr>
          <a:xfrm>
            <a:off x="-106924" y="1672861"/>
            <a:ext cx="632780" cy="3512278"/>
            <a:chOff x="-106924" y="1556828"/>
            <a:chExt cx="632780" cy="3512278"/>
          </a:xfrm>
        </p:grpSpPr>
        <p:sp>
          <p:nvSpPr>
            <p:cNvPr id="46" name="Retângulo: Cantos Arredondados 45">
              <a:extLst>
                <a:ext uri="{FF2B5EF4-FFF2-40B4-BE49-F238E27FC236}">
                  <a16:creationId xmlns:a16="http://schemas.microsoft.com/office/drawing/2014/main" id="{980346AF-A25F-4FE9-9800-E24D3DD29880}"/>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47" name="CaixaDeTexto 46">
              <a:extLst>
                <a:ext uri="{FF2B5EF4-FFF2-40B4-BE49-F238E27FC236}">
                  <a16:creationId xmlns:a16="http://schemas.microsoft.com/office/drawing/2014/main" id="{79FA098D-D866-466A-8913-5F65586DDA44}"/>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Tree>
    <p:extLst>
      <p:ext uri="{BB962C8B-B14F-4D97-AF65-F5344CB8AC3E}">
        <p14:creationId xmlns:p14="http://schemas.microsoft.com/office/powerpoint/2010/main" val="203468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Material</a:t>
            </a:r>
            <a:r>
              <a:rPr lang="pt-PT" sz="4000" dirty="0">
                <a:latin typeface="+mn-lt"/>
              </a:rPr>
              <a:t> e Métodos </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6C52ABD6-67C2-4B5D-ADE9-2E766B6C9907}"/>
              </a:ext>
            </a:extLst>
          </p:cNvPr>
          <p:cNvSpPr/>
          <p:nvPr/>
        </p:nvSpPr>
        <p:spPr>
          <a:xfrm>
            <a:off x="1487666" y="17259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Local, Período e Duração do Estudo</a:t>
            </a:r>
          </a:p>
        </p:txBody>
      </p:sp>
      <p:sp>
        <p:nvSpPr>
          <p:cNvPr id="11" name="Oval 10">
            <a:extLst>
              <a:ext uri="{FF2B5EF4-FFF2-40B4-BE49-F238E27FC236}">
                <a16:creationId xmlns:a16="http://schemas.microsoft.com/office/drawing/2014/main" id="{8DE22B61-7936-4FA4-9A34-E70DC6FC42A4}"/>
              </a:ext>
            </a:extLst>
          </p:cNvPr>
          <p:cNvSpPr/>
          <p:nvPr/>
        </p:nvSpPr>
        <p:spPr>
          <a:xfrm>
            <a:off x="947257" y="15712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3.1</a:t>
            </a:r>
            <a:endParaRPr lang="pt-PT" sz="1600" dirty="0">
              <a:solidFill>
                <a:schemeClr val="tx1"/>
              </a:solidFill>
            </a:endParaRPr>
          </a:p>
        </p:txBody>
      </p:sp>
      <p:sp>
        <p:nvSpPr>
          <p:cNvPr id="12" name="Retângulo 11">
            <a:extLst>
              <a:ext uri="{FF2B5EF4-FFF2-40B4-BE49-F238E27FC236}">
                <a16:creationId xmlns:a16="http://schemas.microsoft.com/office/drawing/2014/main" id="{E493C6E2-99B1-4667-9F14-59DFEB9EF384}"/>
              </a:ext>
            </a:extLst>
          </p:cNvPr>
          <p:cNvSpPr/>
          <p:nvPr/>
        </p:nvSpPr>
        <p:spPr>
          <a:xfrm>
            <a:off x="1487666" y="256109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Tipo de Estudo</a:t>
            </a:r>
          </a:p>
        </p:txBody>
      </p:sp>
      <p:sp>
        <p:nvSpPr>
          <p:cNvPr id="13" name="Oval 12">
            <a:extLst>
              <a:ext uri="{FF2B5EF4-FFF2-40B4-BE49-F238E27FC236}">
                <a16:creationId xmlns:a16="http://schemas.microsoft.com/office/drawing/2014/main" id="{95DB39A8-AFEB-4292-B144-921810F00345}"/>
              </a:ext>
            </a:extLst>
          </p:cNvPr>
          <p:cNvSpPr/>
          <p:nvPr/>
        </p:nvSpPr>
        <p:spPr>
          <a:xfrm>
            <a:off x="947257" y="240647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3.2</a:t>
            </a:r>
            <a:endParaRPr lang="pt-PT" sz="1600" dirty="0">
              <a:solidFill>
                <a:schemeClr val="tx1"/>
              </a:solidFill>
            </a:endParaRPr>
          </a:p>
        </p:txBody>
      </p:sp>
      <p:sp>
        <p:nvSpPr>
          <p:cNvPr id="14" name="Retângulo 13">
            <a:extLst>
              <a:ext uri="{FF2B5EF4-FFF2-40B4-BE49-F238E27FC236}">
                <a16:creationId xmlns:a16="http://schemas.microsoft.com/office/drawing/2014/main" id="{3B4E4A64-BC28-4617-BCA0-1CE7F680D4FE}"/>
              </a:ext>
            </a:extLst>
          </p:cNvPr>
          <p:cNvSpPr/>
          <p:nvPr/>
        </p:nvSpPr>
        <p:spPr>
          <a:xfrm>
            <a:off x="1487666" y="340834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População de Estudo</a:t>
            </a:r>
          </a:p>
        </p:txBody>
      </p:sp>
      <p:sp>
        <p:nvSpPr>
          <p:cNvPr id="15" name="Oval 14">
            <a:extLst>
              <a:ext uri="{FF2B5EF4-FFF2-40B4-BE49-F238E27FC236}">
                <a16:creationId xmlns:a16="http://schemas.microsoft.com/office/drawing/2014/main" id="{DF267CE9-3DF6-4D05-B570-4A40F3E566AE}"/>
              </a:ext>
            </a:extLst>
          </p:cNvPr>
          <p:cNvSpPr/>
          <p:nvPr/>
        </p:nvSpPr>
        <p:spPr>
          <a:xfrm>
            <a:off x="947257" y="325372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3.3</a:t>
            </a:r>
          </a:p>
        </p:txBody>
      </p:sp>
      <p:sp>
        <p:nvSpPr>
          <p:cNvPr id="16" name="Retângulo 15">
            <a:extLst>
              <a:ext uri="{FF2B5EF4-FFF2-40B4-BE49-F238E27FC236}">
                <a16:creationId xmlns:a16="http://schemas.microsoft.com/office/drawing/2014/main" id="{9516F99A-D781-40D1-9D19-495591BC5E25}"/>
              </a:ext>
            </a:extLst>
          </p:cNvPr>
          <p:cNvSpPr/>
          <p:nvPr/>
        </p:nvSpPr>
        <p:spPr>
          <a:xfrm>
            <a:off x="1487666" y="423832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a:solidFill>
                  <a:schemeClr val="tx1"/>
                </a:solidFill>
              </a:rPr>
              <a:t>Definição das Variáveis de Estudo</a:t>
            </a:r>
            <a:endParaRPr lang="pt-PT" sz="1600" dirty="0">
              <a:solidFill>
                <a:schemeClr val="tx1"/>
              </a:solidFill>
            </a:endParaRPr>
          </a:p>
        </p:txBody>
      </p:sp>
      <p:sp>
        <p:nvSpPr>
          <p:cNvPr id="17" name="Oval 16">
            <a:extLst>
              <a:ext uri="{FF2B5EF4-FFF2-40B4-BE49-F238E27FC236}">
                <a16:creationId xmlns:a16="http://schemas.microsoft.com/office/drawing/2014/main" id="{8A3C636C-3B1B-408D-BA15-2EBBFDC9328C}"/>
              </a:ext>
            </a:extLst>
          </p:cNvPr>
          <p:cNvSpPr/>
          <p:nvPr/>
        </p:nvSpPr>
        <p:spPr>
          <a:xfrm>
            <a:off x="947257" y="408371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3.4</a:t>
            </a:r>
            <a:endParaRPr lang="pt-PT" sz="1600" dirty="0">
              <a:solidFill>
                <a:schemeClr val="tx1"/>
              </a:solidFill>
            </a:endParaRPr>
          </a:p>
        </p:txBody>
      </p:sp>
      <p:sp>
        <p:nvSpPr>
          <p:cNvPr id="18" name="Retângulo 17">
            <a:extLst>
              <a:ext uri="{FF2B5EF4-FFF2-40B4-BE49-F238E27FC236}">
                <a16:creationId xmlns:a16="http://schemas.microsoft.com/office/drawing/2014/main" id="{B6E5BA45-A900-4FF1-AA9A-9032AF6151A6}"/>
              </a:ext>
            </a:extLst>
          </p:cNvPr>
          <p:cNvSpPr/>
          <p:nvPr/>
        </p:nvSpPr>
        <p:spPr>
          <a:xfrm>
            <a:off x="1487666" y="50683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solidFill>
                  <a:schemeClr val="tx1"/>
                </a:solidFill>
              </a:rPr>
              <a:t>Métodos de Recolha de Dados</a:t>
            </a:r>
            <a:endParaRPr lang="pt-PT" sz="1600" dirty="0">
              <a:solidFill>
                <a:schemeClr val="tx1"/>
              </a:solidFill>
            </a:endParaRPr>
          </a:p>
        </p:txBody>
      </p:sp>
      <p:sp>
        <p:nvSpPr>
          <p:cNvPr id="19" name="Oval 18">
            <a:extLst>
              <a:ext uri="{FF2B5EF4-FFF2-40B4-BE49-F238E27FC236}">
                <a16:creationId xmlns:a16="http://schemas.microsoft.com/office/drawing/2014/main" id="{E7F8C454-A437-4B85-BFF0-4E89C802AFF0}"/>
              </a:ext>
            </a:extLst>
          </p:cNvPr>
          <p:cNvSpPr/>
          <p:nvPr/>
        </p:nvSpPr>
        <p:spPr>
          <a:xfrm>
            <a:off x="947257" y="49136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3.5</a:t>
            </a:r>
            <a:endParaRPr lang="pt-PT" sz="1600" dirty="0">
              <a:solidFill>
                <a:schemeClr val="tx1"/>
              </a:solidFill>
            </a:endParaRPr>
          </a:p>
        </p:txBody>
      </p:sp>
      <p:sp>
        <p:nvSpPr>
          <p:cNvPr id="22" name="Retângulo 21">
            <a:extLst>
              <a:ext uri="{FF2B5EF4-FFF2-40B4-BE49-F238E27FC236}">
                <a16:creationId xmlns:a16="http://schemas.microsoft.com/office/drawing/2014/main" id="{D700C4D0-C3D6-4497-92C1-883A198BA514}"/>
              </a:ext>
            </a:extLst>
          </p:cNvPr>
          <p:cNvSpPr/>
          <p:nvPr/>
        </p:nvSpPr>
        <p:spPr>
          <a:xfrm>
            <a:off x="1487666" y="59178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Estratégias para Análise de Dados</a:t>
            </a:r>
          </a:p>
        </p:txBody>
      </p:sp>
      <p:sp>
        <p:nvSpPr>
          <p:cNvPr id="23" name="Oval 22">
            <a:extLst>
              <a:ext uri="{FF2B5EF4-FFF2-40B4-BE49-F238E27FC236}">
                <a16:creationId xmlns:a16="http://schemas.microsoft.com/office/drawing/2014/main" id="{1D764FA5-FEF6-48B9-9037-B7F27E3CA627}"/>
              </a:ext>
            </a:extLst>
          </p:cNvPr>
          <p:cNvSpPr/>
          <p:nvPr/>
        </p:nvSpPr>
        <p:spPr>
          <a:xfrm>
            <a:off x="947257" y="57631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3.6</a:t>
            </a:r>
          </a:p>
        </p:txBody>
      </p:sp>
      <p:pic>
        <p:nvPicPr>
          <p:cNvPr id="40" name="Gráfico 39" descr="Procurar em pasta com preenchimento sólido">
            <a:extLst>
              <a:ext uri="{FF2B5EF4-FFF2-40B4-BE49-F238E27FC236}">
                <a16:creationId xmlns:a16="http://schemas.microsoft.com/office/drawing/2014/main" id="{AEE2A5B3-B632-4EC1-BE21-20308F4CE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80194" y="2541927"/>
            <a:ext cx="2153289" cy="2153289"/>
          </a:xfrm>
          <a:prstGeom prst="rect">
            <a:avLst/>
          </a:prstGeom>
        </p:spPr>
      </p:pic>
      <p:sp>
        <p:nvSpPr>
          <p:cNvPr id="41" name="CaixaDeTexto 40">
            <a:extLst>
              <a:ext uri="{FF2B5EF4-FFF2-40B4-BE49-F238E27FC236}">
                <a16:creationId xmlns:a16="http://schemas.microsoft.com/office/drawing/2014/main" id="{AB456962-B046-41C9-8753-A98977CF0623}"/>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5</a:t>
            </a:r>
            <a:endParaRPr lang="pt-PT" dirty="0">
              <a:solidFill>
                <a:schemeClr val="bg1">
                  <a:lumMod val="65000"/>
                </a:schemeClr>
              </a:solidFill>
            </a:endParaRPr>
          </a:p>
        </p:txBody>
      </p:sp>
    </p:spTree>
    <p:extLst>
      <p:ext uri="{BB962C8B-B14F-4D97-AF65-F5344CB8AC3E}">
        <p14:creationId xmlns:p14="http://schemas.microsoft.com/office/powerpoint/2010/main" val="435689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Material</a:t>
            </a:r>
            <a:r>
              <a:rPr lang="pt-PT" sz="4000" dirty="0">
                <a:latin typeface="+mn-lt"/>
              </a:rPr>
              <a:t> e Métodos </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6C52ABD6-67C2-4B5D-ADE9-2E766B6C9907}"/>
              </a:ext>
            </a:extLst>
          </p:cNvPr>
          <p:cNvSpPr/>
          <p:nvPr/>
        </p:nvSpPr>
        <p:spPr>
          <a:xfrm>
            <a:off x="1487666" y="17259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Local, Período e Duração do Estudo</a:t>
            </a:r>
          </a:p>
        </p:txBody>
      </p:sp>
      <p:sp>
        <p:nvSpPr>
          <p:cNvPr id="11" name="Oval 10">
            <a:extLst>
              <a:ext uri="{FF2B5EF4-FFF2-40B4-BE49-F238E27FC236}">
                <a16:creationId xmlns:a16="http://schemas.microsoft.com/office/drawing/2014/main" id="{8DE22B61-7936-4FA4-9A34-E70DC6FC42A4}"/>
              </a:ext>
            </a:extLst>
          </p:cNvPr>
          <p:cNvSpPr/>
          <p:nvPr/>
        </p:nvSpPr>
        <p:spPr>
          <a:xfrm>
            <a:off x="947257" y="15712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3.1</a:t>
            </a:r>
            <a:endParaRPr lang="pt-PT" sz="1600" dirty="0">
              <a:solidFill>
                <a:schemeClr val="tx1"/>
              </a:solidFill>
            </a:endParaRPr>
          </a:p>
        </p:txBody>
      </p:sp>
      <p:sp>
        <p:nvSpPr>
          <p:cNvPr id="12" name="Retângulo 11">
            <a:extLst>
              <a:ext uri="{FF2B5EF4-FFF2-40B4-BE49-F238E27FC236}">
                <a16:creationId xmlns:a16="http://schemas.microsoft.com/office/drawing/2014/main" id="{E493C6E2-99B1-4667-9F14-59DFEB9EF384}"/>
              </a:ext>
            </a:extLst>
          </p:cNvPr>
          <p:cNvSpPr/>
          <p:nvPr/>
        </p:nvSpPr>
        <p:spPr>
          <a:xfrm>
            <a:off x="1487666" y="256109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Tipo de Estudo</a:t>
            </a:r>
          </a:p>
        </p:txBody>
      </p:sp>
      <p:sp>
        <p:nvSpPr>
          <p:cNvPr id="13" name="Oval 12">
            <a:extLst>
              <a:ext uri="{FF2B5EF4-FFF2-40B4-BE49-F238E27FC236}">
                <a16:creationId xmlns:a16="http://schemas.microsoft.com/office/drawing/2014/main" id="{95DB39A8-AFEB-4292-B144-921810F00345}"/>
              </a:ext>
            </a:extLst>
          </p:cNvPr>
          <p:cNvSpPr/>
          <p:nvPr/>
        </p:nvSpPr>
        <p:spPr>
          <a:xfrm>
            <a:off x="947257" y="240647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3B4E4A64-BC28-4617-BCA0-1CE7F680D4FE}"/>
              </a:ext>
            </a:extLst>
          </p:cNvPr>
          <p:cNvSpPr/>
          <p:nvPr/>
        </p:nvSpPr>
        <p:spPr>
          <a:xfrm>
            <a:off x="1487666" y="340834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População de Estudo</a:t>
            </a:r>
          </a:p>
        </p:txBody>
      </p:sp>
      <p:sp>
        <p:nvSpPr>
          <p:cNvPr id="15" name="Oval 14">
            <a:extLst>
              <a:ext uri="{FF2B5EF4-FFF2-40B4-BE49-F238E27FC236}">
                <a16:creationId xmlns:a16="http://schemas.microsoft.com/office/drawing/2014/main" id="{DF267CE9-3DF6-4D05-B570-4A40F3E566AE}"/>
              </a:ext>
            </a:extLst>
          </p:cNvPr>
          <p:cNvSpPr/>
          <p:nvPr/>
        </p:nvSpPr>
        <p:spPr>
          <a:xfrm>
            <a:off x="947257" y="325372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3.3</a:t>
            </a:r>
          </a:p>
        </p:txBody>
      </p:sp>
      <p:sp>
        <p:nvSpPr>
          <p:cNvPr id="16" name="Retângulo 15">
            <a:extLst>
              <a:ext uri="{FF2B5EF4-FFF2-40B4-BE49-F238E27FC236}">
                <a16:creationId xmlns:a16="http://schemas.microsoft.com/office/drawing/2014/main" id="{9516F99A-D781-40D1-9D19-495591BC5E25}"/>
              </a:ext>
            </a:extLst>
          </p:cNvPr>
          <p:cNvSpPr/>
          <p:nvPr/>
        </p:nvSpPr>
        <p:spPr>
          <a:xfrm>
            <a:off x="1487666" y="423832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a:solidFill>
                  <a:schemeClr val="bg1">
                    <a:lumMod val="85000"/>
                  </a:schemeClr>
                </a:solidFill>
              </a:rPr>
              <a:t>Definição das Variáveis de Estudo</a:t>
            </a:r>
            <a:endParaRPr lang="pt-PT" sz="1600" dirty="0">
              <a:solidFill>
                <a:schemeClr val="bg1">
                  <a:lumMod val="85000"/>
                </a:schemeClr>
              </a:solidFill>
            </a:endParaRPr>
          </a:p>
        </p:txBody>
      </p:sp>
      <p:sp>
        <p:nvSpPr>
          <p:cNvPr id="17" name="Oval 16">
            <a:extLst>
              <a:ext uri="{FF2B5EF4-FFF2-40B4-BE49-F238E27FC236}">
                <a16:creationId xmlns:a16="http://schemas.microsoft.com/office/drawing/2014/main" id="{8A3C636C-3B1B-408D-BA15-2EBBFDC9328C}"/>
              </a:ext>
            </a:extLst>
          </p:cNvPr>
          <p:cNvSpPr/>
          <p:nvPr/>
        </p:nvSpPr>
        <p:spPr>
          <a:xfrm>
            <a:off x="947257" y="408371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3.4</a:t>
            </a:r>
            <a:endParaRPr lang="pt-PT" sz="1600" dirty="0">
              <a:solidFill>
                <a:schemeClr val="bg1">
                  <a:lumMod val="85000"/>
                </a:schemeClr>
              </a:solidFill>
            </a:endParaRPr>
          </a:p>
        </p:txBody>
      </p:sp>
      <p:sp>
        <p:nvSpPr>
          <p:cNvPr id="18" name="Retângulo 17">
            <a:extLst>
              <a:ext uri="{FF2B5EF4-FFF2-40B4-BE49-F238E27FC236}">
                <a16:creationId xmlns:a16="http://schemas.microsoft.com/office/drawing/2014/main" id="{B6E5BA45-A900-4FF1-AA9A-9032AF6151A6}"/>
              </a:ext>
            </a:extLst>
          </p:cNvPr>
          <p:cNvSpPr/>
          <p:nvPr/>
        </p:nvSpPr>
        <p:spPr>
          <a:xfrm>
            <a:off x="1487666" y="50683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solidFill>
                  <a:schemeClr val="bg1">
                    <a:lumMod val="85000"/>
                  </a:schemeClr>
                </a:solidFill>
              </a:rPr>
              <a:t>Métodos de Recolha de Dados</a:t>
            </a:r>
            <a:endParaRPr lang="pt-PT" sz="1600" dirty="0">
              <a:solidFill>
                <a:schemeClr val="bg1">
                  <a:lumMod val="85000"/>
                </a:schemeClr>
              </a:solidFill>
            </a:endParaRPr>
          </a:p>
        </p:txBody>
      </p:sp>
      <p:sp>
        <p:nvSpPr>
          <p:cNvPr id="19" name="Oval 18">
            <a:extLst>
              <a:ext uri="{FF2B5EF4-FFF2-40B4-BE49-F238E27FC236}">
                <a16:creationId xmlns:a16="http://schemas.microsoft.com/office/drawing/2014/main" id="{E7F8C454-A437-4B85-BFF0-4E89C802AFF0}"/>
              </a:ext>
            </a:extLst>
          </p:cNvPr>
          <p:cNvSpPr/>
          <p:nvPr/>
        </p:nvSpPr>
        <p:spPr>
          <a:xfrm>
            <a:off x="947257" y="49136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3.5</a:t>
            </a:r>
            <a:endParaRPr lang="pt-PT" sz="1600" dirty="0">
              <a:solidFill>
                <a:schemeClr val="bg1">
                  <a:lumMod val="85000"/>
                </a:schemeClr>
              </a:solidFill>
            </a:endParaRPr>
          </a:p>
        </p:txBody>
      </p:sp>
      <p:sp>
        <p:nvSpPr>
          <p:cNvPr id="22" name="Retângulo 21">
            <a:extLst>
              <a:ext uri="{FF2B5EF4-FFF2-40B4-BE49-F238E27FC236}">
                <a16:creationId xmlns:a16="http://schemas.microsoft.com/office/drawing/2014/main" id="{D700C4D0-C3D6-4497-92C1-883A198BA514}"/>
              </a:ext>
            </a:extLst>
          </p:cNvPr>
          <p:cNvSpPr/>
          <p:nvPr/>
        </p:nvSpPr>
        <p:spPr>
          <a:xfrm>
            <a:off x="1487666" y="59178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Estratégias para Análise de Dados</a:t>
            </a:r>
          </a:p>
        </p:txBody>
      </p:sp>
      <p:sp>
        <p:nvSpPr>
          <p:cNvPr id="23" name="Oval 22">
            <a:extLst>
              <a:ext uri="{FF2B5EF4-FFF2-40B4-BE49-F238E27FC236}">
                <a16:creationId xmlns:a16="http://schemas.microsoft.com/office/drawing/2014/main" id="{1D764FA5-FEF6-48B9-9037-B7F27E3CA627}"/>
              </a:ext>
            </a:extLst>
          </p:cNvPr>
          <p:cNvSpPr/>
          <p:nvPr/>
        </p:nvSpPr>
        <p:spPr>
          <a:xfrm>
            <a:off x="947257" y="57631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3.6</a:t>
            </a:r>
          </a:p>
        </p:txBody>
      </p:sp>
      <p:pic>
        <p:nvPicPr>
          <p:cNvPr id="21" name="Gráfico 20" descr="Escola com preenchimento sólido">
            <a:extLst>
              <a:ext uri="{FF2B5EF4-FFF2-40B4-BE49-F238E27FC236}">
                <a16:creationId xmlns:a16="http://schemas.microsoft.com/office/drawing/2014/main" id="{AEE9687D-C7B8-4DDC-B604-1CCE92497E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280194" y="2541927"/>
            <a:ext cx="2153289" cy="2153289"/>
          </a:xfrm>
          <a:prstGeom prst="rect">
            <a:avLst/>
          </a:prstGeom>
        </p:spPr>
      </p:pic>
      <p:sp>
        <p:nvSpPr>
          <p:cNvPr id="24" name="CaixaDeTexto 23">
            <a:extLst>
              <a:ext uri="{FF2B5EF4-FFF2-40B4-BE49-F238E27FC236}">
                <a16:creationId xmlns:a16="http://schemas.microsoft.com/office/drawing/2014/main" id="{F98E7ECF-FB4E-47F6-8603-616D1D356508}"/>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5</a:t>
            </a:r>
            <a:endParaRPr lang="pt-PT" dirty="0">
              <a:solidFill>
                <a:schemeClr val="bg1">
                  <a:lumMod val="65000"/>
                </a:schemeClr>
              </a:solidFill>
            </a:endParaRPr>
          </a:p>
        </p:txBody>
      </p:sp>
    </p:spTree>
    <p:extLst>
      <p:ext uri="{BB962C8B-B14F-4D97-AF65-F5344CB8AC3E}">
        <p14:creationId xmlns:p14="http://schemas.microsoft.com/office/powerpoint/2010/main" val="2461265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Material</a:t>
            </a:r>
            <a:r>
              <a:rPr lang="pt-PT" sz="4000" dirty="0">
                <a:latin typeface="+mn-lt"/>
              </a:rPr>
              <a:t> e Métodos </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6C52ABD6-67C2-4B5D-ADE9-2E766B6C9907}"/>
              </a:ext>
            </a:extLst>
          </p:cNvPr>
          <p:cNvSpPr/>
          <p:nvPr/>
        </p:nvSpPr>
        <p:spPr>
          <a:xfrm>
            <a:off x="1487666" y="17259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bg1">
                    <a:lumMod val="85000"/>
                  </a:schemeClr>
                </a:solidFill>
              </a:rPr>
              <a:t>Local, Período e Duração do Estudo</a:t>
            </a:r>
          </a:p>
        </p:txBody>
      </p:sp>
      <p:sp>
        <p:nvSpPr>
          <p:cNvPr id="11" name="Oval 10">
            <a:extLst>
              <a:ext uri="{FF2B5EF4-FFF2-40B4-BE49-F238E27FC236}">
                <a16:creationId xmlns:a16="http://schemas.microsoft.com/office/drawing/2014/main" id="{8DE22B61-7936-4FA4-9A34-E70DC6FC42A4}"/>
              </a:ext>
            </a:extLst>
          </p:cNvPr>
          <p:cNvSpPr/>
          <p:nvPr/>
        </p:nvSpPr>
        <p:spPr>
          <a:xfrm>
            <a:off x="947257" y="15712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3.1</a:t>
            </a:r>
            <a:endParaRPr lang="pt-PT" sz="1600" dirty="0">
              <a:solidFill>
                <a:schemeClr val="bg1">
                  <a:lumMod val="85000"/>
                </a:schemeClr>
              </a:solidFill>
            </a:endParaRPr>
          </a:p>
        </p:txBody>
      </p:sp>
      <p:sp>
        <p:nvSpPr>
          <p:cNvPr id="12" name="Retângulo 11">
            <a:extLst>
              <a:ext uri="{FF2B5EF4-FFF2-40B4-BE49-F238E27FC236}">
                <a16:creationId xmlns:a16="http://schemas.microsoft.com/office/drawing/2014/main" id="{E493C6E2-99B1-4667-9F14-59DFEB9EF384}"/>
              </a:ext>
            </a:extLst>
          </p:cNvPr>
          <p:cNvSpPr/>
          <p:nvPr/>
        </p:nvSpPr>
        <p:spPr>
          <a:xfrm>
            <a:off x="1487666" y="256109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Tipo de Estudo</a:t>
            </a:r>
          </a:p>
        </p:txBody>
      </p:sp>
      <p:sp>
        <p:nvSpPr>
          <p:cNvPr id="13" name="Oval 12">
            <a:extLst>
              <a:ext uri="{FF2B5EF4-FFF2-40B4-BE49-F238E27FC236}">
                <a16:creationId xmlns:a16="http://schemas.microsoft.com/office/drawing/2014/main" id="{95DB39A8-AFEB-4292-B144-921810F00345}"/>
              </a:ext>
            </a:extLst>
          </p:cNvPr>
          <p:cNvSpPr/>
          <p:nvPr/>
        </p:nvSpPr>
        <p:spPr>
          <a:xfrm>
            <a:off x="947257" y="240647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3.2</a:t>
            </a:r>
            <a:endParaRPr lang="pt-PT" sz="1600" dirty="0">
              <a:solidFill>
                <a:schemeClr val="tx1"/>
              </a:solidFill>
            </a:endParaRPr>
          </a:p>
        </p:txBody>
      </p:sp>
      <p:sp>
        <p:nvSpPr>
          <p:cNvPr id="14" name="Retângulo 13">
            <a:extLst>
              <a:ext uri="{FF2B5EF4-FFF2-40B4-BE49-F238E27FC236}">
                <a16:creationId xmlns:a16="http://schemas.microsoft.com/office/drawing/2014/main" id="{3B4E4A64-BC28-4617-BCA0-1CE7F680D4FE}"/>
              </a:ext>
            </a:extLst>
          </p:cNvPr>
          <p:cNvSpPr/>
          <p:nvPr/>
        </p:nvSpPr>
        <p:spPr>
          <a:xfrm>
            <a:off x="1487666" y="340834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População de Estudo</a:t>
            </a:r>
          </a:p>
        </p:txBody>
      </p:sp>
      <p:sp>
        <p:nvSpPr>
          <p:cNvPr id="15" name="Oval 14">
            <a:extLst>
              <a:ext uri="{FF2B5EF4-FFF2-40B4-BE49-F238E27FC236}">
                <a16:creationId xmlns:a16="http://schemas.microsoft.com/office/drawing/2014/main" id="{DF267CE9-3DF6-4D05-B570-4A40F3E566AE}"/>
              </a:ext>
            </a:extLst>
          </p:cNvPr>
          <p:cNvSpPr/>
          <p:nvPr/>
        </p:nvSpPr>
        <p:spPr>
          <a:xfrm>
            <a:off x="947257" y="325372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3.3</a:t>
            </a:r>
          </a:p>
        </p:txBody>
      </p:sp>
      <p:sp>
        <p:nvSpPr>
          <p:cNvPr id="16" name="Retângulo 15">
            <a:extLst>
              <a:ext uri="{FF2B5EF4-FFF2-40B4-BE49-F238E27FC236}">
                <a16:creationId xmlns:a16="http://schemas.microsoft.com/office/drawing/2014/main" id="{9516F99A-D781-40D1-9D19-495591BC5E25}"/>
              </a:ext>
            </a:extLst>
          </p:cNvPr>
          <p:cNvSpPr/>
          <p:nvPr/>
        </p:nvSpPr>
        <p:spPr>
          <a:xfrm>
            <a:off x="1487666" y="423832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a:solidFill>
                  <a:schemeClr val="bg1">
                    <a:lumMod val="85000"/>
                  </a:schemeClr>
                </a:solidFill>
              </a:rPr>
              <a:t>Definição das Variáveis de Estudo</a:t>
            </a:r>
            <a:endParaRPr lang="pt-PT" sz="1600" dirty="0">
              <a:solidFill>
                <a:schemeClr val="bg1">
                  <a:lumMod val="85000"/>
                </a:schemeClr>
              </a:solidFill>
            </a:endParaRPr>
          </a:p>
        </p:txBody>
      </p:sp>
      <p:sp>
        <p:nvSpPr>
          <p:cNvPr id="17" name="Oval 16">
            <a:extLst>
              <a:ext uri="{FF2B5EF4-FFF2-40B4-BE49-F238E27FC236}">
                <a16:creationId xmlns:a16="http://schemas.microsoft.com/office/drawing/2014/main" id="{8A3C636C-3B1B-408D-BA15-2EBBFDC9328C}"/>
              </a:ext>
            </a:extLst>
          </p:cNvPr>
          <p:cNvSpPr/>
          <p:nvPr/>
        </p:nvSpPr>
        <p:spPr>
          <a:xfrm>
            <a:off x="947257" y="408371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3.4</a:t>
            </a:r>
            <a:endParaRPr lang="pt-PT" sz="1600" dirty="0">
              <a:solidFill>
                <a:schemeClr val="bg1">
                  <a:lumMod val="85000"/>
                </a:schemeClr>
              </a:solidFill>
            </a:endParaRPr>
          </a:p>
        </p:txBody>
      </p:sp>
      <p:sp>
        <p:nvSpPr>
          <p:cNvPr id="18" name="Retângulo 17">
            <a:extLst>
              <a:ext uri="{FF2B5EF4-FFF2-40B4-BE49-F238E27FC236}">
                <a16:creationId xmlns:a16="http://schemas.microsoft.com/office/drawing/2014/main" id="{B6E5BA45-A900-4FF1-AA9A-9032AF6151A6}"/>
              </a:ext>
            </a:extLst>
          </p:cNvPr>
          <p:cNvSpPr/>
          <p:nvPr/>
        </p:nvSpPr>
        <p:spPr>
          <a:xfrm>
            <a:off x="1487666" y="50683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solidFill>
                  <a:schemeClr val="bg1">
                    <a:lumMod val="85000"/>
                  </a:schemeClr>
                </a:solidFill>
              </a:rPr>
              <a:t>Métodos de Recolha de Dados</a:t>
            </a:r>
            <a:endParaRPr lang="pt-PT" sz="1600" dirty="0">
              <a:solidFill>
                <a:schemeClr val="bg1">
                  <a:lumMod val="85000"/>
                </a:schemeClr>
              </a:solidFill>
            </a:endParaRPr>
          </a:p>
        </p:txBody>
      </p:sp>
      <p:sp>
        <p:nvSpPr>
          <p:cNvPr id="19" name="Oval 18">
            <a:extLst>
              <a:ext uri="{FF2B5EF4-FFF2-40B4-BE49-F238E27FC236}">
                <a16:creationId xmlns:a16="http://schemas.microsoft.com/office/drawing/2014/main" id="{E7F8C454-A437-4B85-BFF0-4E89C802AFF0}"/>
              </a:ext>
            </a:extLst>
          </p:cNvPr>
          <p:cNvSpPr/>
          <p:nvPr/>
        </p:nvSpPr>
        <p:spPr>
          <a:xfrm>
            <a:off x="947257" y="49136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3.5</a:t>
            </a:r>
            <a:endParaRPr lang="pt-PT" sz="1600" dirty="0">
              <a:solidFill>
                <a:schemeClr val="bg1">
                  <a:lumMod val="85000"/>
                </a:schemeClr>
              </a:solidFill>
            </a:endParaRPr>
          </a:p>
        </p:txBody>
      </p:sp>
      <p:sp>
        <p:nvSpPr>
          <p:cNvPr id="22" name="Retângulo 21">
            <a:extLst>
              <a:ext uri="{FF2B5EF4-FFF2-40B4-BE49-F238E27FC236}">
                <a16:creationId xmlns:a16="http://schemas.microsoft.com/office/drawing/2014/main" id="{D700C4D0-C3D6-4497-92C1-883A198BA514}"/>
              </a:ext>
            </a:extLst>
          </p:cNvPr>
          <p:cNvSpPr/>
          <p:nvPr/>
        </p:nvSpPr>
        <p:spPr>
          <a:xfrm>
            <a:off x="1487666" y="59178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Estratégias para Análise de Dados</a:t>
            </a:r>
          </a:p>
        </p:txBody>
      </p:sp>
      <p:sp>
        <p:nvSpPr>
          <p:cNvPr id="23" name="Oval 22">
            <a:extLst>
              <a:ext uri="{FF2B5EF4-FFF2-40B4-BE49-F238E27FC236}">
                <a16:creationId xmlns:a16="http://schemas.microsoft.com/office/drawing/2014/main" id="{1D764FA5-FEF6-48B9-9037-B7F27E3CA627}"/>
              </a:ext>
            </a:extLst>
          </p:cNvPr>
          <p:cNvSpPr/>
          <p:nvPr/>
        </p:nvSpPr>
        <p:spPr>
          <a:xfrm>
            <a:off x="947257" y="57631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3.6</a:t>
            </a:r>
          </a:p>
        </p:txBody>
      </p:sp>
      <p:pic>
        <p:nvPicPr>
          <p:cNvPr id="21" name="Gráfico 20" descr="Livros com preenchimento sólido">
            <a:extLst>
              <a:ext uri="{FF2B5EF4-FFF2-40B4-BE49-F238E27FC236}">
                <a16:creationId xmlns:a16="http://schemas.microsoft.com/office/drawing/2014/main" id="{AEE9687D-C7B8-4DDC-B604-1CCE92497E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280194" y="2541927"/>
            <a:ext cx="2153289" cy="2153289"/>
          </a:xfrm>
          <a:prstGeom prst="rect">
            <a:avLst/>
          </a:prstGeom>
        </p:spPr>
      </p:pic>
      <p:sp>
        <p:nvSpPr>
          <p:cNvPr id="20" name="CaixaDeTexto 19">
            <a:extLst>
              <a:ext uri="{FF2B5EF4-FFF2-40B4-BE49-F238E27FC236}">
                <a16:creationId xmlns:a16="http://schemas.microsoft.com/office/drawing/2014/main" id="{A6B83D6C-F870-4663-8CF6-076FBA09BF61}"/>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5</a:t>
            </a:r>
            <a:endParaRPr lang="pt-PT" dirty="0">
              <a:solidFill>
                <a:schemeClr val="bg1">
                  <a:lumMod val="65000"/>
                </a:schemeClr>
              </a:solidFill>
            </a:endParaRPr>
          </a:p>
        </p:txBody>
      </p:sp>
    </p:spTree>
    <p:extLst>
      <p:ext uri="{BB962C8B-B14F-4D97-AF65-F5344CB8AC3E}">
        <p14:creationId xmlns:p14="http://schemas.microsoft.com/office/powerpoint/2010/main" val="1346835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Material</a:t>
            </a:r>
            <a:r>
              <a:rPr lang="pt-PT" sz="4000" dirty="0">
                <a:latin typeface="+mn-lt"/>
              </a:rPr>
              <a:t> e Métodos </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6C52ABD6-67C2-4B5D-ADE9-2E766B6C9907}"/>
              </a:ext>
            </a:extLst>
          </p:cNvPr>
          <p:cNvSpPr/>
          <p:nvPr/>
        </p:nvSpPr>
        <p:spPr>
          <a:xfrm>
            <a:off x="1487666" y="17259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bg1">
                    <a:lumMod val="85000"/>
                  </a:schemeClr>
                </a:solidFill>
              </a:rPr>
              <a:t>Local, Período e Duração do Estudo</a:t>
            </a:r>
          </a:p>
        </p:txBody>
      </p:sp>
      <p:sp>
        <p:nvSpPr>
          <p:cNvPr id="11" name="Oval 10">
            <a:extLst>
              <a:ext uri="{FF2B5EF4-FFF2-40B4-BE49-F238E27FC236}">
                <a16:creationId xmlns:a16="http://schemas.microsoft.com/office/drawing/2014/main" id="{8DE22B61-7936-4FA4-9A34-E70DC6FC42A4}"/>
              </a:ext>
            </a:extLst>
          </p:cNvPr>
          <p:cNvSpPr/>
          <p:nvPr/>
        </p:nvSpPr>
        <p:spPr>
          <a:xfrm>
            <a:off x="947257" y="15712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3.1</a:t>
            </a:r>
            <a:endParaRPr lang="pt-PT" sz="1600" dirty="0">
              <a:solidFill>
                <a:schemeClr val="bg1">
                  <a:lumMod val="85000"/>
                </a:schemeClr>
              </a:solidFill>
            </a:endParaRPr>
          </a:p>
        </p:txBody>
      </p:sp>
      <p:sp>
        <p:nvSpPr>
          <p:cNvPr id="12" name="Retângulo 11">
            <a:extLst>
              <a:ext uri="{FF2B5EF4-FFF2-40B4-BE49-F238E27FC236}">
                <a16:creationId xmlns:a16="http://schemas.microsoft.com/office/drawing/2014/main" id="{E493C6E2-99B1-4667-9F14-59DFEB9EF384}"/>
              </a:ext>
            </a:extLst>
          </p:cNvPr>
          <p:cNvSpPr/>
          <p:nvPr/>
        </p:nvSpPr>
        <p:spPr>
          <a:xfrm>
            <a:off x="1487666" y="256109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Tipo de Estudo</a:t>
            </a:r>
          </a:p>
        </p:txBody>
      </p:sp>
      <p:sp>
        <p:nvSpPr>
          <p:cNvPr id="13" name="Oval 12">
            <a:extLst>
              <a:ext uri="{FF2B5EF4-FFF2-40B4-BE49-F238E27FC236}">
                <a16:creationId xmlns:a16="http://schemas.microsoft.com/office/drawing/2014/main" id="{95DB39A8-AFEB-4292-B144-921810F00345}"/>
              </a:ext>
            </a:extLst>
          </p:cNvPr>
          <p:cNvSpPr/>
          <p:nvPr/>
        </p:nvSpPr>
        <p:spPr>
          <a:xfrm>
            <a:off x="947257" y="240647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3B4E4A64-BC28-4617-BCA0-1CE7F680D4FE}"/>
              </a:ext>
            </a:extLst>
          </p:cNvPr>
          <p:cNvSpPr/>
          <p:nvPr/>
        </p:nvSpPr>
        <p:spPr>
          <a:xfrm>
            <a:off x="1487666" y="340834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População de Estudo</a:t>
            </a:r>
          </a:p>
        </p:txBody>
      </p:sp>
      <p:sp>
        <p:nvSpPr>
          <p:cNvPr id="15" name="Oval 14">
            <a:extLst>
              <a:ext uri="{FF2B5EF4-FFF2-40B4-BE49-F238E27FC236}">
                <a16:creationId xmlns:a16="http://schemas.microsoft.com/office/drawing/2014/main" id="{DF267CE9-3DF6-4D05-B570-4A40F3E566AE}"/>
              </a:ext>
            </a:extLst>
          </p:cNvPr>
          <p:cNvSpPr/>
          <p:nvPr/>
        </p:nvSpPr>
        <p:spPr>
          <a:xfrm>
            <a:off x="947257" y="325372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3.3</a:t>
            </a:r>
          </a:p>
        </p:txBody>
      </p:sp>
      <p:sp>
        <p:nvSpPr>
          <p:cNvPr id="16" name="Retângulo 15">
            <a:extLst>
              <a:ext uri="{FF2B5EF4-FFF2-40B4-BE49-F238E27FC236}">
                <a16:creationId xmlns:a16="http://schemas.microsoft.com/office/drawing/2014/main" id="{9516F99A-D781-40D1-9D19-495591BC5E25}"/>
              </a:ext>
            </a:extLst>
          </p:cNvPr>
          <p:cNvSpPr/>
          <p:nvPr/>
        </p:nvSpPr>
        <p:spPr>
          <a:xfrm>
            <a:off x="1487666" y="423832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a:solidFill>
                  <a:schemeClr val="bg1">
                    <a:lumMod val="85000"/>
                  </a:schemeClr>
                </a:solidFill>
              </a:rPr>
              <a:t>Definição das Variáveis de Estudo</a:t>
            </a:r>
            <a:endParaRPr lang="pt-PT" sz="1600" dirty="0">
              <a:solidFill>
                <a:schemeClr val="bg1">
                  <a:lumMod val="85000"/>
                </a:schemeClr>
              </a:solidFill>
            </a:endParaRPr>
          </a:p>
        </p:txBody>
      </p:sp>
      <p:sp>
        <p:nvSpPr>
          <p:cNvPr id="17" name="Oval 16">
            <a:extLst>
              <a:ext uri="{FF2B5EF4-FFF2-40B4-BE49-F238E27FC236}">
                <a16:creationId xmlns:a16="http://schemas.microsoft.com/office/drawing/2014/main" id="{8A3C636C-3B1B-408D-BA15-2EBBFDC9328C}"/>
              </a:ext>
            </a:extLst>
          </p:cNvPr>
          <p:cNvSpPr/>
          <p:nvPr/>
        </p:nvSpPr>
        <p:spPr>
          <a:xfrm>
            <a:off x="947257" y="408371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3.4</a:t>
            </a:r>
            <a:endParaRPr lang="pt-PT" sz="1600" dirty="0">
              <a:solidFill>
                <a:schemeClr val="bg1">
                  <a:lumMod val="85000"/>
                </a:schemeClr>
              </a:solidFill>
            </a:endParaRPr>
          </a:p>
        </p:txBody>
      </p:sp>
      <p:sp>
        <p:nvSpPr>
          <p:cNvPr id="18" name="Retângulo 17">
            <a:extLst>
              <a:ext uri="{FF2B5EF4-FFF2-40B4-BE49-F238E27FC236}">
                <a16:creationId xmlns:a16="http://schemas.microsoft.com/office/drawing/2014/main" id="{B6E5BA45-A900-4FF1-AA9A-9032AF6151A6}"/>
              </a:ext>
            </a:extLst>
          </p:cNvPr>
          <p:cNvSpPr/>
          <p:nvPr/>
        </p:nvSpPr>
        <p:spPr>
          <a:xfrm>
            <a:off x="1487666" y="50683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solidFill>
                  <a:schemeClr val="bg1">
                    <a:lumMod val="85000"/>
                  </a:schemeClr>
                </a:solidFill>
              </a:rPr>
              <a:t>Métodos de Recolha de Dados</a:t>
            </a:r>
            <a:endParaRPr lang="pt-PT" sz="1600" dirty="0">
              <a:solidFill>
                <a:schemeClr val="bg1">
                  <a:lumMod val="85000"/>
                </a:schemeClr>
              </a:solidFill>
            </a:endParaRPr>
          </a:p>
        </p:txBody>
      </p:sp>
      <p:sp>
        <p:nvSpPr>
          <p:cNvPr id="19" name="Oval 18">
            <a:extLst>
              <a:ext uri="{FF2B5EF4-FFF2-40B4-BE49-F238E27FC236}">
                <a16:creationId xmlns:a16="http://schemas.microsoft.com/office/drawing/2014/main" id="{E7F8C454-A437-4B85-BFF0-4E89C802AFF0}"/>
              </a:ext>
            </a:extLst>
          </p:cNvPr>
          <p:cNvSpPr/>
          <p:nvPr/>
        </p:nvSpPr>
        <p:spPr>
          <a:xfrm>
            <a:off x="947257" y="49136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3.5</a:t>
            </a:r>
            <a:endParaRPr lang="pt-PT" sz="1600" dirty="0">
              <a:solidFill>
                <a:schemeClr val="bg1">
                  <a:lumMod val="85000"/>
                </a:schemeClr>
              </a:solidFill>
            </a:endParaRPr>
          </a:p>
        </p:txBody>
      </p:sp>
      <p:sp>
        <p:nvSpPr>
          <p:cNvPr id="22" name="Retângulo 21">
            <a:extLst>
              <a:ext uri="{FF2B5EF4-FFF2-40B4-BE49-F238E27FC236}">
                <a16:creationId xmlns:a16="http://schemas.microsoft.com/office/drawing/2014/main" id="{D700C4D0-C3D6-4497-92C1-883A198BA514}"/>
              </a:ext>
            </a:extLst>
          </p:cNvPr>
          <p:cNvSpPr/>
          <p:nvPr/>
        </p:nvSpPr>
        <p:spPr>
          <a:xfrm>
            <a:off x="1487666" y="59178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Estratégias para Análise de Dados</a:t>
            </a:r>
          </a:p>
        </p:txBody>
      </p:sp>
      <p:sp>
        <p:nvSpPr>
          <p:cNvPr id="23" name="Oval 22">
            <a:extLst>
              <a:ext uri="{FF2B5EF4-FFF2-40B4-BE49-F238E27FC236}">
                <a16:creationId xmlns:a16="http://schemas.microsoft.com/office/drawing/2014/main" id="{1D764FA5-FEF6-48B9-9037-B7F27E3CA627}"/>
              </a:ext>
            </a:extLst>
          </p:cNvPr>
          <p:cNvSpPr/>
          <p:nvPr/>
        </p:nvSpPr>
        <p:spPr>
          <a:xfrm>
            <a:off x="947257" y="57631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3.6</a:t>
            </a:r>
          </a:p>
        </p:txBody>
      </p:sp>
      <p:pic>
        <p:nvPicPr>
          <p:cNvPr id="21" name="Gráfico 20" descr="Robô com preenchimento sólido">
            <a:extLst>
              <a:ext uri="{FF2B5EF4-FFF2-40B4-BE49-F238E27FC236}">
                <a16:creationId xmlns:a16="http://schemas.microsoft.com/office/drawing/2014/main" id="{AEE9687D-C7B8-4DDC-B604-1CCE92497E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280194" y="2541927"/>
            <a:ext cx="2153289" cy="2153289"/>
          </a:xfrm>
          <a:prstGeom prst="rect">
            <a:avLst/>
          </a:prstGeom>
        </p:spPr>
      </p:pic>
      <p:sp>
        <p:nvSpPr>
          <p:cNvPr id="20" name="CaixaDeTexto 19">
            <a:extLst>
              <a:ext uri="{FF2B5EF4-FFF2-40B4-BE49-F238E27FC236}">
                <a16:creationId xmlns:a16="http://schemas.microsoft.com/office/drawing/2014/main" id="{37B49CC3-AB1F-47DE-AABC-D8C4763B9102}"/>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5</a:t>
            </a:r>
            <a:endParaRPr lang="pt-PT" dirty="0">
              <a:solidFill>
                <a:schemeClr val="bg1">
                  <a:lumMod val="65000"/>
                </a:schemeClr>
              </a:solidFill>
            </a:endParaRPr>
          </a:p>
        </p:txBody>
      </p:sp>
    </p:spTree>
    <p:extLst>
      <p:ext uri="{BB962C8B-B14F-4D97-AF65-F5344CB8AC3E}">
        <p14:creationId xmlns:p14="http://schemas.microsoft.com/office/powerpoint/2010/main" val="261778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Material</a:t>
            </a:r>
            <a:r>
              <a:rPr lang="pt-PT" sz="4000" dirty="0">
                <a:latin typeface="+mn-lt"/>
              </a:rPr>
              <a:t> e Métodos </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6C52ABD6-67C2-4B5D-ADE9-2E766B6C9907}"/>
              </a:ext>
            </a:extLst>
          </p:cNvPr>
          <p:cNvSpPr/>
          <p:nvPr/>
        </p:nvSpPr>
        <p:spPr>
          <a:xfrm>
            <a:off x="1487666" y="17259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bg1">
                    <a:lumMod val="85000"/>
                  </a:schemeClr>
                </a:solidFill>
              </a:rPr>
              <a:t>Local, Período e Duração do Estudo</a:t>
            </a:r>
          </a:p>
        </p:txBody>
      </p:sp>
      <p:sp>
        <p:nvSpPr>
          <p:cNvPr id="11" name="Oval 10">
            <a:extLst>
              <a:ext uri="{FF2B5EF4-FFF2-40B4-BE49-F238E27FC236}">
                <a16:creationId xmlns:a16="http://schemas.microsoft.com/office/drawing/2014/main" id="{8DE22B61-7936-4FA4-9A34-E70DC6FC42A4}"/>
              </a:ext>
            </a:extLst>
          </p:cNvPr>
          <p:cNvSpPr/>
          <p:nvPr/>
        </p:nvSpPr>
        <p:spPr>
          <a:xfrm>
            <a:off x="947257" y="15712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3.1</a:t>
            </a:r>
            <a:endParaRPr lang="pt-PT" sz="1600" dirty="0">
              <a:solidFill>
                <a:schemeClr val="bg1">
                  <a:lumMod val="85000"/>
                </a:schemeClr>
              </a:solidFill>
            </a:endParaRPr>
          </a:p>
        </p:txBody>
      </p:sp>
      <p:sp>
        <p:nvSpPr>
          <p:cNvPr id="12" name="Retângulo 11">
            <a:extLst>
              <a:ext uri="{FF2B5EF4-FFF2-40B4-BE49-F238E27FC236}">
                <a16:creationId xmlns:a16="http://schemas.microsoft.com/office/drawing/2014/main" id="{E493C6E2-99B1-4667-9F14-59DFEB9EF384}"/>
              </a:ext>
            </a:extLst>
          </p:cNvPr>
          <p:cNvSpPr/>
          <p:nvPr/>
        </p:nvSpPr>
        <p:spPr>
          <a:xfrm>
            <a:off x="1487666" y="256109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Tipo de Estudo</a:t>
            </a:r>
          </a:p>
        </p:txBody>
      </p:sp>
      <p:sp>
        <p:nvSpPr>
          <p:cNvPr id="13" name="Oval 12">
            <a:extLst>
              <a:ext uri="{FF2B5EF4-FFF2-40B4-BE49-F238E27FC236}">
                <a16:creationId xmlns:a16="http://schemas.microsoft.com/office/drawing/2014/main" id="{95DB39A8-AFEB-4292-B144-921810F00345}"/>
              </a:ext>
            </a:extLst>
          </p:cNvPr>
          <p:cNvSpPr/>
          <p:nvPr/>
        </p:nvSpPr>
        <p:spPr>
          <a:xfrm>
            <a:off x="947257" y="240647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3B4E4A64-BC28-4617-BCA0-1CE7F680D4FE}"/>
              </a:ext>
            </a:extLst>
          </p:cNvPr>
          <p:cNvSpPr/>
          <p:nvPr/>
        </p:nvSpPr>
        <p:spPr>
          <a:xfrm>
            <a:off x="1487666" y="340834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População de Estudo</a:t>
            </a:r>
          </a:p>
        </p:txBody>
      </p:sp>
      <p:sp>
        <p:nvSpPr>
          <p:cNvPr id="15" name="Oval 14">
            <a:extLst>
              <a:ext uri="{FF2B5EF4-FFF2-40B4-BE49-F238E27FC236}">
                <a16:creationId xmlns:a16="http://schemas.microsoft.com/office/drawing/2014/main" id="{DF267CE9-3DF6-4D05-B570-4A40F3E566AE}"/>
              </a:ext>
            </a:extLst>
          </p:cNvPr>
          <p:cNvSpPr/>
          <p:nvPr/>
        </p:nvSpPr>
        <p:spPr>
          <a:xfrm>
            <a:off x="947257" y="325372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3.3</a:t>
            </a:r>
          </a:p>
        </p:txBody>
      </p:sp>
      <p:sp>
        <p:nvSpPr>
          <p:cNvPr id="16" name="Retângulo 15">
            <a:extLst>
              <a:ext uri="{FF2B5EF4-FFF2-40B4-BE49-F238E27FC236}">
                <a16:creationId xmlns:a16="http://schemas.microsoft.com/office/drawing/2014/main" id="{9516F99A-D781-40D1-9D19-495591BC5E25}"/>
              </a:ext>
            </a:extLst>
          </p:cNvPr>
          <p:cNvSpPr/>
          <p:nvPr/>
        </p:nvSpPr>
        <p:spPr>
          <a:xfrm>
            <a:off x="1487666" y="423832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Definição das Variáveis de Estudo</a:t>
            </a:r>
          </a:p>
        </p:txBody>
      </p:sp>
      <p:sp>
        <p:nvSpPr>
          <p:cNvPr id="17" name="Oval 16">
            <a:extLst>
              <a:ext uri="{FF2B5EF4-FFF2-40B4-BE49-F238E27FC236}">
                <a16:creationId xmlns:a16="http://schemas.microsoft.com/office/drawing/2014/main" id="{8A3C636C-3B1B-408D-BA15-2EBBFDC9328C}"/>
              </a:ext>
            </a:extLst>
          </p:cNvPr>
          <p:cNvSpPr/>
          <p:nvPr/>
        </p:nvSpPr>
        <p:spPr>
          <a:xfrm>
            <a:off x="947257" y="408371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3.4</a:t>
            </a:r>
            <a:endParaRPr lang="pt-PT" sz="1600" dirty="0">
              <a:solidFill>
                <a:schemeClr val="tx1"/>
              </a:solidFill>
            </a:endParaRPr>
          </a:p>
        </p:txBody>
      </p:sp>
      <p:sp>
        <p:nvSpPr>
          <p:cNvPr id="18" name="Retângulo 17">
            <a:extLst>
              <a:ext uri="{FF2B5EF4-FFF2-40B4-BE49-F238E27FC236}">
                <a16:creationId xmlns:a16="http://schemas.microsoft.com/office/drawing/2014/main" id="{B6E5BA45-A900-4FF1-AA9A-9032AF6151A6}"/>
              </a:ext>
            </a:extLst>
          </p:cNvPr>
          <p:cNvSpPr/>
          <p:nvPr/>
        </p:nvSpPr>
        <p:spPr>
          <a:xfrm>
            <a:off x="1487666" y="50683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solidFill>
                  <a:schemeClr val="bg1">
                    <a:lumMod val="85000"/>
                  </a:schemeClr>
                </a:solidFill>
              </a:rPr>
              <a:t>Métodos de Recolha de Dados</a:t>
            </a:r>
            <a:endParaRPr lang="pt-PT" sz="1600" dirty="0">
              <a:solidFill>
                <a:schemeClr val="bg1">
                  <a:lumMod val="85000"/>
                </a:schemeClr>
              </a:solidFill>
            </a:endParaRPr>
          </a:p>
        </p:txBody>
      </p:sp>
      <p:sp>
        <p:nvSpPr>
          <p:cNvPr id="19" name="Oval 18">
            <a:extLst>
              <a:ext uri="{FF2B5EF4-FFF2-40B4-BE49-F238E27FC236}">
                <a16:creationId xmlns:a16="http://schemas.microsoft.com/office/drawing/2014/main" id="{E7F8C454-A437-4B85-BFF0-4E89C802AFF0}"/>
              </a:ext>
            </a:extLst>
          </p:cNvPr>
          <p:cNvSpPr/>
          <p:nvPr/>
        </p:nvSpPr>
        <p:spPr>
          <a:xfrm>
            <a:off x="947257" y="49136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3.5</a:t>
            </a:r>
            <a:endParaRPr lang="pt-PT" sz="1600" dirty="0">
              <a:solidFill>
                <a:schemeClr val="bg1">
                  <a:lumMod val="85000"/>
                </a:schemeClr>
              </a:solidFill>
            </a:endParaRPr>
          </a:p>
        </p:txBody>
      </p:sp>
      <p:sp>
        <p:nvSpPr>
          <p:cNvPr id="22" name="Retângulo 21">
            <a:extLst>
              <a:ext uri="{FF2B5EF4-FFF2-40B4-BE49-F238E27FC236}">
                <a16:creationId xmlns:a16="http://schemas.microsoft.com/office/drawing/2014/main" id="{D700C4D0-C3D6-4497-92C1-883A198BA514}"/>
              </a:ext>
            </a:extLst>
          </p:cNvPr>
          <p:cNvSpPr/>
          <p:nvPr/>
        </p:nvSpPr>
        <p:spPr>
          <a:xfrm>
            <a:off x="1487666" y="59178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Estratégias para Análise de Dados</a:t>
            </a:r>
          </a:p>
        </p:txBody>
      </p:sp>
      <p:sp>
        <p:nvSpPr>
          <p:cNvPr id="23" name="Oval 22">
            <a:extLst>
              <a:ext uri="{FF2B5EF4-FFF2-40B4-BE49-F238E27FC236}">
                <a16:creationId xmlns:a16="http://schemas.microsoft.com/office/drawing/2014/main" id="{1D764FA5-FEF6-48B9-9037-B7F27E3CA627}"/>
              </a:ext>
            </a:extLst>
          </p:cNvPr>
          <p:cNvSpPr/>
          <p:nvPr/>
        </p:nvSpPr>
        <p:spPr>
          <a:xfrm>
            <a:off x="947257" y="57631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3.6</a:t>
            </a:r>
          </a:p>
        </p:txBody>
      </p:sp>
      <p:pic>
        <p:nvPicPr>
          <p:cNvPr id="21" name="Gráfico 20" descr="Lista com preenchimento sólido">
            <a:extLst>
              <a:ext uri="{FF2B5EF4-FFF2-40B4-BE49-F238E27FC236}">
                <a16:creationId xmlns:a16="http://schemas.microsoft.com/office/drawing/2014/main" id="{AEE9687D-C7B8-4DDC-B604-1CCE92497E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280194" y="2541927"/>
            <a:ext cx="2153289" cy="2153289"/>
          </a:xfrm>
          <a:prstGeom prst="rect">
            <a:avLst/>
          </a:prstGeom>
        </p:spPr>
      </p:pic>
      <p:sp>
        <p:nvSpPr>
          <p:cNvPr id="20" name="CaixaDeTexto 19">
            <a:extLst>
              <a:ext uri="{FF2B5EF4-FFF2-40B4-BE49-F238E27FC236}">
                <a16:creationId xmlns:a16="http://schemas.microsoft.com/office/drawing/2014/main" id="{0670ED54-A846-4F13-A0C8-1B3DE90C5B73}"/>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5</a:t>
            </a:r>
            <a:endParaRPr lang="pt-PT" dirty="0">
              <a:solidFill>
                <a:schemeClr val="bg1">
                  <a:lumMod val="65000"/>
                </a:schemeClr>
              </a:solidFill>
            </a:endParaRPr>
          </a:p>
        </p:txBody>
      </p:sp>
    </p:spTree>
    <p:extLst>
      <p:ext uri="{BB962C8B-B14F-4D97-AF65-F5344CB8AC3E}">
        <p14:creationId xmlns:p14="http://schemas.microsoft.com/office/powerpoint/2010/main" val="2837927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Material</a:t>
            </a:r>
            <a:r>
              <a:rPr lang="pt-PT" sz="4000" dirty="0">
                <a:latin typeface="+mn-lt"/>
              </a:rPr>
              <a:t> e Métodos </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6C52ABD6-67C2-4B5D-ADE9-2E766B6C9907}"/>
              </a:ext>
            </a:extLst>
          </p:cNvPr>
          <p:cNvSpPr/>
          <p:nvPr/>
        </p:nvSpPr>
        <p:spPr>
          <a:xfrm>
            <a:off x="1487666" y="17259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bg1">
                    <a:lumMod val="85000"/>
                  </a:schemeClr>
                </a:solidFill>
              </a:rPr>
              <a:t>Local, Período e Duração do Estudo</a:t>
            </a:r>
          </a:p>
        </p:txBody>
      </p:sp>
      <p:sp>
        <p:nvSpPr>
          <p:cNvPr id="11" name="Oval 10">
            <a:extLst>
              <a:ext uri="{FF2B5EF4-FFF2-40B4-BE49-F238E27FC236}">
                <a16:creationId xmlns:a16="http://schemas.microsoft.com/office/drawing/2014/main" id="{8DE22B61-7936-4FA4-9A34-E70DC6FC42A4}"/>
              </a:ext>
            </a:extLst>
          </p:cNvPr>
          <p:cNvSpPr/>
          <p:nvPr/>
        </p:nvSpPr>
        <p:spPr>
          <a:xfrm>
            <a:off x="947257" y="15712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3.1</a:t>
            </a:r>
            <a:endParaRPr lang="pt-PT" sz="1600" dirty="0">
              <a:solidFill>
                <a:schemeClr val="bg1">
                  <a:lumMod val="85000"/>
                </a:schemeClr>
              </a:solidFill>
            </a:endParaRPr>
          </a:p>
        </p:txBody>
      </p:sp>
      <p:sp>
        <p:nvSpPr>
          <p:cNvPr id="12" name="Retângulo 11">
            <a:extLst>
              <a:ext uri="{FF2B5EF4-FFF2-40B4-BE49-F238E27FC236}">
                <a16:creationId xmlns:a16="http://schemas.microsoft.com/office/drawing/2014/main" id="{E493C6E2-99B1-4667-9F14-59DFEB9EF384}"/>
              </a:ext>
            </a:extLst>
          </p:cNvPr>
          <p:cNvSpPr/>
          <p:nvPr/>
        </p:nvSpPr>
        <p:spPr>
          <a:xfrm>
            <a:off x="1487666" y="256109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Tipo de Estudo</a:t>
            </a:r>
          </a:p>
        </p:txBody>
      </p:sp>
      <p:sp>
        <p:nvSpPr>
          <p:cNvPr id="13" name="Oval 12">
            <a:extLst>
              <a:ext uri="{FF2B5EF4-FFF2-40B4-BE49-F238E27FC236}">
                <a16:creationId xmlns:a16="http://schemas.microsoft.com/office/drawing/2014/main" id="{95DB39A8-AFEB-4292-B144-921810F00345}"/>
              </a:ext>
            </a:extLst>
          </p:cNvPr>
          <p:cNvSpPr/>
          <p:nvPr/>
        </p:nvSpPr>
        <p:spPr>
          <a:xfrm>
            <a:off x="947257" y="240647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3B4E4A64-BC28-4617-BCA0-1CE7F680D4FE}"/>
              </a:ext>
            </a:extLst>
          </p:cNvPr>
          <p:cNvSpPr/>
          <p:nvPr/>
        </p:nvSpPr>
        <p:spPr>
          <a:xfrm>
            <a:off x="1487666" y="340834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População de Estudo</a:t>
            </a:r>
          </a:p>
        </p:txBody>
      </p:sp>
      <p:sp>
        <p:nvSpPr>
          <p:cNvPr id="15" name="Oval 14">
            <a:extLst>
              <a:ext uri="{FF2B5EF4-FFF2-40B4-BE49-F238E27FC236}">
                <a16:creationId xmlns:a16="http://schemas.microsoft.com/office/drawing/2014/main" id="{DF267CE9-3DF6-4D05-B570-4A40F3E566AE}"/>
              </a:ext>
            </a:extLst>
          </p:cNvPr>
          <p:cNvSpPr/>
          <p:nvPr/>
        </p:nvSpPr>
        <p:spPr>
          <a:xfrm>
            <a:off x="947257" y="325372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3.3</a:t>
            </a:r>
          </a:p>
        </p:txBody>
      </p:sp>
      <p:sp>
        <p:nvSpPr>
          <p:cNvPr id="16" name="Retângulo 15">
            <a:extLst>
              <a:ext uri="{FF2B5EF4-FFF2-40B4-BE49-F238E27FC236}">
                <a16:creationId xmlns:a16="http://schemas.microsoft.com/office/drawing/2014/main" id="{9516F99A-D781-40D1-9D19-495591BC5E25}"/>
              </a:ext>
            </a:extLst>
          </p:cNvPr>
          <p:cNvSpPr/>
          <p:nvPr/>
        </p:nvSpPr>
        <p:spPr>
          <a:xfrm>
            <a:off x="1487666" y="423832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a:solidFill>
                  <a:schemeClr val="bg1">
                    <a:lumMod val="85000"/>
                  </a:schemeClr>
                </a:solidFill>
              </a:rPr>
              <a:t>Definição das Variáveis de Estudo</a:t>
            </a:r>
            <a:endParaRPr lang="pt-PT" sz="1600" dirty="0">
              <a:solidFill>
                <a:schemeClr val="bg1">
                  <a:lumMod val="85000"/>
                </a:schemeClr>
              </a:solidFill>
            </a:endParaRPr>
          </a:p>
        </p:txBody>
      </p:sp>
      <p:sp>
        <p:nvSpPr>
          <p:cNvPr id="17" name="Oval 16">
            <a:extLst>
              <a:ext uri="{FF2B5EF4-FFF2-40B4-BE49-F238E27FC236}">
                <a16:creationId xmlns:a16="http://schemas.microsoft.com/office/drawing/2014/main" id="{8A3C636C-3B1B-408D-BA15-2EBBFDC9328C}"/>
              </a:ext>
            </a:extLst>
          </p:cNvPr>
          <p:cNvSpPr/>
          <p:nvPr/>
        </p:nvSpPr>
        <p:spPr>
          <a:xfrm>
            <a:off x="947257" y="408371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3.4</a:t>
            </a:r>
            <a:endParaRPr lang="pt-PT" sz="1600" dirty="0">
              <a:solidFill>
                <a:schemeClr val="bg1">
                  <a:lumMod val="85000"/>
                </a:schemeClr>
              </a:solidFill>
            </a:endParaRPr>
          </a:p>
        </p:txBody>
      </p:sp>
      <p:sp>
        <p:nvSpPr>
          <p:cNvPr id="18" name="Retângulo 17">
            <a:extLst>
              <a:ext uri="{FF2B5EF4-FFF2-40B4-BE49-F238E27FC236}">
                <a16:creationId xmlns:a16="http://schemas.microsoft.com/office/drawing/2014/main" id="{B6E5BA45-A900-4FF1-AA9A-9032AF6151A6}"/>
              </a:ext>
            </a:extLst>
          </p:cNvPr>
          <p:cNvSpPr/>
          <p:nvPr/>
        </p:nvSpPr>
        <p:spPr>
          <a:xfrm>
            <a:off x="1487666" y="50683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solidFill>
                  <a:schemeClr val="tx1"/>
                </a:solidFill>
              </a:rPr>
              <a:t>Métodos de Recolha de Dados</a:t>
            </a:r>
            <a:endParaRPr lang="pt-PT" sz="1600" dirty="0">
              <a:solidFill>
                <a:schemeClr val="tx1"/>
              </a:solidFill>
            </a:endParaRPr>
          </a:p>
        </p:txBody>
      </p:sp>
      <p:sp>
        <p:nvSpPr>
          <p:cNvPr id="19" name="Oval 18">
            <a:extLst>
              <a:ext uri="{FF2B5EF4-FFF2-40B4-BE49-F238E27FC236}">
                <a16:creationId xmlns:a16="http://schemas.microsoft.com/office/drawing/2014/main" id="{E7F8C454-A437-4B85-BFF0-4E89C802AFF0}"/>
              </a:ext>
            </a:extLst>
          </p:cNvPr>
          <p:cNvSpPr/>
          <p:nvPr/>
        </p:nvSpPr>
        <p:spPr>
          <a:xfrm>
            <a:off x="947257" y="49136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3.5</a:t>
            </a:r>
            <a:endParaRPr lang="pt-PT" sz="1600" dirty="0">
              <a:solidFill>
                <a:schemeClr val="tx1"/>
              </a:solidFill>
            </a:endParaRPr>
          </a:p>
        </p:txBody>
      </p:sp>
      <p:sp>
        <p:nvSpPr>
          <p:cNvPr id="22" name="Retângulo 21">
            <a:extLst>
              <a:ext uri="{FF2B5EF4-FFF2-40B4-BE49-F238E27FC236}">
                <a16:creationId xmlns:a16="http://schemas.microsoft.com/office/drawing/2014/main" id="{D700C4D0-C3D6-4497-92C1-883A198BA514}"/>
              </a:ext>
            </a:extLst>
          </p:cNvPr>
          <p:cNvSpPr/>
          <p:nvPr/>
        </p:nvSpPr>
        <p:spPr>
          <a:xfrm>
            <a:off x="1487666" y="59178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Estratégias para Análise de Dados</a:t>
            </a:r>
          </a:p>
        </p:txBody>
      </p:sp>
      <p:sp>
        <p:nvSpPr>
          <p:cNvPr id="23" name="Oval 22">
            <a:extLst>
              <a:ext uri="{FF2B5EF4-FFF2-40B4-BE49-F238E27FC236}">
                <a16:creationId xmlns:a16="http://schemas.microsoft.com/office/drawing/2014/main" id="{1D764FA5-FEF6-48B9-9037-B7F27E3CA627}"/>
              </a:ext>
            </a:extLst>
          </p:cNvPr>
          <p:cNvSpPr/>
          <p:nvPr/>
        </p:nvSpPr>
        <p:spPr>
          <a:xfrm>
            <a:off x="947257" y="57631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3.6</a:t>
            </a:r>
          </a:p>
        </p:txBody>
      </p:sp>
      <p:pic>
        <p:nvPicPr>
          <p:cNvPr id="21" name="Gráfico 20" descr="Procurar em pasta com preenchimento sólido">
            <a:extLst>
              <a:ext uri="{FF2B5EF4-FFF2-40B4-BE49-F238E27FC236}">
                <a16:creationId xmlns:a16="http://schemas.microsoft.com/office/drawing/2014/main" id="{AEE9687D-C7B8-4DDC-B604-1CCE92497E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80194" y="2541927"/>
            <a:ext cx="2153289" cy="2153289"/>
          </a:xfrm>
          <a:prstGeom prst="rect">
            <a:avLst/>
          </a:prstGeom>
        </p:spPr>
      </p:pic>
      <p:sp>
        <p:nvSpPr>
          <p:cNvPr id="20" name="CaixaDeTexto 19">
            <a:extLst>
              <a:ext uri="{FF2B5EF4-FFF2-40B4-BE49-F238E27FC236}">
                <a16:creationId xmlns:a16="http://schemas.microsoft.com/office/drawing/2014/main" id="{1E9EAA1C-DD51-4067-9E86-08DAB53CF218}"/>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5</a:t>
            </a:r>
            <a:endParaRPr lang="pt-PT" dirty="0">
              <a:solidFill>
                <a:schemeClr val="bg1">
                  <a:lumMod val="65000"/>
                </a:schemeClr>
              </a:solidFill>
            </a:endParaRPr>
          </a:p>
        </p:txBody>
      </p:sp>
    </p:spTree>
    <p:extLst>
      <p:ext uri="{BB962C8B-B14F-4D97-AF65-F5344CB8AC3E}">
        <p14:creationId xmlns:p14="http://schemas.microsoft.com/office/powerpoint/2010/main" val="2647676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Material</a:t>
            </a:r>
            <a:r>
              <a:rPr lang="pt-PT" sz="4000" dirty="0">
                <a:latin typeface="+mn-lt"/>
              </a:rPr>
              <a:t> e Métodos </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6C52ABD6-67C2-4B5D-ADE9-2E766B6C9907}"/>
              </a:ext>
            </a:extLst>
          </p:cNvPr>
          <p:cNvSpPr/>
          <p:nvPr/>
        </p:nvSpPr>
        <p:spPr>
          <a:xfrm>
            <a:off x="1487666" y="17259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bg1">
                    <a:lumMod val="85000"/>
                  </a:schemeClr>
                </a:solidFill>
              </a:rPr>
              <a:t>Local, Período e Duração do Estudo</a:t>
            </a:r>
          </a:p>
        </p:txBody>
      </p:sp>
      <p:sp>
        <p:nvSpPr>
          <p:cNvPr id="11" name="Oval 10">
            <a:extLst>
              <a:ext uri="{FF2B5EF4-FFF2-40B4-BE49-F238E27FC236}">
                <a16:creationId xmlns:a16="http://schemas.microsoft.com/office/drawing/2014/main" id="{8DE22B61-7936-4FA4-9A34-E70DC6FC42A4}"/>
              </a:ext>
            </a:extLst>
          </p:cNvPr>
          <p:cNvSpPr/>
          <p:nvPr/>
        </p:nvSpPr>
        <p:spPr>
          <a:xfrm>
            <a:off x="947257" y="15712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3.1</a:t>
            </a:r>
            <a:endParaRPr lang="pt-PT" sz="1600" dirty="0">
              <a:solidFill>
                <a:schemeClr val="bg1">
                  <a:lumMod val="85000"/>
                </a:schemeClr>
              </a:solidFill>
            </a:endParaRPr>
          </a:p>
        </p:txBody>
      </p:sp>
      <p:sp>
        <p:nvSpPr>
          <p:cNvPr id="12" name="Retângulo 11">
            <a:extLst>
              <a:ext uri="{FF2B5EF4-FFF2-40B4-BE49-F238E27FC236}">
                <a16:creationId xmlns:a16="http://schemas.microsoft.com/office/drawing/2014/main" id="{E493C6E2-99B1-4667-9F14-59DFEB9EF384}"/>
              </a:ext>
            </a:extLst>
          </p:cNvPr>
          <p:cNvSpPr/>
          <p:nvPr/>
        </p:nvSpPr>
        <p:spPr>
          <a:xfrm>
            <a:off x="1487666" y="256109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Tipo de Estudo</a:t>
            </a:r>
          </a:p>
        </p:txBody>
      </p:sp>
      <p:sp>
        <p:nvSpPr>
          <p:cNvPr id="13" name="Oval 12">
            <a:extLst>
              <a:ext uri="{FF2B5EF4-FFF2-40B4-BE49-F238E27FC236}">
                <a16:creationId xmlns:a16="http://schemas.microsoft.com/office/drawing/2014/main" id="{95DB39A8-AFEB-4292-B144-921810F00345}"/>
              </a:ext>
            </a:extLst>
          </p:cNvPr>
          <p:cNvSpPr/>
          <p:nvPr/>
        </p:nvSpPr>
        <p:spPr>
          <a:xfrm>
            <a:off x="947257" y="240647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3B4E4A64-BC28-4617-BCA0-1CE7F680D4FE}"/>
              </a:ext>
            </a:extLst>
          </p:cNvPr>
          <p:cNvSpPr/>
          <p:nvPr/>
        </p:nvSpPr>
        <p:spPr>
          <a:xfrm>
            <a:off x="1487666" y="340834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População de Estudo</a:t>
            </a:r>
          </a:p>
        </p:txBody>
      </p:sp>
      <p:sp>
        <p:nvSpPr>
          <p:cNvPr id="15" name="Oval 14">
            <a:extLst>
              <a:ext uri="{FF2B5EF4-FFF2-40B4-BE49-F238E27FC236}">
                <a16:creationId xmlns:a16="http://schemas.microsoft.com/office/drawing/2014/main" id="{DF267CE9-3DF6-4D05-B570-4A40F3E566AE}"/>
              </a:ext>
            </a:extLst>
          </p:cNvPr>
          <p:cNvSpPr/>
          <p:nvPr/>
        </p:nvSpPr>
        <p:spPr>
          <a:xfrm>
            <a:off x="947257" y="325372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3.3</a:t>
            </a:r>
          </a:p>
        </p:txBody>
      </p:sp>
      <p:sp>
        <p:nvSpPr>
          <p:cNvPr id="16" name="Retângulo 15">
            <a:extLst>
              <a:ext uri="{FF2B5EF4-FFF2-40B4-BE49-F238E27FC236}">
                <a16:creationId xmlns:a16="http://schemas.microsoft.com/office/drawing/2014/main" id="{9516F99A-D781-40D1-9D19-495591BC5E25}"/>
              </a:ext>
            </a:extLst>
          </p:cNvPr>
          <p:cNvSpPr/>
          <p:nvPr/>
        </p:nvSpPr>
        <p:spPr>
          <a:xfrm>
            <a:off x="1487666" y="423832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a:solidFill>
                  <a:schemeClr val="bg1">
                    <a:lumMod val="85000"/>
                  </a:schemeClr>
                </a:solidFill>
              </a:rPr>
              <a:t>Definição das Variáveis de Estudo</a:t>
            </a:r>
            <a:endParaRPr lang="pt-PT" sz="1600" dirty="0">
              <a:solidFill>
                <a:schemeClr val="bg1">
                  <a:lumMod val="85000"/>
                </a:schemeClr>
              </a:solidFill>
            </a:endParaRPr>
          </a:p>
        </p:txBody>
      </p:sp>
      <p:sp>
        <p:nvSpPr>
          <p:cNvPr id="17" name="Oval 16">
            <a:extLst>
              <a:ext uri="{FF2B5EF4-FFF2-40B4-BE49-F238E27FC236}">
                <a16:creationId xmlns:a16="http://schemas.microsoft.com/office/drawing/2014/main" id="{8A3C636C-3B1B-408D-BA15-2EBBFDC9328C}"/>
              </a:ext>
            </a:extLst>
          </p:cNvPr>
          <p:cNvSpPr/>
          <p:nvPr/>
        </p:nvSpPr>
        <p:spPr>
          <a:xfrm>
            <a:off x="947257" y="408371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3.4</a:t>
            </a:r>
            <a:endParaRPr lang="pt-PT" sz="1600" dirty="0">
              <a:solidFill>
                <a:schemeClr val="bg1">
                  <a:lumMod val="85000"/>
                </a:schemeClr>
              </a:solidFill>
            </a:endParaRPr>
          </a:p>
        </p:txBody>
      </p:sp>
      <p:sp>
        <p:nvSpPr>
          <p:cNvPr id="18" name="Retângulo 17">
            <a:extLst>
              <a:ext uri="{FF2B5EF4-FFF2-40B4-BE49-F238E27FC236}">
                <a16:creationId xmlns:a16="http://schemas.microsoft.com/office/drawing/2014/main" id="{B6E5BA45-A900-4FF1-AA9A-9032AF6151A6}"/>
              </a:ext>
            </a:extLst>
          </p:cNvPr>
          <p:cNvSpPr/>
          <p:nvPr/>
        </p:nvSpPr>
        <p:spPr>
          <a:xfrm>
            <a:off x="1487666" y="506831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Métodos de Recolha de Dados</a:t>
            </a:r>
          </a:p>
        </p:txBody>
      </p:sp>
      <p:sp>
        <p:nvSpPr>
          <p:cNvPr id="19" name="Oval 18">
            <a:extLst>
              <a:ext uri="{FF2B5EF4-FFF2-40B4-BE49-F238E27FC236}">
                <a16:creationId xmlns:a16="http://schemas.microsoft.com/office/drawing/2014/main" id="{E7F8C454-A437-4B85-BFF0-4E89C802AFF0}"/>
              </a:ext>
            </a:extLst>
          </p:cNvPr>
          <p:cNvSpPr/>
          <p:nvPr/>
        </p:nvSpPr>
        <p:spPr>
          <a:xfrm>
            <a:off x="947257" y="491369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3.5</a:t>
            </a:r>
            <a:endParaRPr lang="pt-PT" sz="1600" dirty="0">
              <a:solidFill>
                <a:schemeClr val="bg1">
                  <a:lumMod val="85000"/>
                </a:schemeClr>
              </a:solidFill>
            </a:endParaRPr>
          </a:p>
        </p:txBody>
      </p:sp>
      <p:sp>
        <p:nvSpPr>
          <p:cNvPr id="22" name="Retângulo 21">
            <a:extLst>
              <a:ext uri="{FF2B5EF4-FFF2-40B4-BE49-F238E27FC236}">
                <a16:creationId xmlns:a16="http://schemas.microsoft.com/office/drawing/2014/main" id="{D700C4D0-C3D6-4497-92C1-883A198BA514}"/>
              </a:ext>
            </a:extLst>
          </p:cNvPr>
          <p:cNvSpPr/>
          <p:nvPr/>
        </p:nvSpPr>
        <p:spPr>
          <a:xfrm>
            <a:off x="1487666" y="59178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Estratégias para Análise de Dados</a:t>
            </a:r>
          </a:p>
        </p:txBody>
      </p:sp>
      <p:sp>
        <p:nvSpPr>
          <p:cNvPr id="23" name="Oval 22">
            <a:extLst>
              <a:ext uri="{FF2B5EF4-FFF2-40B4-BE49-F238E27FC236}">
                <a16:creationId xmlns:a16="http://schemas.microsoft.com/office/drawing/2014/main" id="{1D764FA5-FEF6-48B9-9037-B7F27E3CA627}"/>
              </a:ext>
            </a:extLst>
          </p:cNvPr>
          <p:cNvSpPr/>
          <p:nvPr/>
        </p:nvSpPr>
        <p:spPr>
          <a:xfrm>
            <a:off x="947257" y="57631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3.6</a:t>
            </a:r>
          </a:p>
        </p:txBody>
      </p:sp>
      <p:pic>
        <p:nvPicPr>
          <p:cNvPr id="21" name="Gráfico 20" descr="Estatísticas com preenchimento sólido">
            <a:extLst>
              <a:ext uri="{FF2B5EF4-FFF2-40B4-BE49-F238E27FC236}">
                <a16:creationId xmlns:a16="http://schemas.microsoft.com/office/drawing/2014/main" id="{AEE9687D-C7B8-4DDC-B604-1CCE92497E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280194" y="2541927"/>
            <a:ext cx="2153289" cy="2153289"/>
          </a:xfrm>
          <a:prstGeom prst="rect">
            <a:avLst/>
          </a:prstGeom>
        </p:spPr>
      </p:pic>
      <p:sp>
        <p:nvSpPr>
          <p:cNvPr id="20" name="CaixaDeTexto 19">
            <a:extLst>
              <a:ext uri="{FF2B5EF4-FFF2-40B4-BE49-F238E27FC236}">
                <a16:creationId xmlns:a16="http://schemas.microsoft.com/office/drawing/2014/main" id="{4923C6FE-CBCA-43E9-B3D0-A4168E5CD1EA}"/>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5</a:t>
            </a:r>
            <a:endParaRPr lang="pt-PT" dirty="0">
              <a:solidFill>
                <a:schemeClr val="bg1">
                  <a:lumMod val="65000"/>
                </a:schemeClr>
              </a:solidFill>
            </a:endParaRPr>
          </a:p>
        </p:txBody>
      </p:sp>
    </p:spTree>
    <p:extLst>
      <p:ext uri="{BB962C8B-B14F-4D97-AF65-F5344CB8AC3E}">
        <p14:creationId xmlns:p14="http://schemas.microsoft.com/office/powerpoint/2010/main" val="3222480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Plano</a:t>
            </a:r>
            <a:r>
              <a:rPr lang="pt-PT" sz="4000" dirty="0">
                <a:latin typeface="+mn-lt"/>
              </a:rPr>
              <a:t> de Trabalho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B74A9DC-4999-4930-A1E4-BD23215810BB}"/>
              </a:ext>
            </a:extLst>
          </p:cNvPr>
          <p:cNvSpPr/>
          <p:nvPr/>
        </p:nvSpPr>
        <p:spPr>
          <a:xfrm>
            <a:off x="3199413" y="2749593"/>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1" name="Oval 10">
            <a:extLst>
              <a:ext uri="{FF2B5EF4-FFF2-40B4-BE49-F238E27FC236}">
                <a16:creationId xmlns:a16="http://schemas.microsoft.com/office/drawing/2014/main" id="{6C1FC352-F39C-456F-96B7-D2D7BC91ECC8}"/>
              </a:ext>
            </a:extLst>
          </p:cNvPr>
          <p:cNvSpPr/>
          <p:nvPr/>
        </p:nvSpPr>
        <p:spPr>
          <a:xfrm>
            <a:off x="982093" y="2019465"/>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14375">
              <a:lnSpc>
                <a:spcPct val="150000"/>
              </a:lnSpc>
            </a:pPr>
            <a:endParaRPr lang="pt-PT" dirty="0">
              <a:solidFill>
                <a:schemeClr val="tx1"/>
              </a:solidFill>
              <a:effectLst/>
              <a:ea typeface="Calibri" panose="020F0502020204030204" pitchFamily="34" charset="0"/>
              <a:cs typeface="Times New Roman" panose="02020603050405020304" pitchFamily="18" charset="0"/>
            </a:endParaRPr>
          </a:p>
        </p:txBody>
      </p:sp>
      <p:sp>
        <p:nvSpPr>
          <p:cNvPr id="12" name="Oval 11">
            <a:extLst>
              <a:ext uri="{FF2B5EF4-FFF2-40B4-BE49-F238E27FC236}">
                <a16:creationId xmlns:a16="http://schemas.microsoft.com/office/drawing/2014/main" id="{2EDD331A-4CFD-4E74-BFC5-44D24BEC6077}"/>
              </a:ext>
            </a:extLst>
          </p:cNvPr>
          <p:cNvSpPr/>
          <p:nvPr/>
        </p:nvSpPr>
        <p:spPr>
          <a:xfrm>
            <a:off x="5370127" y="33220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3" name="Oval 12">
            <a:extLst>
              <a:ext uri="{FF2B5EF4-FFF2-40B4-BE49-F238E27FC236}">
                <a16:creationId xmlns:a16="http://schemas.microsoft.com/office/drawing/2014/main" id="{099CF774-5A9E-4BEF-A02D-CF55959DA294}"/>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dirty="0">
                <a:solidFill>
                  <a:schemeClr val="tx1"/>
                </a:solidFill>
                <a:effectLst/>
                <a:ea typeface="Calibri" panose="020F0502020204030204" pitchFamily="34" charset="0"/>
                <a:cs typeface="Times New Roman" panose="02020603050405020304" pitchFamily="18" charset="0"/>
              </a:rPr>
              <a:t>Testes e validação</a:t>
            </a:r>
          </a:p>
        </p:txBody>
      </p:sp>
      <p:sp>
        <p:nvSpPr>
          <p:cNvPr id="14" name="Oval 13">
            <a:extLst>
              <a:ext uri="{FF2B5EF4-FFF2-40B4-BE49-F238E27FC236}">
                <a16:creationId xmlns:a16="http://schemas.microsoft.com/office/drawing/2014/main" id="{E196919E-8A05-4532-891A-C1A98AACFCBE}"/>
              </a:ext>
            </a:extLst>
          </p:cNvPr>
          <p:cNvSpPr/>
          <p:nvPr/>
        </p:nvSpPr>
        <p:spPr>
          <a:xfrm>
            <a:off x="9758158" y="46279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8650">
              <a:tabLst>
                <a:tab pos="628650" algn="l"/>
              </a:tabLst>
            </a:pPr>
            <a:endParaRPr lang="pt-PT" sz="1600" b="1" dirty="0">
              <a:solidFill>
                <a:schemeClr val="tx1"/>
              </a:solidFill>
              <a:cs typeface="Times New Roman" panose="02020603050405020304" pitchFamily="18" charset="0"/>
            </a:endParaRPr>
          </a:p>
        </p:txBody>
      </p:sp>
      <p:sp>
        <p:nvSpPr>
          <p:cNvPr id="15" name="CaixaDeTexto 14">
            <a:extLst>
              <a:ext uri="{FF2B5EF4-FFF2-40B4-BE49-F238E27FC236}">
                <a16:creationId xmlns:a16="http://schemas.microsoft.com/office/drawing/2014/main" id="{2012E6C6-DDFB-4724-A906-5F4AC4761857}"/>
              </a:ext>
            </a:extLst>
          </p:cNvPr>
          <p:cNvSpPr txBox="1"/>
          <p:nvPr/>
        </p:nvSpPr>
        <p:spPr>
          <a:xfrm>
            <a:off x="3199413" y="3001732"/>
            <a:ext cx="1642247" cy="880369"/>
          </a:xfrm>
          <a:prstGeom prst="rect">
            <a:avLst/>
          </a:prstGeom>
          <a:noFill/>
          <a:ln>
            <a:noFill/>
          </a:ln>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de acoplamento</a:t>
            </a:r>
          </a:p>
        </p:txBody>
      </p:sp>
      <p:sp>
        <p:nvSpPr>
          <p:cNvPr id="16" name="CaixaDeTexto 15">
            <a:extLst>
              <a:ext uri="{FF2B5EF4-FFF2-40B4-BE49-F238E27FC236}">
                <a16:creationId xmlns:a16="http://schemas.microsoft.com/office/drawing/2014/main" id="{83FC3062-C903-4747-9E90-5C4F1921BCFB}"/>
              </a:ext>
            </a:extLst>
          </p:cNvPr>
          <p:cNvSpPr txBox="1"/>
          <p:nvPr/>
        </p:nvSpPr>
        <p:spPr>
          <a:xfrm>
            <a:off x="982093" y="2146049"/>
            <a:ext cx="1642247" cy="1295868"/>
          </a:xfrm>
          <a:prstGeom prst="rect">
            <a:avLst/>
          </a:prstGeom>
          <a:noFill/>
          <a:ln>
            <a:noFill/>
          </a:ln>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autónomo do Robô</a:t>
            </a:r>
          </a:p>
        </p:txBody>
      </p:sp>
      <p:sp>
        <p:nvSpPr>
          <p:cNvPr id="17" name="CaixaDeTexto 16">
            <a:extLst>
              <a:ext uri="{FF2B5EF4-FFF2-40B4-BE49-F238E27FC236}">
                <a16:creationId xmlns:a16="http://schemas.microsoft.com/office/drawing/2014/main" id="{BFE724B8-48A2-41DC-A4FD-CEEF4646C6DD}"/>
              </a:ext>
            </a:extLst>
          </p:cNvPr>
          <p:cNvSpPr txBox="1"/>
          <p:nvPr/>
        </p:nvSpPr>
        <p:spPr>
          <a:xfrm>
            <a:off x="5370126" y="3833758"/>
            <a:ext cx="1642247" cy="464871"/>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Comunicação</a:t>
            </a:r>
          </a:p>
        </p:txBody>
      </p:sp>
      <p:sp>
        <p:nvSpPr>
          <p:cNvPr id="23" name="CaixaDeTexto 22">
            <a:extLst>
              <a:ext uri="{FF2B5EF4-FFF2-40B4-BE49-F238E27FC236}">
                <a16:creationId xmlns:a16="http://schemas.microsoft.com/office/drawing/2014/main" id="{27FA1178-2996-4224-9DB4-82FBA0F2DCCB}"/>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6</a:t>
            </a:r>
            <a:endParaRPr lang="pt-PT" dirty="0">
              <a:solidFill>
                <a:schemeClr val="bg1">
                  <a:lumMod val="65000"/>
                </a:schemeClr>
              </a:solidFill>
            </a:endParaRPr>
          </a:p>
        </p:txBody>
      </p:sp>
      <p:grpSp>
        <p:nvGrpSpPr>
          <p:cNvPr id="21" name="Agrupar 20">
            <a:extLst>
              <a:ext uri="{FF2B5EF4-FFF2-40B4-BE49-F238E27FC236}">
                <a16:creationId xmlns:a16="http://schemas.microsoft.com/office/drawing/2014/main" id="{2BF7577E-7007-4E10-9F64-C24CC7C41792}"/>
              </a:ext>
            </a:extLst>
          </p:cNvPr>
          <p:cNvGrpSpPr/>
          <p:nvPr/>
        </p:nvGrpSpPr>
        <p:grpSpPr>
          <a:xfrm>
            <a:off x="-106924" y="2037704"/>
            <a:ext cx="632780" cy="2782592"/>
            <a:chOff x="-106924" y="1556828"/>
            <a:chExt cx="632780" cy="2782592"/>
          </a:xfrm>
        </p:grpSpPr>
        <p:sp>
          <p:nvSpPr>
            <p:cNvPr id="22" name="Retângulo: Cantos Arredondados 21">
              <a:extLst>
                <a:ext uri="{FF2B5EF4-FFF2-40B4-BE49-F238E27FC236}">
                  <a16:creationId xmlns:a16="http://schemas.microsoft.com/office/drawing/2014/main" id="{4F349D0F-6061-4192-A0D6-38866D57B018}"/>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4" name="CaixaDeTexto 23">
              <a:extLst>
                <a:ext uri="{FF2B5EF4-FFF2-40B4-BE49-F238E27FC236}">
                  <a16:creationId xmlns:a16="http://schemas.microsoft.com/office/drawing/2014/main" id="{ED35FC76-BE89-4475-BCF1-0B797EA0946D}"/>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p:txBody>
        </p:sp>
      </p:grpSp>
      <p:grpSp>
        <p:nvGrpSpPr>
          <p:cNvPr id="25" name="Agrupar 24">
            <a:extLst>
              <a:ext uri="{FF2B5EF4-FFF2-40B4-BE49-F238E27FC236}">
                <a16:creationId xmlns:a16="http://schemas.microsoft.com/office/drawing/2014/main" id="{F7B65975-1EE0-4E0C-B6B0-800408C1099C}"/>
              </a:ext>
            </a:extLst>
          </p:cNvPr>
          <p:cNvGrpSpPr/>
          <p:nvPr/>
        </p:nvGrpSpPr>
        <p:grpSpPr>
          <a:xfrm>
            <a:off x="-106924" y="1672861"/>
            <a:ext cx="632780" cy="3512278"/>
            <a:chOff x="-106924" y="1556828"/>
            <a:chExt cx="632780" cy="3512278"/>
          </a:xfrm>
        </p:grpSpPr>
        <p:sp>
          <p:nvSpPr>
            <p:cNvPr id="26" name="Retângulo: Cantos Arredondados 25">
              <a:extLst>
                <a:ext uri="{FF2B5EF4-FFF2-40B4-BE49-F238E27FC236}">
                  <a16:creationId xmlns:a16="http://schemas.microsoft.com/office/drawing/2014/main" id="{8058510A-4282-4454-939A-E223CE6CD657}"/>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7" name="CaixaDeTexto 26">
              <a:extLst>
                <a:ext uri="{FF2B5EF4-FFF2-40B4-BE49-F238E27FC236}">
                  <a16:creationId xmlns:a16="http://schemas.microsoft.com/office/drawing/2014/main" id="{C5CFB04A-9E69-47CE-9524-6AE21067F6C6}"/>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28" name="CaixaDeTexto 27">
            <a:extLst>
              <a:ext uri="{FF2B5EF4-FFF2-40B4-BE49-F238E27FC236}">
                <a16:creationId xmlns:a16="http://schemas.microsoft.com/office/drawing/2014/main" id="{9D2DCFFC-BB1C-4957-B69F-37FE5F56D459}"/>
              </a:ext>
            </a:extLst>
          </p:cNvPr>
          <p:cNvSpPr txBox="1"/>
          <p:nvPr/>
        </p:nvSpPr>
        <p:spPr>
          <a:xfrm>
            <a:off x="9759768" y="5079279"/>
            <a:ext cx="1642247" cy="646331"/>
          </a:xfrm>
          <a:prstGeom prst="rect">
            <a:avLst/>
          </a:prstGeom>
          <a:noFill/>
          <a:ln>
            <a:noFill/>
          </a:ln>
        </p:spPr>
        <p:txBody>
          <a:bodyPr wrap="square">
            <a:spAutoFit/>
          </a:bodyPr>
          <a:lstStyle/>
          <a:p>
            <a:pPr algn="ctr" defTabSz="628650">
              <a:tabLst>
                <a:tab pos="628650" algn="l"/>
              </a:tabLst>
            </a:pPr>
            <a:r>
              <a:rPr lang="pt-PT" dirty="0">
                <a:solidFill>
                  <a:schemeClr val="tx1"/>
                </a:solidFill>
                <a:effectLst/>
                <a:ea typeface="Calibri" panose="020F0502020204030204" pitchFamily="34" charset="0"/>
              </a:rPr>
              <a:t>Escrita da dissertação</a:t>
            </a:r>
            <a:endParaRPr lang="pt-PT" sz="1600"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021111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Plano</a:t>
            </a:r>
            <a:r>
              <a:rPr lang="pt-PT" sz="4000" dirty="0">
                <a:latin typeface="+mn-lt"/>
              </a:rPr>
              <a:t> de Trabalho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B74A9DC-4999-4930-A1E4-BD23215810BB}"/>
              </a:ext>
            </a:extLst>
          </p:cNvPr>
          <p:cNvSpPr/>
          <p:nvPr/>
        </p:nvSpPr>
        <p:spPr>
          <a:xfrm>
            <a:off x="3199413" y="2749593"/>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2" name="Oval 11">
            <a:extLst>
              <a:ext uri="{FF2B5EF4-FFF2-40B4-BE49-F238E27FC236}">
                <a16:creationId xmlns:a16="http://schemas.microsoft.com/office/drawing/2014/main" id="{2EDD331A-4CFD-4E74-BFC5-44D24BEC6077}"/>
              </a:ext>
            </a:extLst>
          </p:cNvPr>
          <p:cNvSpPr/>
          <p:nvPr/>
        </p:nvSpPr>
        <p:spPr>
          <a:xfrm>
            <a:off x="5370127" y="33220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3" name="Oval 12">
            <a:extLst>
              <a:ext uri="{FF2B5EF4-FFF2-40B4-BE49-F238E27FC236}">
                <a16:creationId xmlns:a16="http://schemas.microsoft.com/office/drawing/2014/main" id="{099CF774-5A9E-4BEF-A02D-CF55959DA294}"/>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sz="1600" dirty="0">
                <a:solidFill>
                  <a:schemeClr val="tx1"/>
                </a:solidFill>
                <a:effectLst/>
                <a:ea typeface="Calibri" panose="020F0502020204030204" pitchFamily="34" charset="0"/>
                <a:cs typeface="Times New Roman" panose="02020603050405020304" pitchFamily="18" charset="0"/>
              </a:rPr>
              <a:t>Testes e validação</a:t>
            </a:r>
          </a:p>
        </p:txBody>
      </p:sp>
      <p:sp>
        <p:nvSpPr>
          <p:cNvPr id="14" name="Oval 13">
            <a:extLst>
              <a:ext uri="{FF2B5EF4-FFF2-40B4-BE49-F238E27FC236}">
                <a16:creationId xmlns:a16="http://schemas.microsoft.com/office/drawing/2014/main" id="{E196919E-8A05-4532-891A-C1A98AACFCBE}"/>
              </a:ext>
            </a:extLst>
          </p:cNvPr>
          <p:cNvSpPr/>
          <p:nvPr/>
        </p:nvSpPr>
        <p:spPr>
          <a:xfrm>
            <a:off x="9758158" y="46279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0" b="1" dirty="0">
              <a:solidFill>
                <a:schemeClr val="tx1"/>
              </a:solidFill>
              <a:cs typeface="Times New Roman" panose="02020603050405020304" pitchFamily="18" charset="0"/>
            </a:endParaRPr>
          </a:p>
        </p:txBody>
      </p:sp>
      <p:sp>
        <p:nvSpPr>
          <p:cNvPr id="19" name="CaixaDeTexto 18">
            <a:extLst>
              <a:ext uri="{FF2B5EF4-FFF2-40B4-BE49-F238E27FC236}">
                <a16:creationId xmlns:a16="http://schemas.microsoft.com/office/drawing/2014/main" id="{FCF7CC9A-7750-4503-B82B-15421005E4B4}"/>
              </a:ext>
            </a:extLst>
          </p:cNvPr>
          <p:cNvSpPr txBox="1"/>
          <p:nvPr/>
        </p:nvSpPr>
        <p:spPr>
          <a:xfrm>
            <a:off x="5370127" y="3864110"/>
            <a:ext cx="1642247" cy="464871"/>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Comunicação</a:t>
            </a:r>
          </a:p>
        </p:txBody>
      </p:sp>
      <p:sp>
        <p:nvSpPr>
          <p:cNvPr id="15" name="CaixaDeTexto 14">
            <a:extLst>
              <a:ext uri="{FF2B5EF4-FFF2-40B4-BE49-F238E27FC236}">
                <a16:creationId xmlns:a16="http://schemas.microsoft.com/office/drawing/2014/main" id="{2012E6C6-DDFB-4724-A906-5F4AC4761857}"/>
              </a:ext>
            </a:extLst>
          </p:cNvPr>
          <p:cNvSpPr txBox="1"/>
          <p:nvPr/>
        </p:nvSpPr>
        <p:spPr>
          <a:xfrm>
            <a:off x="3199413" y="3083927"/>
            <a:ext cx="1642247" cy="880369"/>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de acoplamento</a:t>
            </a:r>
          </a:p>
        </p:txBody>
      </p:sp>
      <p:sp>
        <p:nvSpPr>
          <p:cNvPr id="20" name="CaixaDeTexto 19">
            <a:extLst>
              <a:ext uri="{FF2B5EF4-FFF2-40B4-BE49-F238E27FC236}">
                <a16:creationId xmlns:a16="http://schemas.microsoft.com/office/drawing/2014/main" id="{EFCAA137-BDC2-42A1-A4DC-E985C493481B}"/>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6</a:t>
            </a:r>
            <a:endParaRPr lang="pt-PT" dirty="0">
              <a:solidFill>
                <a:schemeClr val="bg1">
                  <a:lumMod val="65000"/>
                </a:schemeClr>
              </a:solidFill>
            </a:endParaRPr>
          </a:p>
        </p:txBody>
      </p:sp>
      <p:grpSp>
        <p:nvGrpSpPr>
          <p:cNvPr id="24" name="Agrupar 23">
            <a:extLst>
              <a:ext uri="{FF2B5EF4-FFF2-40B4-BE49-F238E27FC236}">
                <a16:creationId xmlns:a16="http://schemas.microsoft.com/office/drawing/2014/main" id="{40D7116C-34FC-43A2-89AF-E32394884ACE}"/>
              </a:ext>
            </a:extLst>
          </p:cNvPr>
          <p:cNvGrpSpPr/>
          <p:nvPr/>
        </p:nvGrpSpPr>
        <p:grpSpPr>
          <a:xfrm>
            <a:off x="-106924" y="2037704"/>
            <a:ext cx="632780" cy="2782592"/>
            <a:chOff x="-106924" y="1556828"/>
            <a:chExt cx="632780" cy="2782592"/>
          </a:xfrm>
        </p:grpSpPr>
        <p:sp>
          <p:nvSpPr>
            <p:cNvPr id="25" name="Retângulo: Cantos Arredondados 24">
              <a:extLst>
                <a:ext uri="{FF2B5EF4-FFF2-40B4-BE49-F238E27FC236}">
                  <a16:creationId xmlns:a16="http://schemas.microsoft.com/office/drawing/2014/main" id="{681C763F-9BC1-4371-9CC3-E4D761ED0D26}"/>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6" name="CaixaDeTexto 25">
              <a:extLst>
                <a:ext uri="{FF2B5EF4-FFF2-40B4-BE49-F238E27FC236}">
                  <a16:creationId xmlns:a16="http://schemas.microsoft.com/office/drawing/2014/main" id="{E1BB69CE-1E7B-4C0B-A686-3DB238067934}"/>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p:txBody>
        </p:sp>
      </p:grpSp>
      <p:grpSp>
        <p:nvGrpSpPr>
          <p:cNvPr id="27" name="Agrupar 26">
            <a:extLst>
              <a:ext uri="{FF2B5EF4-FFF2-40B4-BE49-F238E27FC236}">
                <a16:creationId xmlns:a16="http://schemas.microsoft.com/office/drawing/2014/main" id="{2A6B0085-EFE4-42D4-8E4E-336E3F622628}"/>
              </a:ext>
            </a:extLst>
          </p:cNvPr>
          <p:cNvGrpSpPr/>
          <p:nvPr/>
        </p:nvGrpSpPr>
        <p:grpSpPr>
          <a:xfrm>
            <a:off x="-106924" y="1672861"/>
            <a:ext cx="632780" cy="3512278"/>
            <a:chOff x="-106924" y="1556828"/>
            <a:chExt cx="632780" cy="3512278"/>
          </a:xfrm>
        </p:grpSpPr>
        <p:sp>
          <p:nvSpPr>
            <p:cNvPr id="28" name="Retângulo: Cantos Arredondados 27">
              <a:extLst>
                <a:ext uri="{FF2B5EF4-FFF2-40B4-BE49-F238E27FC236}">
                  <a16:creationId xmlns:a16="http://schemas.microsoft.com/office/drawing/2014/main" id="{219C8173-9E79-43D0-B067-148C9F74DC00}"/>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9" name="CaixaDeTexto 28">
              <a:extLst>
                <a:ext uri="{FF2B5EF4-FFF2-40B4-BE49-F238E27FC236}">
                  <a16:creationId xmlns:a16="http://schemas.microsoft.com/office/drawing/2014/main" id="{E35314DA-EB40-49EF-8C6A-20CD687774DA}"/>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30" name="Oval 29">
            <a:extLst>
              <a:ext uri="{FF2B5EF4-FFF2-40B4-BE49-F238E27FC236}">
                <a16:creationId xmlns:a16="http://schemas.microsoft.com/office/drawing/2014/main" id="{CBC267B7-36C8-426E-A17C-7527B62DEF9C}"/>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dirty="0">
                <a:solidFill>
                  <a:schemeClr val="tx1"/>
                </a:solidFill>
                <a:effectLst/>
                <a:ea typeface="Calibri" panose="020F0502020204030204" pitchFamily="34" charset="0"/>
                <a:cs typeface="Times New Roman" panose="02020603050405020304" pitchFamily="18" charset="0"/>
              </a:rPr>
              <a:t>Testes e validação</a:t>
            </a:r>
          </a:p>
        </p:txBody>
      </p:sp>
      <p:sp>
        <p:nvSpPr>
          <p:cNvPr id="31" name="CaixaDeTexto 30">
            <a:extLst>
              <a:ext uri="{FF2B5EF4-FFF2-40B4-BE49-F238E27FC236}">
                <a16:creationId xmlns:a16="http://schemas.microsoft.com/office/drawing/2014/main" id="{78CFD25C-A25B-46AA-9DB2-7043706A5068}"/>
              </a:ext>
            </a:extLst>
          </p:cNvPr>
          <p:cNvSpPr txBox="1"/>
          <p:nvPr/>
        </p:nvSpPr>
        <p:spPr>
          <a:xfrm>
            <a:off x="9758157" y="5079279"/>
            <a:ext cx="1642247" cy="646331"/>
          </a:xfrm>
          <a:prstGeom prst="rect">
            <a:avLst/>
          </a:prstGeom>
          <a:noFill/>
          <a:ln>
            <a:noFill/>
          </a:ln>
        </p:spPr>
        <p:txBody>
          <a:bodyPr wrap="square">
            <a:spAutoFit/>
          </a:bodyPr>
          <a:lstStyle/>
          <a:p>
            <a:pPr algn="ctr" defTabSz="628650">
              <a:tabLst>
                <a:tab pos="628650" algn="l"/>
              </a:tabLst>
            </a:pPr>
            <a:r>
              <a:rPr lang="pt-PT" dirty="0">
                <a:solidFill>
                  <a:schemeClr val="tx1"/>
                </a:solidFill>
                <a:effectLst/>
                <a:ea typeface="Calibri" panose="020F0502020204030204" pitchFamily="34" charset="0"/>
              </a:rPr>
              <a:t>Escrita da dissertação</a:t>
            </a:r>
            <a:endParaRPr lang="pt-PT" sz="1600" b="1" dirty="0">
              <a:solidFill>
                <a:schemeClr val="tx1"/>
              </a:solidFill>
              <a:cs typeface="Times New Roman" panose="02020603050405020304" pitchFamily="18" charset="0"/>
            </a:endParaRPr>
          </a:p>
        </p:txBody>
      </p:sp>
      <p:sp>
        <p:nvSpPr>
          <p:cNvPr id="3" name="Retângulo 2">
            <a:extLst>
              <a:ext uri="{FF2B5EF4-FFF2-40B4-BE49-F238E27FC236}">
                <a16:creationId xmlns:a16="http://schemas.microsoft.com/office/drawing/2014/main" id="{93FA0091-7307-42DD-A472-19E0EE36E625}"/>
              </a:ext>
            </a:extLst>
          </p:cNvPr>
          <p:cNvSpPr/>
          <p:nvPr/>
        </p:nvSpPr>
        <p:spPr>
          <a:xfrm>
            <a:off x="2665685" y="2332311"/>
            <a:ext cx="8786949" cy="399334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8" name="Seta: Pentágono 17">
            <a:extLst>
              <a:ext uri="{FF2B5EF4-FFF2-40B4-BE49-F238E27FC236}">
                <a16:creationId xmlns:a16="http://schemas.microsoft.com/office/drawing/2014/main" id="{1B6FB771-79D8-4FF3-A051-F62BF096F366}"/>
              </a:ext>
            </a:extLst>
          </p:cNvPr>
          <p:cNvSpPr/>
          <p:nvPr/>
        </p:nvSpPr>
        <p:spPr>
          <a:xfrm flipH="1">
            <a:off x="1891462" y="1920405"/>
            <a:ext cx="9508943" cy="1747156"/>
          </a:xfrm>
          <a:prstGeom prst="homePlat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5475" lvl="1" indent="-168275" algn="just">
              <a:lnSpc>
                <a:spcPct val="150000"/>
              </a:lnSpc>
              <a:buFont typeface="+mj-lt"/>
              <a:buAutoNum type="arabicPeriod"/>
            </a:pPr>
            <a:r>
              <a:rPr lang="pt-PT" sz="1600" dirty="0">
                <a:solidFill>
                  <a:schemeClr val="tx1"/>
                </a:solidFill>
                <a:effectLst/>
                <a:ea typeface="Calibri" panose="020F0502020204030204" pitchFamily="34" charset="0"/>
              </a:rPr>
              <a:t>Estudo do estado da arte;</a:t>
            </a:r>
          </a:p>
          <a:p>
            <a:pPr marL="625475" lvl="1" indent="-168275" algn="just">
              <a:lnSpc>
                <a:spcPct val="150000"/>
              </a:lnSpc>
              <a:buFont typeface="+mj-lt"/>
              <a:buAutoNum type="arabicPeriod"/>
            </a:pPr>
            <a:r>
              <a:rPr lang="pt-PT" sz="1600" dirty="0">
                <a:solidFill>
                  <a:schemeClr val="tx1"/>
                </a:solidFill>
                <a:effectLst/>
                <a:ea typeface="Calibri" panose="020F0502020204030204" pitchFamily="34" charset="0"/>
              </a:rPr>
              <a:t>Aquisição dos dados dos sensores a utilizar no algoritmo de mapeamento e navegação;</a:t>
            </a:r>
          </a:p>
          <a:p>
            <a:pPr marL="625475" lvl="1" indent="-168275" algn="just">
              <a:lnSpc>
                <a:spcPct val="150000"/>
              </a:lnSpc>
              <a:buFont typeface="+mj-lt"/>
              <a:buAutoNum type="arabicPeriod"/>
            </a:pPr>
            <a:r>
              <a:rPr lang="pt-PT" sz="1600" dirty="0">
                <a:solidFill>
                  <a:schemeClr val="tx1"/>
                </a:solidFill>
                <a:effectLst/>
                <a:ea typeface="Calibri" panose="020F0502020204030204" pitchFamily="34" charset="0"/>
              </a:rPr>
              <a:t>Implementação dos algoritmos de mapeamento do ambiente e navegação;</a:t>
            </a:r>
          </a:p>
          <a:p>
            <a:pPr marL="625475" lvl="1" indent="-168275" algn="just">
              <a:lnSpc>
                <a:spcPct val="150000"/>
              </a:lnSpc>
              <a:buFont typeface="+mj-lt"/>
              <a:buAutoNum type="arabicPeriod"/>
            </a:pPr>
            <a:r>
              <a:rPr lang="pt-PT" sz="1600" dirty="0">
                <a:solidFill>
                  <a:schemeClr val="tx1"/>
                </a:solidFill>
                <a:ea typeface="Calibri" panose="020F0502020204030204" pitchFamily="34" charset="0"/>
              </a:rPr>
              <a:t>Implementação do sistema de segurança do robô;</a:t>
            </a:r>
            <a:endParaRPr lang="pt-PT" sz="1600" dirty="0">
              <a:solidFill>
                <a:schemeClr val="tx1"/>
              </a:solidFill>
              <a:effectLst/>
              <a:ea typeface="Calibri" panose="020F0502020204030204" pitchFamily="34" charset="0"/>
            </a:endParaRPr>
          </a:p>
        </p:txBody>
      </p:sp>
      <p:sp>
        <p:nvSpPr>
          <p:cNvPr id="11" name="Oval 10">
            <a:extLst>
              <a:ext uri="{FF2B5EF4-FFF2-40B4-BE49-F238E27FC236}">
                <a16:creationId xmlns:a16="http://schemas.microsoft.com/office/drawing/2014/main" id="{6C1FC352-F39C-456F-96B7-D2D7BC91ECC8}"/>
              </a:ext>
            </a:extLst>
          </p:cNvPr>
          <p:cNvSpPr/>
          <p:nvPr/>
        </p:nvSpPr>
        <p:spPr>
          <a:xfrm>
            <a:off x="982093" y="2019465"/>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14375">
              <a:lnSpc>
                <a:spcPct val="150000"/>
              </a:lnSpc>
            </a:pPr>
            <a:endParaRPr lang="pt-PT" dirty="0">
              <a:solidFill>
                <a:schemeClr val="tx1"/>
              </a:solidFill>
              <a:effectLst/>
              <a:ea typeface="Calibri" panose="020F0502020204030204" pitchFamily="34" charset="0"/>
              <a:cs typeface="Times New Roman" panose="02020603050405020304" pitchFamily="18" charset="0"/>
            </a:endParaRPr>
          </a:p>
        </p:txBody>
      </p:sp>
      <p:sp>
        <p:nvSpPr>
          <p:cNvPr id="16" name="CaixaDeTexto 15">
            <a:extLst>
              <a:ext uri="{FF2B5EF4-FFF2-40B4-BE49-F238E27FC236}">
                <a16:creationId xmlns:a16="http://schemas.microsoft.com/office/drawing/2014/main" id="{83FC3062-C903-4747-9E90-5C4F1921BCFB}"/>
              </a:ext>
            </a:extLst>
          </p:cNvPr>
          <p:cNvSpPr txBox="1"/>
          <p:nvPr/>
        </p:nvSpPr>
        <p:spPr>
          <a:xfrm>
            <a:off x="982093" y="2146049"/>
            <a:ext cx="1642247" cy="1295868"/>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autónomo do Robô</a:t>
            </a:r>
          </a:p>
        </p:txBody>
      </p:sp>
    </p:spTree>
    <p:extLst>
      <p:ext uri="{BB962C8B-B14F-4D97-AF65-F5344CB8AC3E}">
        <p14:creationId xmlns:p14="http://schemas.microsoft.com/office/powerpoint/2010/main" val="297280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2037704"/>
            <a:ext cx="632780" cy="2782592"/>
            <a:chOff x="-106924" y="1556828"/>
            <a:chExt cx="632780" cy="2782592"/>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p:txBody>
        </p:sp>
      </p:grpSp>
      <p:sp>
        <p:nvSpPr>
          <p:cNvPr id="10" name="Retângulo 9">
            <a:extLst>
              <a:ext uri="{FF2B5EF4-FFF2-40B4-BE49-F238E27FC236}">
                <a16:creationId xmlns:a16="http://schemas.microsoft.com/office/drawing/2014/main" id="{946C9F02-26D7-4DC3-B31A-123A2DEF6061}"/>
              </a:ext>
            </a:extLst>
          </p:cNvPr>
          <p:cNvSpPr/>
          <p:nvPr/>
        </p:nvSpPr>
        <p:spPr>
          <a:xfrm>
            <a:off x="1487666" y="20976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Enquadramento Teórico</a:t>
            </a:r>
          </a:p>
        </p:txBody>
      </p:sp>
      <p:sp>
        <p:nvSpPr>
          <p:cNvPr id="11" name="Oval 10">
            <a:extLst>
              <a:ext uri="{FF2B5EF4-FFF2-40B4-BE49-F238E27FC236}">
                <a16:creationId xmlns:a16="http://schemas.microsoft.com/office/drawing/2014/main" id="{DB626298-C778-4C8C-8EAE-8D7149D8AA53}"/>
              </a:ext>
            </a:extLst>
          </p:cNvPr>
          <p:cNvSpPr/>
          <p:nvPr/>
        </p:nvSpPr>
        <p:spPr>
          <a:xfrm>
            <a:off x="947257" y="19430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1.1</a:t>
            </a:r>
            <a:endParaRPr lang="pt-PT" sz="1600" dirty="0">
              <a:solidFill>
                <a:schemeClr val="tx1"/>
              </a:solidFill>
            </a:endParaRPr>
          </a:p>
        </p:txBody>
      </p:sp>
      <p:sp>
        <p:nvSpPr>
          <p:cNvPr id="12" name="Retângulo 11">
            <a:extLst>
              <a:ext uri="{FF2B5EF4-FFF2-40B4-BE49-F238E27FC236}">
                <a16:creationId xmlns:a16="http://schemas.microsoft.com/office/drawing/2014/main" id="{CFFC5477-05EB-4F53-8E48-5D7F212A0514}"/>
              </a:ext>
            </a:extLst>
          </p:cNvPr>
          <p:cNvSpPr/>
          <p:nvPr/>
        </p:nvSpPr>
        <p:spPr>
          <a:xfrm>
            <a:off x="1487666" y="2932835"/>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Justificação do Estudo</a:t>
            </a:r>
          </a:p>
        </p:txBody>
      </p:sp>
      <p:sp>
        <p:nvSpPr>
          <p:cNvPr id="13" name="Oval 12">
            <a:extLst>
              <a:ext uri="{FF2B5EF4-FFF2-40B4-BE49-F238E27FC236}">
                <a16:creationId xmlns:a16="http://schemas.microsoft.com/office/drawing/2014/main" id="{4A74A604-7244-4FAE-B68C-3D6F1B4E442E}"/>
              </a:ext>
            </a:extLst>
          </p:cNvPr>
          <p:cNvSpPr/>
          <p:nvPr/>
        </p:nvSpPr>
        <p:spPr>
          <a:xfrm>
            <a:off x="947257" y="2778217"/>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1.2</a:t>
            </a:r>
            <a:endParaRPr lang="pt-PT" sz="1600" dirty="0">
              <a:solidFill>
                <a:schemeClr val="tx1"/>
              </a:solidFill>
            </a:endParaRPr>
          </a:p>
        </p:txBody>
      </p:sp>
      <p:sp>
        <p:nvSpPr>
          <p:cNvPr id="14" name="Retângulo 13">
            <a:extLst>
              <a:ext uri="{FF2B5EF4-FFF2-40B4-BE49-F238E27FC236}">
                <a16:creationId xmlns:a16="http://schemas.microsoft.com/office/drawing/2014/main" id="{6436948D-B9E3-48AE-9DBC-0DA76B6D3ADD}"/>
              </a:ext>
            </a:extLst>
          </p:cNvPr>
          <p:cNvSpPr/>
          <p:nvPr/>
        </p:nvSpPr>
        <p:spPr>
          <a:xfrm>
            <a:off x="1487666" y="37800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Objetivos do Estudo</a:t>
            </a:r>
          </a:p>
        </p:txBody>
      </p:sp>
      <p:sp>
        <p:nvSpPr>
          <p:cNvPr id="15" name="Oval 14">
            <a:extLst>
              <a:ext uri="{FF2B5EF4-FFF2-40B4-BE49-F238E27FC236}">
                <a16:creationId xmlns:a16="http://schemas.microsoft.com/office/drawing/2014/main" id="{D7A7CEA7-D876-42F0-BA62-06C024DE2590}"/>
              </a:ext>
            </a:extLst>
          </p:cNvPr>
          <p:cNvSpPr/>
          <p:nvPr/>
        </p:nvSpPr>
        <p:spPr>
          <a:xfrm>
            <a:off x="947257" y="36254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1.3</a:t>
            </a:r>
          </a:p>
        </p:txBody>
      </p:sp>
      <p:pic>
        <p:nvPicPr>
          <p:cNvPr id="18" name="Gráfico 17" descr="Debate de ideias com preenchimento sólido">
            <a:extLst>
              <a:ext uri="{FF2B5EF4-FFF2-40B4-BE49-F238E27FC236}">
                <a16:creationId xmlns:a16="http://schemas.microsoft.com/office/drawing/2014/main" id="{83C7E8B7-C3C3-4378-AAE9-4C30D707A1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134290" y="3193156"/>
            <a:ext cx="1312444" cy="1312444"/>
          </a:xfrm>
          <a:prstGeom prst="rect">
            <a:avLst/>
          </a:prstGeom>
        </p:spPr>
      </p:pic>
      <p:sp>
        <p:nvSpPr>
          <p:cNvPr id="19" name="CaixaDeTexto 18">
            <a:extLst>
              <a:ext uri="{FF2B5EF4-FFF2-40B4-BE49-F238E27FC236}">
                <a16:creationId xmlns:a16="http://schemas.microsoft.com/office/drawing/2014/main" id="{E4CF1D16-25F8-4BA4-ADCE-96C31FFC4491}"/>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3</a:t>
            </a:r>
            <a:endParaRPr lang="pt-PT" dirty="0">
              <a:solidFill>
                <a:schemeClr val="bg1">
                  <a:lumMod val="65000"/>
                </a:schemeClr>
              </a:solidFill>
            </a:endParaRPr>
          </a:p>
        </p:txBody>
      </p:sp>
      <p:grpSp>
        <p:nvGrpSpPr>
          <p:cNvPr id="20" name="Agrupar 19">
            <a:extLst>
              <a:ext uri="{FF2B5EF4-FFF2-40B4-BE49-F238E27FC236}">
                <a16:creationId xmlns:a16="http://schemas.microsoft.com/office/drawing/2014/main" id="{F2C72BD9-8A05-4BC7-A952-A570503C8D2F}"/>
              </a:ext>
            </a:extLst>
          </p:cNvPr>
          <p:cNvGrpSpPr/>
          <p:nvPr/>
        </p:nvGrpSpPr>
        <p:grpSpPr>
          <a:xfrm>
            <a:off x="-106924" y="1672861"/>
            <a:ext cx="632780" cy="3512278"/>
            <a:chOff x="-106924" y="1556828"/>
            <a:chExt cx="632780" cy="3512278"/>
          </a:xfrm>
        </p:grpSpPr>
        <p:sp>
          <p:nvSpPr>
            <p:cNvPr id="21" name="Retângulo: Cantos Arredondados 20">
              <a:extLst>
                <a:ext uri="{FF2B5EF4-FFF2-40B4-BE49-F238E27FC236}">
                  <a16:creationId xmlns:a16="http://schemas.microsoft.com/office/drawing/2014/main" id="{090F36F4-6795-4C01-9AE0-AF2BEE26F84F}"/>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2" name="CaixaDeTexto 21">
              <a:extLst>
                <a:ext uri="{FF2B5EF4-FFF2-40B4-BE49-F238E27FC236}">
                  <a16:creationId xmlns:a16="http://schemas.microsoft.com/office/drawing/2014/main" id="{1E64E7BD-48D2-4829-AE91-EF7BA7F7E42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Tree>
    <p:extLst>
      <p:ext uri="{BB962C8B-B14F-4D97-AF65-F5344CB8AC3E}">
        <p14:creationId xmlns:p14="http://schemas.microsoft.com/office/powerpoint/2010/main" val="564728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Plano</a:t>
            </a:r>
            <a:r>
              <a:rPr lang="pt-PT" sz="4000" dirty="0">
                <a:latin typeface="+mn-lt"/>
              </a:rPr>
              <a:t> de Trabalho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EDD331A-4CFD-4E74-BFC5-44D24BEC6077}"/>
              </a:ext>
            </a:extLst>
          </p:cNvPr>
          <p:cNvSpPr/>
          <p:nvPr/>
        </p:nvSpPr>
        <p:spPr>
          <a:xfrm>
            <a:off x="5370127" y="33220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3" name="Oval 12">
            <a:extLst>
              <a:ext uri="{FF2B5EF4-FFF2-40B4-BE49-F238E27FC236}">
                <a16:creationId xmlns:a16="http://schemas.microsoft.com/office/drawing/2014/main" id="{099CF774-5A9E-4BEF-A02D-CF55959DA294}"/>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sz="1600" dirty="0">
                <a:solidFill>
                  <a:schemeClr val="tx1"/>
                </a:solidFill>
                <a:effectLst/>
                <a:ea typeface="Calibri" panose="020F0502020204030204" pitchFamily="34" charset="0"/>
                <a:cs typeface="Times New Roman" panose="02020603050405020304" pitchFamily="18" charset="0"/>
              </a:rPr>
              <a:t>Testes e validação</a:t>
            </a:r>
          </a:p>
        </p:txBody>
      </p:sp>
      <p:sp>
        <p:nvSpPr>
          <p:cNvPr id="14" name="Oval 13">
            <a:extLst>
              <a:ext uri="{FF2B5EF4-FFF2-40B4-BE49-F238E27FC236}">
                <a16:creationId xmlns:a16="http://schemas.microsoft.com/office/drawing/2014/main" id="{E196919E-8A05-4532-891A-C1A98AACFCBE}"/>
              </a:ext>
            </a:extLst>
          </p:cNvPr>
          <p:cNvSpPr/>
          <p:nvPr/>
        </p:nvSpPr>
        <p:spPr>
          <a:xfrm>
            <a:off x="9758158" y="46279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0" b="1" dirty="0">
              <a:solidFill>
                <a:schemeClr val="tx1"/>
              </a:solidFill>
              <a:cs typeface="Times New Roman" panose="02020603050405020304" pitchFamily="18" charset="0"/>
            </a:endParaRPr>
          </a:p>
        </p:txBody>
      </p:sp>
      <p:sp>
        <p:nvSpPr>
          <p:cNvPr id="17" name="CaixaDeTexto 16">
            <a:extLst>
              <a:ext uri="{FF2B5EF4-FFF2-40B4-BE49-F238E27FC236}">
                <a16:creationId xmlns:a16="http://schemas.microsoft.com/office/drawing/2014/main" id="{BFE724B8-48A2-41DC-A4FD-CEEF4646C6DD}"/>
              </a:ext>
            </a:extLst>
          </p:cNvPr>
          <p:cNvSpPr txBox="1"/>
          <p:nvPr/>
        </p:nvSpPr>
        <p:spPr>
          <a:xfrm>
            <a:off x="5370127" y="3820011"/>
            <a:ext cx="1642247" cy="464871"/>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Comunicação</a:t>
            </a:r>
          </a:p>
        </p:txBody>
      </p:sp>
      <p:sp>
        <p:nvSpPr>
          <p:cNvPr id="11" name="Oval 10">
            <a:extLst>
              <a:ext uri="{FF2B5EF4-FFF2-40B4-BE49-F238E27FC236}">
                <a16:creationId xmlns:a16="http://schemas.microsoft.com/office/drawing/2014/main" id="{6C1FC352-F39C-456F-96B7-D2D7BC91ECC8}"/>
              </a:ext>
            </a:extLst>
          </p:cNvPr>
          <p:cNvSpPr/>
          <p:nvPr/>
        </p:nvSpPr>
        <p:spPr>
          <a:xfrm>
            <a:off x="982093" y="2019465"/>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14375">
              <a:lnSpc>
                <a:spcPct val="150000"/>
              </a:lnSpc>
            </a:pPr>
            <a:endParaRPr lang="pt-PT" dirty="0">
              <a:solidFill>
                <a:schemeClr val="tx1"/>
              </a:solidFill>
              <a:effectLst/>
              <a:ea typeface="Calibri" panose="020F0502020204030204" pitchFamily="34" charset="0"/>
              <a:cs typeface="Times New Roman" panose="02020603050405020304" pitchFamily="18" charset="0"/>
            </a:endParaRPr>
          </a:p>
        </p:txBody>
      </p:sp>
      <p:sp>
        <p:nvSpPr>
          <p:cNvPr id="16" name="CaixaDeTexto 15">
            <a:extLst>
              <a:ext uri="{FF2B5EF4-FFF2-40B4-BE49-F238E27FC236}">
                <a16:creationId xmlns:a16="http://schemas.microsoft.com/office/drawing/2014/main" id="{83FC3062-C903-4747-9E90-5C4F1921BCFB}"/>
              </a:ext>
            </a:extLst>
          </p:cNvPr>
          <p:cNvSpPr txBox="1"/>
          <p:nvPr/>
        </p:nvSpPr>
        <p:spPr>
          <a:xfrm>
            <a:off x="982093" y="2146049"/>
            <a:ext cx="1642247" cy="1295868"/>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autónomo do Robô</a:t>
            </a:r>
          </a:p>
        </p:txBody>
      </p:sp>
      <p:sp>
        <p:nvSpPr>
          <p:cNvPr id="19" name="Retângulo 18">
            <a:extLst>
              <a:ext uri="{FF2B5EF4-FFF2-40B4-BE49-F238E27FC236}">
                <a16:creationId xmlns:a16="http://schemas.microsoft.com/office/drawing/2014/main" id="{5B026590-B3E0-4B20-9F3C-23F5507EEA21}"/>
              </a:ext>
            </a:extLst>
          </p:cNvPr>
          <p:cNvSpPr/>
          <p:nvPr/>
        </p:nvSpPr>
        <p:spPr>
          <a:xfrm flipV="1">
            <a:off x="770871" y="1828800"/>
            <a:ext cx="2179077" cy="2068478"/>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CaixaDeTexto 19">
            <a:extLst>
              <a:ext uri="{FF2B5EF4-FFF2-40B4-BE49-F238E27FC236}">
                <a16:creationId xmlns:a16="http://schemas.microsoft.com/office/drawing/2014/main" id="{1462A6F7-CED0-4BDD-B17C-A797B660697D}"/>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6</a:t>
            </a:r>
            <a:endParaRPr lang="pt-PT" dirty="0">
              <a:solidFill>
                <a:schemeClr val="bg1">
                  <a:lumMod val="65000"/>
                </a:schemeClr>
              </a:solidFill>
            </a:endParaRPr>
          </a:p>
        </p:txBody>
      </p:sp>
      <p:grpSp>
        <p:nvGrpSpPr>
          <p:cNvPr id="21" name="Agrupar 20">
            <a:extLst>
              <a:ext uri="{FF2B5EF4-FFF2-40B4-BE49-F238E27FC236}">
                <a16:creationId xmlns:a16="http://schemas.microsoft.com/office/drawing/2014/main" id="{8143566F-8E14-449E-916F-0BCD7155FDED}"/>
              </a:ext>
            </a:extLst>
          </p:cNvPr>
          <p:cNvGrpSpPr/>
          <p:nvPr/>
        </p:nvGrpSpPr>
        <p:grpSpPr>
          <a:xfrm>
            <a:off x="-106924" y="2037704"/>
            <a:ext cx="632780" cy="2782592"/>
            <a:chOff x="-106924" y="1556828"/>
            <a:chExt cx="632780" cy="2782592"/>
          </a:xfrm>
        </p:grpSpPr>
        <p:sp>
          <p:nvSpPr>
            <p:cNvPr id="22" name="Retângulo: Cantos Arredondados 21">
              <a:extLst>
                <a:ext uri="{FF2B5EF4-FFF2-40B4-BE49-F238E27FC236}">
                  <a16:creationId xmlns:a16="http://schemas.microsoft.com/office/drawing/2014/main" id="{447454D3-3604-419D-870B-80B575AAD7A3}"/>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3" name="CaixaDeTexto 22">
              <a:extLst>
                <a:ext uri="{FF2B5EF4-FFF2-40B4-BE49-F238E27FC236}">
                  <a16:creationId xmlns:a16="http://schemas.microsoft.com/office/drawing/2014/main" id="{C64C86EB-3E5D-4E68-80D0-8DEAC1488E2F}"/>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p:txBody>
        </p:sp>
      </p:grpSp>
      <p:grpSp>
        <p:nvGrpSpPr>
          <p:cNvPr id="24" name="Agrupar 23">
            <a:extLst>
              <a:ext uri="{FF2B5EF4-FFF2-40B4-BE49-F238E27FC236}">
                <a16:creationId xmlns:a16="http://schemas.microsoft.com/office/drawing/2014/main" id="{7BCF5C9A-CC95-4991-94DF-32E6D04BE909}"/>
              </a:ext>
            </a:extLst>
          </p:cNvPr>
          <p:cNvGrpSpPr/>
          <p:nvPr/>
        </p:nvGrpSpPr>
        <p:grpSpPr>
          <a:xfrm>
            <a:off x="-106924" y="1672861"/>
            <a:ext cx="632780" cy="3512278"/>
            <a:chOff x="-106924" y="1556828"/>
            <a:chExt cx="632780" cy="3512278"/>
          </a:xfrm>
        </p:grpSpPr>
        <p:sp>
          <p:nvSpPr>
            <p:cNvPr id="25" name="Retângulo: Cantos Arredondados 24">
              <a:extLst>
                <a:ext uri="{FF2B5EF4-FFF2-40B4-BE49-F238E27FC236}">
                  <a16:creationId xmlns:a16="http://schemas.microsoft.com/office/drawing/2014/main" id="{594C8BCC-1D45-4CA5-91B7-30074C272C4B}"/>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6" name="CaixaDeTexto 25">
              <a:extLst>
                <a:ext uri="{FF2B5EF4-FFF2-40B4-BE49-F238E27FC236}">
                  <a16:creationId xmlns:a16="http://schemas.microsoft.com/office/drawing/2014/main" id="{6FF09C88-920E-4B16-A04F-454C86A1321D}"/>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27" name="Oval 26">
            <a:extLst>
              <a:ext uri="{FF2B5EF4-FFF2-40B4-BE49-F238E27FC236}">
                <a16:creationId xmlns:a16="http://schemas.microsoft.com/office/drawing/2014/main" id="{CDB6118D-3FD7-475F-8DD9-5606FA70F65A}"/>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dirty="0">
                <a:solidFill>
                  <a:schemeClr val="tx1"/>
                </a:solidFill>
                <a:effectLst/>
                <a:ea typeface="Calibri" panose="020F0502020204030204" pitchFamily="34" charset="0"/>
                <a:cs typeface="Times New Roman" panose="02020603050405020304" pitchFamily="18" charset="0"/>
              </a:rPr>
              <a:t>Testes e validação</a:t>
            </a:r>
          </a:p>
        </p:txBody>
      </p:sp>
      <p:sp>
        <p:nvSpPr>
          <p:cNvPr id="28" name="CaixaDeTexto 27">
            <a:extLst>
              <a:ext uri="{FF2B5EF4-FFF2-40B4-BE49-F238E27FC236}">
                <a16:creationId xmlns:a16="http://schemas.microsoft.com/office/drawing/2014/main" id="{69DD9860-6E0E-4937-BB94-F34D7398649E}"/>
              </a:ext>
            </a:extLst>
          </p:cNvPr>
          <p:cNvSpPr txBox="1"/>
          <p:nvPr/>
        </p:nvSpPr>
        <p:spPr>
          <a:xfrm>
            <a:off x="9758158" y="5115470"/>
            <a:ext cx="1642247" cy="646331"/>
          </a:xfrm>
          <a:prstGeom prst="rect">
            <a:avLst/>
          </a:prstGeom>
          <a:noFill/>
          <a:ln>
            <a:noFill/>
          </a:ln>
        </p:spPr>
        <p:txBody>
          <a:bodyPr wrap="square">
            <a:spAutoFit/>
          </a:bodyPr>
          <a:lstStyle/>
          <a:p>
            <a:pPr algn="ctr" defTabSz="628650">
              <a:tabLst>
                <a:tab pos="628650" algn="l"/>
              </a:tabLst>
            </a:pPr>
            <a:r>
              <a:rPr lang="pt-PT" dirty="0">
                <a:solidFill>
                  <a:schemeClr val="tx1"/>
                </a:solidFill>
                <a:effectLst/>
                <a:ea typeface="Calibri" panose="020F0502020204030204" pitchFamily="34" charset="0"/>
              </a:rPr>
              <a:t>Escrita da dissertação</a:t>
            </a:r>
            <a:endParaRPr lang="pt-PT" sz="1600" b="1" dirty="0">
              <a:solidFill>
                <a:schemeClr val="tx1"/>
              </a:solidFill>
              <a:cs typeface="Times New Roman" panose="02020603050405020304" pitchFamily="18" charset="0"/>
            </a:endParaRPr>
          </a:p>
        </p:txBody>
      </p:sp>
      <p:sp>
        <p:nvSpPr>
          <p:cNvPr id="3" name="Retângulo 2">
            <a:extLst>
              <a:ext uri="{FF2B5EF4-FFF2-40B4-BE49-F238E27FC236}">
                <a16:creationId xmlns:a16="http://schemas.microsoft.com/office/drawing/2014/main" id="{93FA0091-7307-42DD-A472-19E0EE36E625}"/>
              </a:ext>
            </a:extLst>
          </p:cNvPr>
          <p:cNvSpPr/>
          <p:nvPr/>
        </p:nvSpPr>
        <p:spPr>
          <a:xfrm>
            <a:off x="5116749" y="2230846"/>
            <a:ext cx="6456126" cy="4246614"/>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Seta: Pentágono 17">
            <a:extLst>
              <a:ext uri="{FF2B5EF4-FFF2-40B4-BE49-F238E27FC236}">
                <a16:creationId xmlns:a16="http://schemas.microsoft.com/office/drawing/2014/main" id="{1B6FB771-79D8-4FF3-A051-F62BF096F366}"/>
              </a:ext>
            </a:extLst>
          </p:cNvPr>
          <p:cNvSpPr/>
          <p:nvPr/>
        </p:nvSpPr>
        <p:spPr>
          <a:xfrm flipH="1">
            <a:off x="4102973" y="2752585"/>
            <a:ext cx="7183335" cy="1747156"/>
          </a:xfrm>
          <a:prstGeom prst="homePlat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5475" lvl="1" indent="-168275" algn="just">
              <a:lnSpc>
                <a:spcPct val="150000"/>
              </a:lnSpc>
              <a:buFont typeface="+mj-lt"/>
              <a:buAutoNum type="arabicPeriod"/>
            </a:pPr>
            <a:r>
              <a:rPr lang="pt-PT" sz="1600" dirty="0">
                <a:solidFill>
                  <a:schemeClr val="tx1"/>
                </a:solidFill>
                <a:effectLst/>
                <a:ea typeface="Calibri" panose="020F0502020204030204" pitchFamily="34" charset="0"/>
              </a:rPr>
              <a:t>Estudo do estado da arte;</a:t>
            </a:r>
          </a:p>
          <a:p>
            <a:pPr marL="625475" lvl="1" indent="-168275" algn="just">
              <a:lnSpc>
                <a:spcPct val="150000"/>
              </a:lnSpc>
              <a:buFont typeface="+mj-lt"/>
              <a:buAutoNum type="arabicPeriod"/>
            </a:pPr>
            <a:r>
              <a:rPr lang="pt-PT" sz="1600" dirty="0">
                <a:solidFill>
                  <a:schemeClr val="tx1"/>
                </a:solidFill>
                <a:effectLst/>
                <a:ea typeface="Calibri" panose="020F0502020204030204" pitchFamily="34" charset="0"/>
              </a:rPr>
              <a:t>Construção do sistema de acoplamento;</a:t>
            </a:r>
          </a:p>
          <a:p>
            <a:pPr marL="625475" lvl="1" indent="-168275" algn="just">
              <a:lnSpc>
                <a:spcPct val="150000"/>
              </a:lnSpc>
              <a:buFont typeface="+mj-lt"/>
              <a:buAutoNum type="arabicPeriod"/>
            </a:pPr>
            <a:r>
              <a:rPr lang="pt-PT" sz="1600" dirty="0">
                <a:solidFill>
                  <a:schemeClr val="tx1"/>
                </a:solidFill>
                <a:effectLst/>
                <a:ea typeface="Calibri" panose="020F0502020204030204" pitchFamily="34" charset="0"/>
              </a:rPr>
              <a:t>Implementação do sistema ao robô;</a:t>
            </a:r>
          </a:p>
          <a:p>
            <a:pPr marL="625475" lvl="1" indent="-168275" algn="just">
              <a:lnSpc>
                <a:spcPct val="150000"/>
              </a:lnSpc>
              <a:buFont typeface="+mj-lt"/>
              <a:buAutoNum type="arabicPeriod"/>
            </a:pPr>
            <a:r>
              <a:rPr lang="pt-PT" sz="1600" dirty="0">
                <a:solidFill>
                  <a:schemeClr val="tx1"/>
                </a:solidFill>
                <a:effectLst/>
                <a:ea typeface="Calibri" panose="020F0502020204030204" pitchFamily="34" charset="0"/>
              </a:rPr>
              <a:t>Automatização do sistema;</a:t>
            </a:r>
          </a:p>
        </p:txBody>
      </p:sp>
      <p:sp>
        <p:nvSpPr>
          <p:cNvPr id="10" name="Oval 9">
            <a:extLst>
              <a:ext uri="{FF2B5EF4-FFF2-40B4-BE49-F238E27FC236}">
                <a16:creationId xmlns:a16="http://schemas.microsoft.com/office/drawing/2014/main" id="{2B74A9DC-4999-4930-A1E4-BD23215810BB}"/>
              </a:ext>
            </a:extLst>
          </p:cNvPr>
          <p:cNvSpPr/>
          <p:nvPr/>
        </p:nvSpPr>
        <p:spPr>
          <a:xfrm>
            <a:off x="3199413" y="2749593"/>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5" name="CaixaDeTexto 14">
            <a:extLst>
              <a:ext uri="{FF2B5EF4-FFF2-40B4-BE49-F238E27FC236}">
                <a16:creationId xmlns:a16="http://schemas.microsoft.com/office/drawing/2014/main" id="{2012E6C6-DDFB-4724-A906-5F4AC4761857}"/>
              </a:ext>
            </a:extLst>
          </p:cNvPr>
          <p:cNvSpPr txBox="1"/>
          <p:nvPr/>
        </p:nvSpPr>
        <p:spPr>
          <a:xfrm>
            <a:off x="3199413" y="3083927"/>
            <a:ext cx="1642247" cy="880369"/>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de acoplamento</a:t>
            </a:r>
          </a:p>
        </p:txBody>
      </p:sp>
    </p:spTree>
    <p:extLst>
      <p:ext uri="{BB962C8B-B14F-4D97-AF65-F5344CB8AC3E}">
        <p14:creationId xmlns:p14="http://schemas.microsoft.com/office/powerpoint/2010/main" val="1580776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Plano</a:t>
            </a:r>
            <a:r>
              <a:rPr lang="pt-PT" sz="4000" dirty="0">
                <a:latin typeface="+mn-lt"/>
              </a:rPr>
              <a:t> de Trabalho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99CF774-5A9E-4BEF-A02D-CF55959DA294}"/>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sz="1600" dirty="0">
                <a:solidFill>
                  <a:schemeClr val="tx1"/>
                </a:solidFill>
                <a:effectLst/>
                <a:ea typeface="Calibri" panose="020F0502020204030204" pitchFamily="34" charset="0"/>
                <a:cs typeface="Times New Roman" panose="02020603050405020304" pitchFamily="18" charset="0"/>
              </a:rPr>
              <a:t>Testes e validação</a:t>
            </a:r>
          </a:p>
        </p:txBody>
      </p:sp>
      <p:sp>
        <p:nvSpPr>
          <p:cNvPr id="14" name="Oval 13">
            <a:extLst>
              <a:ext uri="{FF2B5EF4-FFF2-40B4-BE49-F238E27FC236}">
                <a16:creationId xmlns:a16="http://schemas.microsoft.com/office/drawing/2014/main" id="{E196919E-8A05-4532-891A-C1A98AACFCBE}"/>
              </a:ext>
            </a:extLst>
          </p:cNvPr>
          <p:cNvSpPr/>
          <p:nvPr/>
        </p:nvSpPr>
        <p:spPr>
          <a:xfrm>
            <a:off x="9758158" y="46279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0" b="1" dirty="0">
              <a:solidFill>
                <a:schemeClr val="tx1"/>
              </a:solidFill>
              <a:cs typeface="Times New Roman" panose="02020603050405020304" pitchFamily="18" charset="0"/>
            </a:endParaRPr>
          </a:p>
        </p:txBody>
      </p:sp>
      <p:sp>
        <p:nvSpPr>
          <p:cNvPr id="11" name="Oval 10">
            <a:extLst>
              <a:ext uri="{FF2B5EF4-FFF2-40B4-BE49-F238E27FC236}">
                <a16:creationId xmlns:a16="http://schemas.microsoft.com/office/drawing/2014/main" id="{6C1FC352-F39C-456F-96B7-D2D7BC91ECC8}"/>
              </a:ext>
            </a:extLst>
          </p:cNvPr>
          <p:cNvSpPr/>
          <p:nvPr/>
        </p:nvSpPr>
        <p:spPr>
          <a:xfrm>
            <a:off x="982093" y="2019465"/>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14375">
              <a:lnSpc>
                <a:spcPct val="150000"/>
              </a:lnSpc>
            </a:pPr>
            <a:endParaRPr lang="pt-PT" dirty="0">
              <a:solidFill>
                <a:schemeClr val="tx1"/>
              </a:solidFill>
              <a:effectLst/>
              <a:ea typeface="Calibri" panose="020F0502020204030204" pitchFamily="34" charset="0"/>
              <a:cs typeface="Times New Roman" panose="02020603050405020304" pitchFamily="18" charset="0"/>
            </a:endParaRPr>
          </a:p>
        </p:txBody>
      </p:sp>
      <p:sp>
        <p:nvSpPr>
          <p:cNvPr id="16" name="CaixaDeTexto 15">
            <a:extLst>
              <a:ext uri="{FF2B5EF4-FFF2-40B4-BE49-F238E27FC236}">
                <a16:creationId xmlns:a16="http://schemas.microsoft.com/office/drawing/2014/main" id="{83FC3062-C903-4747-9E90-5C4F1921BCFB}"/>
              </a:ext>
            </a:extLst>
          </p:cNvPr>
          <p:cNvSpPr txBox="1"/>
          <p:nvPr/>
        </p:nvSpPr>
        <p:spPr>
          <a:xfrm>
            <a:off x="982093" y="2146049"/>
            <a:ext cx="1642247" cy="1295868"/>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autónomo do Robô</a:t>
            </a:r>
          </a:p>
        </p:txBody>
      </p:sp>
      <p:sp>
        <p:nvSpPr>
          <p:cNvPr id="10" name="Oval 9">
            <a:extLst>
              <a:ext uri="{FF2B5EF4-FFF2-40B4-BE49-F238E27FC236}">
                <a16:creationId xmlns:a16="http://schemas.microsoft.com/office/drawing/2014/main" id="{2B74A9DC-4999-4930-A1E4-BD23215810BB}"/>
              </a:ext>
            </a:extLst>
          </p:cNvPr>
          <p:cNvSpPr/>
          <p:nvPr/>
        </p:nvSpPr>
        <p:spPr>
          <a:xfrm>
            <a:off x="3199413" y="2749593"/>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5" name="CaixaDeTexto 14">
            <a:extLst>
              <a:ext uri="{FF2B5EF4-FFF2-40B4-BE49-F238E27FC236}">
                <a16:creationId xmlns:a16="http://schemas.microsoft.com/office/drawing/2014/main" id="{2012E6C6-DDFB-4724-A906-5F4AC4761857}"/>
              </a:ext>
            </a:extLst>
          </p:cNvPr>
          <p:cNvSpPr txBox="1"/>
          <p:nvPr/>
        </p:nvSpPr>
        <p:spPr>
          <a:xfrm>
            <a:off x="3199413" y="3083927"/>
            <a:ext cx="1642247" cy="880369"/>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de acoplamento</a:t>
            </a:r>
          </a:p>
        </p:txBody>
      </p:sp>
      <p:sp>
        <p:nvSpPr>
          <p:cNvPr id="19" name="Retângulo 18">
            <a:extLst>
              <a:ext uri="{FF2B5EF4-FFF2-40B4-BE49-F238E27FC236}">
                <a16:creationId xmlns:a16="http://schemas.microsoft.com/office/drawing/2014/main" id="{5B026590-B3E0-4B20-9F3C-23F5507EEA21}"/>
              </a:ext>
            </a:extLst>
          </p:cNvPr>
          <p:cNvSpPr/>
          <p:nvPr/>
        </p:nvSpPr>
        <p:spPr>
          <a:xfrm>
            <a:off x="770872" y="1574919"/>
            <a:ext cx="4205358" cy="2855031"/>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Seta: Pentágono 17">
            <a:extLst>
              <a:ext uri="{FF2B5EF4-FFF2-40B4-BE49-F238E27FC236}">
                <a16:creationId xmlns:a16="http://schemas.microsoft.com/office/drawing/2014/main" id="{1B6FB771-79D8-4FF3-A051-F62BF096F366}"/>
              </a:ext>
            </a:extLst>
          </p:cNvPr>
          <p:cNvSpPr/>
          <p:nvPr/>
        </p:nvSpPr>
        <p:spPr>
          <a:xfrm>
            <a:off x="947258" y="3222967"/>
            <a:ext cx="5446632" cy="1747156"/>
          </a:xfrm>
          <a:prstGeom prst="homePlat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lvl="1" indent="-182563" algn="just">
              <a:lnSpc>
                <a:spcPct val="150000"/>
              </a:lnSpc>
              <a:buFont typeface="+mj-lt"/>
              <a:buAutoNum type="arabicPeriod"/>
            </a:pPr>
            <a:r>
              <a:rPr lang="pt-PT" sz="1600" dirty="0">
                <a:solidFill>
                  <a:schemeClr val="tx1"/>
                </a:solidFill>
                <a:effectLst/>
                <a:ea typeface="Calibri" panose="020F0502020204030204" pitchFamily="34" charset="0"/>
              </a:rPr>
              <a:t>Estudo dos sistemas de informação das instituições;</a:t>
            </a:r>
          </a:p>
          <a:p>
            <a:pPr marL="182563" lvl="1" indent="-182563" algn="just">
              <a:lnSpc>
                <a:spcPct val="150000"/>
              </a:lnSpc>
              <a:buFont typeface="+mj-lt"/>
              <a:buAutoNum type="arabicPeriod"/>
            </a:pPr>
            <a:r>
              <a:rPr lang="pt-PT" sz="1600" dirty="0">
                <a:solidFill>
                  <a:schemeClr val="tx1"/>
                </a:solidFill>
                <a:effectLst/>
                <a:ea typeface="Calibri" panose="020F0502020204030204" pitchFamily="34" charset="0"/>
              </a:rPr>
              <a:t>Estudo do tipo de mensagens entre a </a:t>
            </a:r>
            <a:endParaRPr lang="pt-PT" sz="1600" dirty="0">
              <a:solidFill>
                <a:schemeClr val="tx1"/>
              </a:solidFill>
              <a:ea typeface="Calibri" panose="020F0502020204030204" pitchFamily="34" charset="0"/>
            </a:endParaRPr>
          </a:p>
          <a:p>
            <a:pPr marL="0" lvl="1" algn="just">
              <a:lnSpc>
                <a:spcPct val="150000"/>
              </a:lnSpc>
            </a:pPr>
            <a:r>
              <a:rPr lang="pt-PT" sz="1600" dirty="0">
                <a:solidFill>
                  <a:schemeClr val="tx1"/>
                </a:solidFill>
                <a:effectLst/>
                <a:ea typeface="Calibri" panose="020F0502020204030204" pitchFamily="34" charset="0"/>
              </a:rPr>
              <a:t>interface, o sistema de informação e robô;</a:t>
            </a:r>
          </a:p>
          <a:p>
            <a:pPr marL="0" lvl="1" algn="just">
              <a:lnSpc>
                <a:spcPct val="150000"/>
              </a:lnSpc>
            </a:pPr>
            <a:r>
              <a:rPr lang="pt-PT" sz="1600" dirty="0">
                <a:solidFill>
                  <a:schemeClr val="tx1"/>
                </a:solidFill>
                <a:effectLst/>
                <a:ea typeface="Calibri" panose="020F0502020204030204" pitchFamily="34" charset="0"/>
              </a:rPr>
              <a:t>3. Desenvolvimento de uma interface Homem-Máquina;</a:t>
            </a:r>
          </a:p>
        </p:txBody>
      </p:sp>
      <p:sp>
        <p:nvSpPr>
          <p:cNvPr id="12" name="Oval 11">
            <a:extLst>
              <a:ext uri="{FF2B5EF4-FFF2-40B4-BE49-F238E27FC236}">
                <a16:creationId xmlns:a16="http://schemas.microsoft.com/office/drawing/2014/main" id="{2EDD331A-4CFD-4E74-BFC5-44D24BEC6077}"/>
              </a:ext>
            </a:extLst>
          </p:cNvPr>
          <p:cNvSpPr/>
          <p:nvPr/>
        </p:nvSpPr>
        <p:spPr>
          <a:xfrm>
            <a:off x="5437412" y="33220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7" name="CaixaDeTexto 16">
            <a:extLst>
              <a:ext uri="{FF2B5EF4-FFF2-40B4-BE49-F238E27FC236}">
                <a16:creationId xmlns:a16="http://schemas.microsoft.com/office/drawing/2014/main" id="{BFE724B8-48A2-41DC-A4FD-CEEF4646C6DD}"/>
              </a:ext>
            </a:extLst>
          </p:cNvPr>
          <p:cNvSpPr txBox="1"/>
          <p:nvPr/>
        </p:nvSpPr>
        <p:spPr>
          <a:xfrm>
            <a:off x="5370127" y="3820011"/>
            <a:ext cx="1642247" cy="464871"/>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Comunicação</a:t>
            </a:r>
          </a:p>
        </p:txBody>
      </p:sp>
      <p:sp>
        <p:nvSpPr>
          <p:cNvPr id="20" name="CaixaDeTexto 19">
            <a:extLst>
              <a:ext uri="{FF2B5EF4-FFF2-40B4-BE49-F238E27FC236}">
                <a16:creationId xmlns:a16="http://schemas.microsoft.com/office/drawing/2014/main" id="{48008806-E749-4826-AD76-AE038231EA8B}"/>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6</a:t>
            </a:r>
            <a:endParaRPr lang="pt-PT" dirty="0">
              <a:solidFill>
                <a:schemeClr val="bg1">
                  <a:lumMod val="65000"/>
                </a:schemeClr>
              </a:solidFill>
            </a:endParaRPr>
          </a:p>
        </p:txBody>
      </p:sp>
      <p:grpSp>
        <p:nvGrpSpPr>
          <p:cNvPr id="24" name="Agrupar 23">
            <a:extLst>
              <a:ext uri="{FF2B5EF4-FFF2-40B4-BE49-F238E27FC236}">
                <a16:creationId xmlns:a16="http://schemas.microsoft.com/office/drawing/2014/main" id="{ECE20371-F32D-484F-8F2F-676E274D63F3}"/>
              </a:ext>
            </a:extLst>
          </p:cNvPr>
          <p:cNvGrpSpPr/>
          <p:nvPr/>
        </p:nvGrpSpPr>
        <p:grpSpPr>
          <a:xfrm>
            <a:off x="-106924" y="2037704"/>
            <a:ext cx="632780" cy="2782592"/>
            <a:chOff x="-106924" y="1556828"/>
            <a:chExt cx="632780" cy="2782592"/>
          </a:xfrm>
        </p:grpSpPr>
        <p:sp>
          <p:nvSpPr>
            <p:cNvPr id="25" name="Retângulo: Cantos Arredondados 24">
              <a:extLst>
                <a:ext uri="{FF2B5EF4-FFF2-40B4-BE49-F238E27FC236}">
                  <a16:creationId xmlns:a16="http://schemas.microsoft.com/office/drawing/2014/main" id="{C085F498-3C79-4B79-8C11-4F0F7F7FEF32}"/>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6" name="CaixaDeTexto 25">
              <a:extLst>
                <a:ext uri="{FF2B5EF4-FFF2-40B4-BE49-F238E27FC236}">
                  <a16:creationId xmlns:a16="http://schemas.microsoft.com/office/drawing/2014/main" id="{96B9A2B7-942E-45D1-B165-508F95A94AA9}"/>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p:txBody>
        </p:sp>
      </p:grpSp>
      <p:grpSp>
        <p:nvGrpSpPr>
          <p:cNvPr id="27" name="Agrupar 26">
            <a:extLst>
              <a:ext uri="{FF2B5EF4-FFF2-40B4-BE49-F238E27FC236}">
                <a16:creationId xmlns:a16="http://schemas.microsoft.com/office/drawing/2014/main" id="{8BB967F8-FB3C-4298-9E24-E8CED4316C2E}"/>
              </a:ext>
            </a:extLst>
          </p:cNvPr>
          <p:cNvGrpSpPr/>
          <p:nvPr/>
        </p:nvGrpSpPr>
        <p:grpSpPr>
          <a:xfrm>
            <a:off x="-106924" y="1672861"/>
            <a:ext cx="632780" cy="3512278"/>
            <a:chOff x="-106924" y="1556828"/>
            <a:chExt cx="632780" cy="3512278"/>
          </a:xfrm>
        </p:grpSpPr>
        <p:sp>
          <p:nvSpPr>
            <p:cNvPr id="28" name="Retângulo: Cantos Arredondados 27">
              <a:extLst>
                <a:ext uri="{FF2B5EF4-FFF2-40B4-BE49-F238E27FC236}">
                  <a16:creationId xmlns:a16="http://schemas.microsoft.com/office/drawing/2014/main" id="{41099E71-6CCA-4742-9D02-168969B99840}"/>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9" name="CaixaDeTexto 28">
              <a:extLst>
                <a:ext uri="{FF2B5EF4-FFF2-40B4-BE49-F238E27FC236}">
                  <a16:creationId xmlns:a16="http://schemas.microsoft.com/office/drawing/2014/main" id="{035A2401-BFD6-4899-BBDC-49E6F07FB401}"/>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30" name="Oval 29">
            <a:extLst>
              <a:ext uri="{FF2B5EF4-FFF2-40B4-BE49-F238E27FC236}">
                <a16:creationId xmlns:a16="http://schemas.microsoft.com/office/drawing/2014/main" id="{E74745B3-E47A-4B62-A2BF-6781C3EEBBCB}"/>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dirty="0">
                <a:solidFill>
                  <a:schemeClr val="tx1"/>
                </a:solidFill>
                <a:effectLst/>
                <a:ea typeface="Calibri" panose="020F0502020204030204" pitchFamily="34" charset="0"/>
                <a:cs typeface="Times New Roman" panose="02020603050405020304" pitchFamily="18" charset="0"/>
              </a:rPr>
              <a:t>Testes e validação</a:t>
            </a:r>
          </a:p>
        </p:txBody>
      </p:sp>
      <p:sp>
        <p:nvSpPr>
          <p:cNvPr id="31" name="CaixaDeTexto 30">
            <a:extLst>
              <a:ext uri="{FF2B5EF4-FFF2-40B4-BE49-F238E27FC236}">
                <a16:creationId xmlns:a16="http://schemas.microsoft.com/office/drawing/2014/main" id="{AC875A7D-6268-47EA-84F8-D9FB8F78A6B7}"/>
              </a:ext>
            </a:extLst>
          </p:cNvPr>
          <p:cNvSpPr txBox="1"/>
          <p:nvPr/>
        </p:nvSpPr>
        <p:spPr>
          <a:xfrm>
            <a:off x="9758158" y="5079279"/>
            <a:ext cx="1642247" cy="646331"/>
          </a:xfrm>
          <a:prstGeom prst="rect">
            <a:avLst/>
          </a:prstGeom>
          <a:noFill/>
          <a:ln>
            <a:noFill/>
          </a:ln>
        </p:spPr>
        <p:txBody>
          <a:bodyPr wrap="square">
            <a:spAutoFit/>
          </a:bodyPr>
          <a:lstStyle/>
          <a:p>
            <a:pPr algn="ctr" defTabSz="628650">
              <a:tabLst>
                <a:tab pos="628650" algn="l"/>
              </a:tabLst>
            </a:pPr>
            <a:r>
              <a:rPr lang="pt-PT" dirty="0">
                <a:solidFill>
                  <a:schemeClr val="tx1"/>
                </a:solidFill>
                <a:effectLst/>
                <a:ea typeface="Calibri" panose="020F0502020204030204" pitchFamily="34" charset="0"/>
              </a:rPr>
              <a:t>Escrita da dissertação</a:t>
            </a:r>
            <a:endParaRPr lang="pt-PT" sz="1600" b="1" dirty="0">
              <a:solidFill>
                <a:schemeClr val="tx1"/>
              </a:solidFill>
              <a:cs typeface="Times New Roman" panose="02020603050405020304" pitchFamily="18" charset="0"/>
            </a:endParaRPr>
          </a:p>
        </p:txBody>
      </p:sp>
      <p:sp>
        <p:nvSpPr>
          <p:cNvPr id="3" name="Retângulo 2">
            <a:extLst>
              <a:ext uri="{FF2B5EF4-FFF2-40B4-BE49-F238E27FC236}">
                <a16:creationId xmlns:a16="http://schemas.microsoft.com/office/drawing/2014/main" id="{93FA0091-7307-42DD-A472-19E0EE36E625}"/>
              </a:ext>
            </a:extLst>
          </p:cNvPr>
          <p:cNvSpPr/>
          <p:nvPr/>
        </p:nvSpPr>
        <p:spPr>
          <a:xfrm>
            <a:off x="7258662" y="3141420"/>
            <a:ext cx="4311151" cy="3179071"/>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57362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Plano</a:t>
            </a:r>
            <a:r>
              <a:rPr lang="pt-PT" sz="4000" dirty="0">
                <a:latin typeface="+mn-lt"/>
              </a:rPr>
              <a:t> de Trabalho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t>4.</a:t>
              </a:r>
            </a:p>
            <a:p>
              <a:pPr algn="ctr">
                <a:lnSpc>
                  <a:spcPct val="250000"/>
                </a:lnSpc>
              </a:pPr>
              <a:r>
                <a:rPr lang="pt-PT" b="1" dirty="0">
                  <a:solidFill>
                    <a:schemeClr val="bg1">
                      <a:lumMod val="85000"/>
                    </a:schemeClr>
                  </a:solidFill>
                </a:rPr>
                <a:t>5.</a:t>
              </a:r>
            </a:p>
          </p:txBody>
        </p:sp>
      </p:grpSp>
      <p:sp>
        <p:nvSpPr>
          <p:cNvPr id="13" name="Oval 12">
            <a:extLst>
              <a:ext uri="{FF2B5EF4-FFF2-40B4-BE49-F238E27FC236}">
                <a16:creationId xmlns:a16="http://schemas.microsoft.com/office/drawing/2014/main" id="{099CF774-5A9E-4BEF-A02D-CF55959DA294}"/>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sz="1600" dirty="0">
                <a:solidFill>
                  <a:schemeClr val="tx1"/>
                </a:solidFill>
                <a:effectLst/>
                <a:ea typeface="Calibri" panose="020F0502020204030204" pitchFamily="34" charset="0"/>
                <a:cs typeface="Times New Roman" panose="02020603050405020304" pitchFamily="18" charset="0"/>
              </a:rPr>
              <a:t>Testes e validação</a:t>
            </a:r>
          </a:p>
        </p:txBody>
      </p:sp>
      <p:sp>
        <p:nvSpPr>
          <p:cNvPr id="14" name="Oval 13">
            <a:extLst>
              <a:ext uri="{FF2B5EF4-FFF2-40B4-BE49-F238E27FC236}">
                <a16:creationId xmlns:a16="http://schemas.microsoft.com/office/drawing/2014/main" id="{E196919E-8A05-4532-891A-C1A98AACFCBE}"/>
              </a:ext>
            </a:extLst>
          </p:cNvPr>
          <p:cNvSpPr/>
          <p:nvPr/>
        </p:nvSpPr>
        <p:spPr>
          <a:xfrm>
            <a:off x="9758158" y="46279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0" b="1" dirty="0">
              <a:solidFill>
                <a:schemeClr val="tx1"/>
              </a:solidFill>
              <a:cs typeface="Times New Roman" panose="02020603050405020304" pitchFamily="18" charset="0"/>
            </a:endParaRPr>
          </a:p>
        </p:txBody>
      </p:sp>
      <p:sp>
        <p:nvSpPr>
          <p:cNvPr id="3" name="Retângulo 2">
            <a:extLst>
              <a:ext uri="{FF2B5EF4-FFF2-40B4-BE49-F238E27FC236}">
                <a16:creationId xmlns:a16="http://schemas.microsoft.com/office/drawing/2014/main" id="{93FA0091-7307-42DD-A472-19E0EE36E625}"/>
              </a:ext>
            </a:extLst>
          </p:cNvPr>
          <p:cNvSpPr/>
          <p:nvPr/>
        </p:nvSpPr>
        <p:spPr>
          <a:xfrm>
            <a:off x="7270203" y="2019465"/>
            <a:ext cx="4664112" cy="4457995"/>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Seta: Pentágono 17">
            <a:extLst>
              <a:ext uri="{FF2B5EF4-FFF2-40B4-BE49-F238E27FC236}">
                <a16:creationId xmlns:a16="http://schemas.microsoft.com/office/drawing/2014/main" id="{1B6FB771-79D8-4FF3-A051-F62BF096F366}"/>
              </a:ext>
            </a:extLst>
          </p:cNvPr>
          <p:cNvSpPr/>
          <p:nvPr/>
        </p:nvSpPr>
        <p:spPr>
          <a:xfrm flipH="1">
            <a:off x="6393889" y="3222967"/>
            <a:ext cx="4892420" cy="1747156"/>
          </a:xfrm>
          <a:prstGeom prst="homePlat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lgn="just">
              <a:lnSpc>
                <a:spcPct val="150000"/>
              </a:lnSpc>
              <a:buFont typeface="+mj-lt"/>
              <a:buAutoNum type="arabicPeriod"/>
            </a:pPr>
            <a:r>
              <a:rPr lang="pt-PT" sz="1600" dirty="0">
                <a:solidFill>
                  <a:schemeClr val="tx1"/>
                </a:solidFill>
                <a:effectLst/>
                <a:ea typeface="Calibri" panose="020F0502020204030204" pitchFamily="34" charset="0"/>
              </a:rPr>
              <a:t>Estudo dos sistemas de informação das instituições;</a:t>
            </a:r>
          </a:p>
          <a:p>
            <a:pPr marL="742950" lvl="1" indent="-285750" algn="just">
              <a:lnSpc>
                <a:spcPct val="150000"/>
              </a:lnSpc>
              <a:buFont typeface="+mj-lt"/>
              <a:buAutoNum type="arabicPeriod"/>
            </a:pPr>
            <a:r>
              <a:rPr lang="pt-PT" sz="1600" dirty="0">
                <a:solidFill>
                  <a:schemeClr val="tx1"/>
                </a:solidFill>
                <a:effectLst/>
                <a:ea typeface="Calibri" panose="020F0502020204030204" pitchFamily="34" charset="0"/>
              </a:rPr>
              <a:t>Estudo do tipo de mensagens entre a interface, o sistema de informação e robô;</a:t>
            </a:r>
          </a:p>
          <a:p>
            <a:pPr marL="742950" lvl="1" indent="-285750" algn="just">
              <a:lnSpc>
                <a:spcPct val="150000"/>
              </a:lnSpc>
              <a:buFont typeface="+mj-lt"/>
              <a:buAutoNum type="arabicPeriod"/>
            </a:pPr>
            <a:r>
              <a:rPr lang="pt-PT" sz="1600" dirty="0">
                <a:solidFill>
                  <a:schemeClr val="tx1"/>
                </a:solidFill>
                <a:effectLst/>
                <a:ea typeface="Calibri" panose="020F0502020204030204" pitchFamily="34" charset="0"/>
              </a:rPr>
              <a:t>Desenvolvimento de uma interface Homem-Máquina;</a:t>
            </a:r>
          </a:p>
        </p:txBody>
      </p:sp>
      <p:sp>
        <p:nvSpPr>
          <p:cNvPr id="11" name="Oval 10">
            <a:extLst>
              <a:ext uri="{FF2B5EF4-FFF2-40B4-BE49-F238E27FC236}">
                <a16:creationId xmlns:a16="http://schemas.microsoft.com/office/drawing/2014/main" id="{6C1FC352-F39C-456F-96B7-D2D7BC91ECC8}"/>
              </a:ext>
            </a:extLst>
          </p:cNvPr>
          <p:cNvSpPr/>
          <p:nvPr/>
        </p:nvSpPr>
        <p:spPr>
          <a:xfrm>
            <a:off x="982093" y="2019465"/>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14375">
              <a:lnSpc>
                <a:spcPct val="150000"/>
              </a:lnSpc>
            </a:pPr>
            <a:endParaRPr lang="pt-PT" dirty="0">
              <a:solidFill>
                <a:schemeClr val="tx1"/>
              </a:solidFill>
              <a:effectLst/>
              <a:ea typeface="Calibri" panose="020F0502020204030204" pitchFamily="34" charset="0"/>
              <a:cs typeface="Times New Roman" panose="02020603050405020304" pitchFamily="18" charset="0"/>
            </a:endParaRPr>
          </a:p>
        </p:txBody>
      </p:sp>
      <p:sp>
        <p:nvSpPr>
          <p:cNvPr id="16" name="CaixaDeTexto 15">
            <a:extLst>
              <a:ext uri="{FF2B5EF4-FFF2-40B4-BE49-F238E27FC236}">
                <a16:creationId xmlns:a16="http://schemas.microsoft.com/office/drawing/2014/main" id="{83FC3062-C903-4747-9E90-5C4F1921BCFB}"/>
              </a:ext>
            </a:extLst>
          </p:cNvPr>
          <p:cNvSpPr txBox="1"/>
          <p:nvPr/>
        </p:nvSpPr>
        <p:spPr>
          <a:xfrm>
            <a:off x="982093" y="2146049"/>
            <a:ext cx="1642247" cy="1295868"/>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autónomo do Robô</a:t>
            </a:r>
          </a:p>
        </p:txBody>
      </p:sp>
      <p:sp>
        <p:nvSpPr>
          <p:cNvPr id="10" name="Oval 9">
            <a:extLst>
              <a:ext uri="{FF2B5EF4-FFF2-40B4-BE49-F238E27FC236}">
                <a16:creationId xmlns:a16="http://schemas.microsoft.com/office/drawing/2014/main" id="{2B74A9DC-4999-4930-A1E4-BD23215810BB}"/>
              </a:ext>
            </a:extLst>
          </p:cNvPr>
          <p:cNvSpPr/>
          <p:nvPr/>
        </p:nvSpPr>
        <p:spPr>
          <a:xfrm>
            <a:off x="3199413" y="2749593"/>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5" name="CaixaDeTexto 14">
            <a:extLst>
              <a:ext uri="{FF2B5EF4-FFF2-40B4-BE49-F238E27FC236}">
                <a16:creationId xmlns:a16="http://schemas.microsoft.com/office/drawing/2014/main" id="{2012E6C6-DDFB-4724-A906-5F4AC4761857}"/>
              </a:ext>
            </a:extLst>
          </p:cNvPr>
          <p:cNvSpPr txBox="1"/>
          <p:nvPr/>
        </p:nvSpPr>
        <p:spPr>
          <a:xfrm>
            <a:off x="3199413" y="3083927"/>
            <a:ext cx="1642247" cy="880369"/>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de acoplamento</a:t>
            </a:r>
          </a:p>
        </p:txBody>
      </p:sp>
      <p:sp>
        <p:nvSpPr>
          <p:cNvPr id="12" name="Oval 11">
            <a:extLst>
              <a:ext uri="{FF2B5EF4-FFF2-40B4-BE49-F238E27FC236}">
                <a16:creationId xmlns:a16="http://schemas.microsoft.com/office/drawing/2014/main" id="{2EDD331A-4CFD-4E74-BFC5-44D24BEC6077}"/>
              </a:ext>
            </a:extLst>
          </p:cNvPr>
          <p:cNvSpPr/>
          <p:nvPr/>
        </p:nvSpPr>
        <p:spPr>
          <a:xfrm>
            <a:off x="5370127" y="33220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7" name="CaixaDeTexto 16">
            <a:extLst>
              <a:ext uri="{FF2B5EF4-FFF2-40B4-BE49-F238E27FC236}">
                <a16:creationId xmlns:a16="http://schemas.microsoft.com/office/drawing/2014/main" id="{BFE724B8-48A2-41DC-A4FD-CEEF4646C6DD}"/>
              </a:ext>
            </a:extLst>
          </p:cNvPr>
          <p:cNvSpPr txBox="1"/>
          <p:nvPr/>
        </p:nvSpPr>
        <p:spPr>
          <a:xfrm>
            <a:off x="5370127" y="3820011"/>
            <a:ext cx="1642247" cy="464871"/>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Comunicação</a:t>
            </a:r>
          </a:p>
        </p:txBody>
      </p:sp>
      <p:sp>
        <p:nvSpPr>
          <p:cNvPr id="19" name="Retângulo 18">
            <a:extLst>
              <a:ext uri="{FF2B5EF4-FFF2-40B4-BE49-F238E27FC236}">
                <a16:creationId xmlns:a16="http://schemas.microsoft.com/office/drawing/2014/main" id="{5B026590-B3E0-4B20-9F3C-23F5507EEA21}"/>
              </a:ext>
            </a:extLst>
          </p:cNvPr>
          <p:cNvSpPr/>
          <p:nvPr/>
        </p:nvSpPr>
        <p:spPr>
          <a:xfrm flipV="1">
            <a:off x="770871" y="1775460"/>
            <a:ext cx="4280523" cy="2724183"/>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Oval 19">
            <a:extLst>
              <a:ext uri="{FF2B5EF4-FFF2-40B4-BE49-F238E27FC236}">
                <a16:creationId xmlns:a16="http://schemas.microsoft.com/office/drawing/2014/main" id="{C823FBAE-9E74-402B-A815-A31AD3EFFA94}"/>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dirty="0">
                <a:solidFill>
                  <a:schemeClr val="tx1"/>
                </a:solidFill>
                <a:effectLst/>
                <a:ea typeface="Calibri" panose="020F0502020204030204" pitchFamily="34" charset="0"/>
                <a:cs typeface="Times New Roman" panose="02020603050405020304" pitchFamily="18" charset="0"/>
              </a:rPr>
              <a:t>Testes e validação</a:t>
            </a:r>
          </a:p>
        </p:txBody>
      </p:sp>
      <p:sp>
        <p:nvSpPr>
          <p:cNvPr id="21" name="CaixaDeTexto 20">
            <a:extLst>
              <a:ext uri="{FF2B5EF4-FFF2-40B4-BE49-F238E27FC236}">
                <a16:creationId xmlns:a16="http://schemas.microsoft.com/office/drawing/2014/main" id="{262B24B4-9D33-4E88-8DF4-CA41B3DF0733}"/>
              </a:ext>
            </a:extLst>
          </p:cNvPr>
          <p:cNvSpPr txBox="1"/>
          <p:nvPr/>
        </p:nvSpPr>
        <p:spPr>
          <a:xfrm>
            <a:off x="9769690" y="5079279"/>
            <a:ext cx="1642247" cy="646331"/>
          </a:xfrm>
          <a:prstGeom prst="rect">
            <a:avLst/>
          </a:prstGeom>
          <a:noFill/>
          <a:ln>
            <a:noFill/>
          </a:ln>
        </p:spPr>
        <p:txBody>
          <a:bodyPr wrap="square">
            <a:spAutoFit/>
          </a:bodyPr>
          <a:lstStyle/>
          <a:p>
            <a:pPr algn="ctr" defTabSz="628650">
              <a:tabLst>
                <a:tab pos="628650" algn="l"/>
              </a:tabLst>
            </a:pPr>
            <a:r>
              <a:rPr lang="pt-PT" dirty="0">
                <a:solidFill>
                  <a:schemeClr val="tx1"/>
                </a:solidFill>
                <a:effectLst/>
                <a:ea typeface="Calibri" panose="020F0502020204030204" pitchFamily="34" charset="0"/>
              </a:rPr>
              <a:t>Escrita da dissertação</a:t>
            </a:r>
            <a:endParaRPr lang="pt-PT" sz="1600"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5891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Plano</a:t>
            </a:r>
            <a:r>
              <a:rPr lang="pt-PT" sz="4000" dirty="0">
                <a:latin typeface="+mn-lt"/>
              </a:rPr>
              <a:t> de Trabalho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196919E-8A05-4532-891A-C1A98AACFCBE}"/>
              </a:ext>
            </a:extLst>
          </p:cNvPr>
          <p:cNvSpPr/>
          <p:nvPr/>
        </p:nvSpPr>
        <p:spPr>
          <a:xfrm>
            <a:off x="9758158" y="46279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0" b="1" dirty="0">
              <a:solidFill>
                <a:schemeClr val="tx1"/>
              </a:solidFill>
              <a:cs typeface="Times New Roman" panose="02020603050405020304" pitchFamily="18" charset="0"/>
            </a:endParaRPr>
          </a:p>
        </p:txBody>
      </p:sp>
      <p:sp>
        <p:nvSpPr>
          <p:cNvPr id="11" name="Oval 10">
            <a:extLst>
              <a:ext uri="{FF2B5EF4-FFF2-40B4-BE49-F238E27FC236}">
                <a16:creationId xmlns:a16="http://schemas.microsoft.com/office/drawing/2014/main" id="{6C1FC352-F39C-456F-96B7-D2D7BC91ECC8}"/>
              </a:ext>
            </a:extLst>
          </p:cNvPr>
          <p:cNvSpPr/>
          <p:nvPr/>
        </p:nvSpPr>
        <p:spPr>
          <a:xfrm>
            <a:off x="982093" y="2019465"/>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14375">
              <a:lnSpc>
                <a:spcPct val="150000"/>
              </a:lnSpc>
            </a:pPr>
            <a:endParaRPr lang="pt-PT" dirty="0">
              <a:solidFill>
                <a:schemeClr val="tx1"/>
              </a:solidFill>
              <a:effectLst/>
              <a:ea typeface="Calibri" panose="020F0502020204030204" pitchFamily="34" charset="0"/>
              <a:cs typeface="Times New Roman" panose="02020603050405020304" pitchFamily="18" charset="0"/>
            </a:endParaRPr>
          </a:p>
        </p:txBody>
      </p:sp>
      <p:sp>
        <p:nvSpPr>
          <p:cNvPr id="16" name="CaixaDeTexto 15">
            <a:extLst>
              <a:ext uri="{FF2B5EF4-FFF2-40B4-BE49-F238E27FC236}">
                <a16:creationId xmlns:a16="http://schemas.microsoft.com/office/drawing/2014/main" id="{83FC3062-C903-4747-9E90-5C4F1921BCFB}"/>
              </a:ext>
            </a:extLst>
          </p:cNvPr>
          <p:cNvSpPr txBox="1"/>
          <p:nvPr/>
        </p:nvSpPr>
        <p:spPr>
          <a:xfrm>
            <a:off x="982093" y="2146049"/>
            <a:ext cx="1642247" cy="1295868"/>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autónomo do Robô</a:t>
            </a:r>
          </a:p>
        </p:txBody>
      </p:sp>
      <p:sp>
        <p:nvSpPr>
          <p:cNvPr id="10" name="Oval 9">
            <a:extLst>
              <a:ext uri="{FF2B5EF4-FFF2-40B4-BE49-F238E27FC236}">
                <a16:creationId xmlns:a16="http://schemas.microsoft.com/office/drawing/2014/main" id="{2B74A9DC-4999-4930-A1E4-BD23215810BB}"/>
              </a:ext>
            </a:extLst>
          </p:cNvPr>
          <p:cNvSpPr/>
          <p:nvPr/>
        </p:nvSpPr>
        <p:spPr>
          <a:xfrm>
            <a:off x="3199413" y="2749593"/>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5" name="CaixaDeTexto 14">
            <a:extLst>
              <a:ext uri="{FF2B5EF4-FFF2-40B4-BE49-F238E27FC236}">
                <a16:creationId xmlns:a16="http://schemas.microsoft.com/office/drawing/2014/main" id="{2012E6C6-DDFB-4724-A906-5F4AC4761857}"/>
              </a:ext>
            </a:extLst>
          </p:cNvPr>
          <p:cNvSpPr txBox="1"/>
          <p:nvPr/>
        </p:nvSpPr>
        <p:spPr>
          <a:xfrm>
            <a:off x="3199413" y="3083927"/>
            <a:ext cx="1642247" cy="880369"/>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de acoplamento</a:t>
            </a:r>
          </a:p>
        </p:txBody>
      </p:sp>
      <p:sp>
        <p:nvSpPr>
          <p:cNvPr id="12" name="Oval 11">
            <a:extLst>
              <a:ext uri="{FF2B5EF4-FFF2-40B4-BE49-F238E27FC236}">
                <a16:creationId xmlns:a16="http://schemas.microsoft.com/office/drawing/2014/main" id="{2EDD331A-4CFD-4E74-BFC5-44D24BEC6077}"/>
              </a:ext>
            </a:extLst>
          </p:cNvPr>
          <p:cNvSpPr/>
          <p:nvPr/>
        </p:nvSpPr>
        <p:spPr>
          <a:xfrm>
            <a:off x="5437412" y="33220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9" name="Retângulo 18">
            <a:extLst>
              <a:ext uri="{FF2B5EF4-FFF2-40B4-BE49-F238E27FC236}">
                <a16:creationId xmlns:a16="http://schemas.microsoft.com/office/drawing/2014/main" id="{5B026590-B3E0-4B20-9F3C-23F5507EEA21}"/>
              </a:ext>
            </a:extLst>
          </p:cNvPr>
          <p:cNvSpPr/>
          <p:nvPr/>
        </p:nvSpPr>
        <p:spPr>
          <a:xfrm>
            <a:off x="770871" y="1574917"/>
            <a:ext cx="6457243" cy="3442606"/>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CaixaDeTexto 16">
            <a:extLst>
              <a:ext uri="{FF2B5EF4-FFF2-40B4-BE49-F238E27FC236}">
                <a16:creationId xmlns:a16="http://schemas.microsoft.com/office/drawing/2014/main" id="{BFE724B8-48A2-41DC-A4FD-CEEF4646C6DD}"/>
              </a:ext>
            </a:extLst>
          </p:cNvPr>
          <p:cNvSpPr txBox="1"/>
          <p:nvPr/>
        </p:nvSpPr>
        <p:spPr>
          <a:xfrm>
            <a:off x="5370127" y="3820011"/>
            <a:ext cx="1642247" cy="464871"/>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Comunicação</a:t>
            </a:r>
          </a:p>
        </p:txBody>
      </p:sp>
      <p:sp>
        <p:nvSpPr>
          <p:cNvPr id="20" name="Seta: Pentágono 19">
            <a:extLst>
              <a:ext uri="{FF2B5EF4-FFF2-40B4-BE49-F238E27FC236}">
                <a16:creationId xmlns:a16="http://schemas.microsoft.com/office/drawing/2014/main" id="{7F002600-C346-42C5-B2C5-433D980CF3C3}"/>
              </a:ext>
            </a:extLst>
          </p:cNvPr>
          <p:cNvSpPr/>
          <p:nvPr/>
        </p:nvSpPr>
        <p:spPr>
          <a:xfrm>
            <a:off x="970909" y="3732618"/>
            <a:ext cx="7213471" cy="2276889"/>
          </a:xfrm>
          <a:prstGeom prst="homePlate">
            <a:avLst>
              <a:gd name="adj" fmla="val 43498"/>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lvl="1" indent="-182563" algn="just">
              <a:lnSpc>
                <a:spcPct val="150000"/>
              </a:lnSpc>
              <a:buFont typeface="+mj-lt"/>
              <a:buAutoNum type="arabicPeriod"/>
            </a:pPr>
            <a:r>
              <a:rPr lang="pt-PT" sz="1600" dirty="0">
                <a:solidFill>
                  <a:schemeClr val="tx1"/>
                </a:solidFill>
                <a:effectLst/>
                <a:ea typeface="Calibri" panose="020F0502020204030204" pitchFamily="34" charset="0"/>
              </a:rPr>
              <a:t>Avaliação da performance do algoritmo de mapeamento do </a:t>
            </a:r>
          </a:p>
          <a:p>
            <a:pPr marL="0" lvl="1" algn="just">
              <a:lnSpc>
                <a:spcPct val="150000"/>
              </a:lnSpc>
            </a:pPr>
            <a:r>
              <a:rPr lang="pt-PT" sz="1600" dirty="0">
                <a:solidFill>
                  <a:schemeClr val="tx1"/>
                </a:solidFill>
                <a:effectLst/>
                <a:ea typeface="Calibri" panose="020F0502020204030204" pitchFamily="34" charset="0"/>
              </a:rPr>
              <a:t>ambiente e navegação;</a:t>
            </a:r>
          </a:p>
          <a:p>
            <a:pPr marL="0" lvl="1" algn="just">
              <a:lnSpc>
                <a:spcPct val="150000"/>
              </a:lnSpc>
            </a:pPr>
            <a:r>
              <a:rPr lang="pt-PT" sz="1600" dirty="0">
                <a:solidFill>
                  <a:schemeClr val="tx1"/>
                </a:solidFill>
                <a:effectLst/>
                <a:ea typeface="Calibri" panose="020F0502020204030204" pitchFamily="34" charset="0"/>
              </a:rPr>
              <a:t>2. Avaliação da eficácia do sistema de acoplamento às cadeiras de rodas;</a:t>
            </a:r>
          </a:p>
          <a:p>
            <a:pPr marL="0" lvl="1" algn="just">
              <a:lnSpc>
                <a:spcPct val="150000"/>
              </a:lnSpc>
            </a:pPr>
            <a:r>
              <a:rPr lang="pt-PT" sz="1600" dirty="0">
                <a:solidFill>
                  <a:schemeClr val="tx1"/>
                </a:solidFill>
                <a:effectLst/>
                <a:ea typeface="Calibri" panose="020F0502020204030204" pitchFamily="34" charset="0"/>
              </a:rPr>
              <a:t>3. Autonomia elétrica do robô;</a:t>
            </a:r>
          </a:p>
          <a:p>
            <a:pPr marL="0" lvl="1" algn="just">
              <a:lnSpc>
                <a:spcPct val="150000"/>
              </a:lnSpc>
            </a:pPr>
            <a:r>
              <a:rPr lang="pt-PT" sz="1600" dirty="0">
                <a:solidFill>
                  <a:schemeClr val="tx1"/>
                </a:solidFill>
                <a:effectLst/>
                <a:ea typeface="Calibri" panose="020F0502020204030204" pitchFamily="34" charset="0"/>
              </a:rPr>
              <a:t>4. Peso máximo que consegue transportar;</a:t>
            </a:r>
          </a:p>
          <a:p>
            <a:pPr marL="0" lvl="1" algn="just">
              <a:lnSpc>
                <a:spcPct val="150000"/>
              </a:lnSpc>
            </a:pPr>
            <a:r>
              <a:rPr lang="pt-PT" sz="1600" dirty="0">
                <a:solidFill>
                  <a:schemeClr val="tx1"/>
                </a:solidFill>
                <a:effectLst/>
                <a:ea typeface="Calibri" panose="020F0502020204030204" pitchFamily="34" charset="0"/>
              </a:rPr>
              <a:t>5. Avaliação do tempo de transporte do paciente;</a:t>
            </a:r>
          </a:p>
        </p:txBody>
      </p:sp>
      <p:sp>
        <p:nvSpPr>
          <p:cNvPr id="13" name="Oval 12">
            <a:extLst>
              <a:ext uri="{FF2B5EF4-FFF2-40B4-BE49-F238E27FC236}">
                <a16:creationId xmlns:a16="http://schemas.microsoft.com/office/drawing/2014/main" id="{099CF774-5A9E-4BEF-A02D-CF55959DA294}"/>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sz="1600" dirty="0">
                <a:solidFill>
                  <a:schemeClr val="tx1"/>
                </a:solidFill>
                <a:effectLst/>
                <a:ea typeface="Calibri" panose="020F0502020204030204" pitchFamily="34" charset="0"/>
                <a:cs typeface="Times New Roman" panose="02020603050405020304" pitchFamily="18" charset="0"/>
              </a:rPr>
              <a:t>Testes e validação</a:t>
            </a:r>
          </a:p>
        </p:txBody>
      </p:sp>
      <p:sp>
        <p:nvSpPr>
          <p:cNvPr id="18" name="CaixaDeTexto 17">
            <a:extLst>
              <a:ext uri="{FF2B5EF4-FFF2-40B4-BE49-F238E27FC236}">
                <a16:creationId xmlns:a16="http://schemas.microsoft.com/office/drawing/2014/main" id="{6094CC46-9F20-4671-9EB2-24262C74D669}"/>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6</a:t>
            </a:r>
            <a:endParaRPr lang="pt-PT" dirty="0">
              <a:solidFill>
                <a:schemeClr val="bg1">
                  <a:lumMod val="65000"/>
                </a:schemeClr>
              </a:solidFill>
            </a:endParaRPr>
          </a:p>
        </p:txBody>
      </p:sp>
      <p:grpSp>
        <p:nvGrpSpPr>
          <p:cNvPr id="24" name="Agrupar 23">
            <a:extLst>
              <a:ext uri="{FF2B5EF4-FFF2-40B4-BE49-F238E27FC236}">
                <a16:creationId xmlns:a16="http://schemas.microsoft.com/office/drawing/2014/main" id="{B2DAE97C-E780-46EC-B314-FCF4A8E6827B}"/>
              </a:ext>
            </a:extLst>
          </p:cNvPr>
          <p:cNvGrpSpPr/>
          <p:nvPr/>
        </p:nvGrpSpPr>
        <p:grpSpPr>
          <a:xfrm>
            <a:off x="-106924" y="2037704"/>
            <a:ext cx="632780" cy="2782592"/>
            <a:chOff x="-106924" y="1556828"/>
            <a:chExt cx="632780" cy="2782592"/>
          </a:xfrm>
        </p:grpSpPr>
        <p:sp>
          <p:nvSpPr>
            <p:cNvPr id="25" name="Retângulo: Cantos Arredondados 24">
              <a:extLst>
                <a:ext uri="{FF2B5EF4-FFF2-40B4-BE49-F238E27FC236}">
                  <a16:creationId xmlns:a16="http://schemas.microsoft.com/office/drawing/2014/main" id="{F4FCDDA0-AC03-4C3E-A6F4-E7F236EAB3ED}"/>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6" name="CaixaDeTexto 25">
              <a:extLst>
                <a:ext uri="{FF2B5EF4-FFF2-40B4-BE49-F238E27FC236}">
                  <a16:creationId xmlns:a16="http://schemas.microsoft.com/office/drawing/2014/main" id="{39E7E98D-1176-4388-ACD6-4F60B5799297}"/>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p:txBody>
        </p:sp>
      </p:grpSp>
      <p:grpSp>
        <p:nvGrpSpPr>
          <p:cNvPr id="27" name="Agrupar 26">
            <a:extLst>
              <a:ext uri="{FF2B5EF4-FFF2-40B4-BE49-F238E27FC236}">
                <a16:creationId xmlns:a16="http://schemas.microsoft.com/office/drawing/2014/main" id="{76CC107A-A974-47D9-9CE3-FF069295E5E8}"/>
              </a:ext>
            </a:extLst>
          </p:cNvPr>
          <p:cNvGrpSpPr/>
          <p:nvPr/>
        </p:nvGrpSpPr>
        <p:grpSpPr>
          <a:xfrm>
            <a:off x="-106924" y="1672861"/>
            <a:ext cx="632780" cy="3512278"/>
            <a:chOff x="-106924" y="1556828"/>
            <a:chExt cx="632780" cy="3512278"/>
          </a:xfrm>
        </p:grpSpPr>
        <p:sp>
          <p:nvSpPr>
            <p:cNvPr id="28" name="Retângulo: Cantos Arredondados 27">
              <a:extLst>
                <a:ext uri="{FF2B5EF4-FFF2-40B4-BE49-F238E27FC236}">
                  <a16:creationId xmlns:a16="http://schemas.microsoft.com/office/drawing/2014/main" id="{16B52B6C-3CC4-4FA1-BDC8-FED774DF059D}"/>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9" name="CaixaDeTexto 28">
              <a:extLst>
                <a:ext uri="{FF2B5EF4-FFF2-40B4-BE49-F238E27FC236}">
                  <a16:creationId xmlns:a16="http://schemas.microsoft.com/office/drawing/2014/main" id="{C7EA89C8-70F1-420B-AE30-74AB8D99C726}"/>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30" name="Oval 29">
            <a:extLst>
              <a:ext uri="{FF2B5EF4-FFF2-40B4-BE49-F238E27FC236}">
                <a16:creationId xmlns:a16="http://schemas.microsoft.com/office/drawing/2014/main" id="{F435CF72-D55D-47EF-A9F7-0A527E38DD73}"/>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dirty="0">
                <a:solidFill>
                  <a:schemeClr val="tx1"/>
                </a:solidFill>
                <a:effectLst/>
                <a:ea typeface="Calibri" panose="020F0502020204030204" pitchFamily="34" charset="0"/>
                <a:cs typeface="Times New Roman" panose="02020603050405020304" pitchFamily="18" charset="0"/>
              </a:rPr>
              <a:t>Testes e validação</a:t>
            </a:r>
          </a:p>
        </p:txBody>
      </p:sp>
      <p:sp>
        <p:nvSpPr>
          <p:cNvPr id="31" name="CaixaDeTexto 30">
            <a:extLst>
              <a:ext uri="{FF2B5EF4-FFF2-40B4-BE49-F238E27FC236}">
                <a16:creationId xmlns:a16="http://schemas.microsoft.com/office/drawing/2014/main" id="{444B6E01-B0A0-43FD-B095-C824F1B2993B}"/>
              </a:ext>
            </a:extLst>
          </p:cNvPr>
          <p:cNvSpPr txBox="1"/>
          <p:nvPr/>
        </p:nvSpPr>
        <p:spPr>
          <a:xfrm>
            <a:off x="9758158" y="5079279"/>
            <a:ext cx="1642247" cy="646331"/>
          </a:xfrm>
          <a:prstGeom prst="rect">
            <a:avLst/>
          </a:prstGeom>
          <a:noFill/>
          <a:ln>
            <a:noFill/>
          </a:ln>
        </p:spPr>
        <p:txBody>
          <a:bodyPr wrap="square">
            <a:spAutoFit/>
          </a:bodyPr>
          <a:lstStyle/>
          <a:p>
            <a:pPr algn="ctr" defTabSz="628650">
              <a:tabLst>
                <a:tab pos="628650" algn="l"/>
              </a:tabLst>
            </a:pPr>
            <a:r>
              <a:rPr lang="pt-PT" dirty="0">
                <a:solidFill>
                  <a:schemeClr val="tx1"/>
                </a:solidFill>
                <a:effectLst/>
                <a:ea typeface="Calibri" panose="020F0502020204030204" pitchFamily="34" charset="0"/>
              </a:rPr>
              <a:t>Escrita da dissertação</a:t>
            </a:r>
            <a:endParaRPr lang="pt-PT" sz="1600" b="1" dirty="0">
              <a:solidFill>
                <a:schemeClr val="tx1"/>
              </a:solidFill>
              <a:cs typeface="Times New Roman" panose="02020603050405020304" pitchFamily="18" charset="0"/>
            </a:endParaRPr>
          </a:p>
        </p:txBody>
      </p:sp>
      <p:sp>
        <p:nvSpPr>
          <p:cNvPr id="3" name="Retângulo 2">
            <a:extLst>
              <a:ext uri="{FF2B5EF4-FFF2-40B4-BE49-F238E27FC236}">
                <a16:creationId xmlns:a16="http://schemas.microsoft.com/office/drawing/2014/main" id="{93FA0091-7307-42DD-A472-19E0EE36E625}"/>
              </a:ext>
            </a:extLst>
          </p:cNvPr>
          <p:cNvSpPr/>
          <p:nvPr/>
        </p:nvSpPr>
        <p:spPr>
          <a:xfrm>
            <a:off x="9656657" y="3820011"/>
            <a:ext cx="2277658" cy="2657449"/>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284557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Plano</a:t>
            </a:r>
            <a:r>
              <a:rPr lang="pt-PT" sz="4000" dirty="0">
                <a:latin typeface="+mn-lt"/>
              </a:rPr>
              <a:t> de Trabalho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196919E-8A05-4532-891A-C1A98AACFCBE}"/>
              </a:ext>
            </a:extLst>
          </p:cNvPr>
          <p:cNvSpPr/>
          <p:nvPr/>
        </p:nvSpPr>
        <p:spPr>
          <a:xfrm>
            <a:off x="9758158" y="46279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0" b="1" dirty="0">
              <a:solidFill>
                <a:schemeClr val="tx1"/>
              </a:solidFill>
              <a:cs typeface="Times New Roman" panose="02020603050405020304" pitchFamily="18" charset="0"/>
            </a:endParaRPr>
          </a:p>
        </p:txBody>
      </p:sp>
      <p:sp>
        <p:nvSpPr>
          <p:cNvPr id="11" name="Oval 10">
            <a:extLst>
              <a:ext uri="{FF2B5EF4-FFF2-40B4-BE49-F238E27FC236}">
                <a16:creationId xmlns:a16="http://schemas.microsoft.com/office/drawing/2014/main" id="{6C1FC352-F39C-456F-96B7-D2D7BC91ECC8}"/>
              </a:ext>
            </a:extLst>
          </p:cNvPr>
          <p:cNvSpPr/>
          <p:nvPr/>
        </p:nvSpPr>
        <p:spPr>
          <a:xfrm>
            <a:off x="982093" y="2019465"/>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14375">
              <a:lnSpc>
                <a:spcPct val="150000"/>
              </a:lnSpc>
            </a:pPr>
            <a:endParaRPr lang="pt-PT" dirty="0">
              <a:solidFill>
                <a:schemeClr val="tx1"/>
              </a:solidFill>
              <a:effectLst/>
              <a:ea typeface="Calibri" panose="020F0502020204030204" pitchFamily="34" charset="0"/>
              <a:cs typeface="Times New Roman" panose="02020603050405020304" pitchFamily="18" charset="0"/>
            </a:endParaRPr>
          </a:p>
        </p:txBody>
      </p:sp>
      <p:sp>
        <p:nvSpPr>
          <p:cNvPr id="16" name="CaixaDeTexto 15">
            <a:extLst>
              <a:ext uri="{FF2B5EF4-FFF2-40B4-BE49-F238E27FC236}">
                <a16:creationId xmlns:a16="http://schemas.microsoft.com/office/drawing/2014/main" id="{83FC3062-C903-4747-9E90-5C4F1921BCFB}"/>
              </a:ext>
            </a:extLst>
          </p:cNvPr>
          <p:cNvSpPr txBox="1"/>
          <p:nvPr/>
        </p:nvSpPr>
        <p:spPr>
          <a:xfrm>
            <a:off x="982093" y="2146049"/>
            <a:ext cx="1642247" cy="1295868"/>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autónomo do Robô</a:t>
            </a:r>
          </a:p>
        </p:txBody>
      </p:sp>
      <p:sp>
        <p:nvSpPr>
          <p:cNvPr id="10" name="Oval 9">
            <a:extLst>
              <a:ext uri="{FF2B5EF4-FFF2-40B4-BE49-F238E27FC236}">
                <a16:creationId xmlns:a16="http://schemas.microsoft.com/office/drawing/2014/main" id="{2B74A9DC-4999-4930-A1E4-BD23215810BB}"/>
              </a:ext>
            </a:extLst>
          </p:cNvPr>
          <p:cNvSpPr/>
          <p:nvPr/>
        </p:nvSpPr>
        <p:spPr>
          <a:xfrm>
            <a:off x="3199413" y="2749593"/>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5" name="CaixaDeTexto 14">
            <a:extLst>
              <a:ext uri="{FF2B5EF4-FFF2-40B4-BE49-F238E27FC236}">
                <a16:creationId xmlns:a16="http://schemas.microsoft.com/office/drawing/2014/main" id="{2012E6C6-DDFB-4724-A906-5F4AC4761857}"/>
              </a:ext>
            </a:extLst>
          </p:cNvPr>
          <p:cNvSpPr txBox="1"/>
          <p:nvPr/>
        </p:nvSpPr>
        <p:spPr>
          <a:xfrm>
            <a:off x="3199413" y="3083927"/>
            <a:ext cx="1642247" cy="880369"/>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de acoplamento</a:t>
            </a:r>
          </a:p>
        </p:txBody>
      </p:sp>
      <p:sp>
        <p:nvSpPr>
          <p:cNvPr id="12" name="Oval 11">
            <a:extLst>
              <a:ext uri="{FF2B5EF4-FFF2-40B4-BE49-F238E27FC236}">
                <a16:creationId xmlns:a16="http://schemas.microsoft.com/office/drawing/2014/main" id="{2EDD331A-4CFD-4E74-BFC5-44D24BEC6077}"/>
              </a:ext>
            </a:extLst>
          </p:cNvPr>
          <p:cNvSpPr/>
          <p:nvPr/>
        </p:nvSpPr>
        <p:spPr>
          <a:xfrm>
            <a:off x="5437412" y="33220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9" name="Retângulo 18">
            <a:extLst>
              <a:ext uri="{FF2B5EF4-FFF2-40B4-BE49-F238E27FC236}">
                <a16:creationId xmlns:a16="http://schemas.microsoft.com/office/drawing/2014/main" id="{5B026590-B3E0-4B20-9F3C-23F5507EEA21}"/>
              </a:ext>
            </a:extLst>
          </p:cNvPr>
          <p:cNvSpPr/>
          <p:nvPr/>
        </p:nvSpPr>
        <p:spPr>
          <a:xfrm>
            <a:off x="770871" y="1574919"/>
            <a:ext cx="6457243" cy="3225677"/>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CaixaDeTexto 16">
            <a:extLst>
              <a:ext uri="{FF2B5EF4-FFF2-40B4-BE49-F238E27FC236}">
                <a16:creationId xmlns:a16="http://schemas.microsoft.com/office/drawing/2014/main" id="{BFE724B8-48A2-41DC-A4FD-CEEF4646C6DD}"/>
              </a:ext>
            </a:extLst>
          </p:cNvPr>
          <p:cNvSpPr txBox="1"/>
          <p:nvPr/>
        </p:nvSpPr>
        <p:spPr>
          <a:xfrm>
            <a:off x="5370127" y="3820011"/>
            <a:ext cx="1642247" cy="464871"/>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Comunicação</a:t>
            </a:r>
          </a:p>
        </p:txBody>
      </p:sp>
      <p:sp>
        <p:nvSpPr>
          <p:cNvPr id="20" name="Seta: Pentágono 19">
            <a:extLst>
              <a:ext uri="{FF2B5EF4-FFF2-40B4-BE49-F238E27FC236}">
                <a16:creationId xmlns:a16="http://schemas.microsoft.com/office/drawing/2014/main" id="{7F002600-C346-42C5-B2C5-433D980CF3C3}"/>
              </a:ext>
            </a:extLst>
          </p:cNvPr>
          <p:cNvSpPr/>
          <p:nvPr/>
        </p:nvSpPr>
        <p:spPr>
          <a:xfrm>
            <a:off x="970909" y="3732618"/>
            <a:ext cx="7213471" cy="2276889"/>
          </a:xfrm>
          <a:prstGeom prst="homePlate">
            <a:avLst>
              <a:gd name="adj" fmla="val 43498"/>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lnSpc>
                <a:spcPct val="150000"/>
              </a:lnSpc>
            </a:pPr>
            <a:r>
              <a:rPr lang="pt-PT" sz="1600" dirty="0">
                <a:solidFill>
                  <a:schemeClr val="tx1"/>
                </a:solidFill>
                <a:ea typeface="Calibri" panose="020F0502020204030204" pitchFamily="34" charset="0"/>
              </a:rPr>
              <a:t>6. Avaliação do comportamento do sistema de segurança do robô;</a:t>
            </a:r>
            <a:endParaRPr lang="pt-PT" sz="1600" dirty="0">
              <a:solidFill>
                <a:schemeClr val="tx1"/>
              </a:solidFill>
              <a:effectLst/>
              <a:ea typeface="Calibri" panose="020F0502020204030204" pitchFamily="34" charset="0"/>
            </a:endParaRPr>
          </a:p>
          <a:p>
            <a:pPr marL="0" lvl="1" algn="just">
              <a:lnSpc>
                <a:spcPct val="150000"/>
              </a:lnSpc>
            </a:pPr>
            <a:r>
              <a:rPr lang="pt-PT" sz="1600" dirty="0">
                <a:solidFill>
                  <a:schemeClr val="tx1"/>
                </a:solidFill>
                <a:ea typeface="Calibri" panose="020F0502020204030204" pitchFamily="34" charset="0"/>
              </a:rPr>
              <a:t>7</a:t>
            </a:r>
            <a:r>
              <a:rPr lang="pt-PT" sz="1600" dirty="0">
                <a:solidFill>
                  <a:schemeClr val="tx1"/>
                </a:solidFill>
                <a:effectLst/>
                <a:ea typeface="Calibri" panose="020F0502020204030204" pitchFamily="34" charset="0"/>
              </a:rPr>
              <a:t>. Número de vezes que o robô consegue concluir com sucesso o objetivo </a:t>
            </a:r>
          </a:p>
          <a:p>
            <a:pPr marL="0" lvl="1" algn="just">
              <a:lnSpc>
                <a:spcPct val="150000"/>
              </a:lnSpc>
            </a:pPr>
            <a:r>
              <a:rPr lang="pt-PT" sz="1600" dirty="0">
                <a:solidFill>
                  <a:schemeClr val="tx1"/>
                </a:solidFill>
                <a:effectLst/>
                <a:ea typeface="Calibri" panose="020F0502020204030204" pitchFamily="34" charset="0"/>
              </a:rPr>
              <a:t>num conjunto de ensaios;</a:t>
            </a:r>
          </a:p>
          <a:p>
            <a:pPr marL="0" lvl="1" algn="just">
              <a:lnSpc>
                <a:spcPct val="150000"/>
              </a:lnSpc>
            </a:pPr>
            <a:r>
              <a:rPr lang="pt-PT" sz="1600" dirty="0">
                <a:solidFill>
                  <a:schemeClr val="tx1"/>
                </a:solidFill>
                <a:ea typeface="Calibri" panose="020F0502020204030204" pitchFamily="34" charset="0"/>
              </a:rPr>
              <a:t>8. </a:t>
            </a:r>
            <a:r>
              <a:rPr lang="pt-PT" sz="1600" dirty="0">
                <a:solidFill>
                  <a:schemeClr val="tx1"/>
                </a:solidFill>
                <a:effectLst/>
                <a:ea typeface="Calibri" panose="020F0502020204030204" pitchFamily="34" charset="0"/>
              </a:rPr>
              <a:t>Número de vezes que o robô bate em obstáculos num conjunto de ensaios;</a:t>
            </a:r>
          </a:p>
          <a:p>
            <a:pPr marL="0" lvl="1" algn="just">
              <a:lnSpc>
                <a:spcPct val="150000"/>
              </a:lnSpc>
            </a:pPr>
            <a:r>
              <a:rPr lang="pt-PT" sz="1600" dirty="0">
                <a:solidFill>
                  <a:schemeClr val="tx1"/>
                </a:solidFill>
                <a:ea typeface="Calibri" panose="020F0502020204030204" pitchFamily="34" charset="0"/>
              </a:rPr>
              <a:t>9</a:t>
            </a:r>
            <a:r>
              <a:rPr lang="pt-PT" sz="1600" dirty="0">
                <a:solidFill>
                  <a:schemeClr val="tx1"/>
                </a:solidFill>
                <a:effectLst/>
                <a:ea typeface="Calibri" panose="020F0502020204030204" pitchFamily="34" charset="0"/>
              </a:rPr>
              <a:t>. Comunicação entre o sistema gestão da instituição de saúde e o </a:t>
            </a:r>
          </a:p>
          <a:p>
            <a:pPr marL="0" lvl="1" algn="just">
              <a:lnSpc>
                <a:spcPct val="150000"/>
              </a:lnSpc>
            </a:pPr>
            <a:r>
              <a:rPr lang="pt-PT" sz="1600" dirty="0">
                <a:solidFill>
                  <a:schemeClr val="tx1"/>
                </a:solidFill>
                <a:effectLst/>
                <a:ea typeface="Calibri" panose="020F0502020204030204" pitchFamily="34" charset="0"/>
              </a:rPr>
              <a:t>robô através da interface; </a:t>
            </a:r>
          </a:p>
        </p:txBody>
      </p:sp>
      <p:sp>
        <p:nvSpPr>
          <p:cNvPr id="13" name="Oval 12">
            <a:extLst>
              <a:ext uri="{FF2B5EF4-FFF2-40B4-BE49-F238E27FC236}">
                <a16:creationId xmlns:a16="http://schemas.microsoft.com/office/drawing/2014/main" id="{099CF774-5A9E-4BEF-A02D-CF55959DA294}"/>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sz="1600" dirty="0">
                <a:solidFill>
                  <a:schemeClr val="tx1"/>
                </a:solidFill>
                <a:effectLst/>
                <a:ea typeface="Calibri" panose="020F0502020204030204" pitchFamily="34" charset="0"/>
                <a:cs typeface="Times New Roman" panose="02020603050405020304" pitchFamily="18" charset="0"/>
              </a:rPr>
              <a:t>Testes e validação</a:t>
            </a:r>
          </a:p>
        </p:txBody>
      </p:sp>
      <p:sp>
        <p:nvSpPr>
          <p:cNvPr id="21" name="CaixaDeTexto 20">
            <a:extLst>
              <a:ext uri="{FF2B5EF4-FFF2-40B4-BE49-F238E27FC236}">
                <a16:creationId xmlns:a16="http://schemas.microsoft.com/office/drawing/2014/main" id="{FB6545B1-8099-44CC-A139-115FE052F7E8}"/>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6</a:t>
            </a:r>
            <a:endParaRPr lang="pt-PT" dirty="0">
              <a:solidFill>
                <a:schemeClr val="bg1">
                  <a:lumMod val="65000"/>
                </a:schemeClr>
              </a:solidFill>
            </a:endParaRPr>
          </a:p>
        </p:txBody>
      </p:sp>
      <p:sp>
        <p:nvSpPr>
          <p:cNvPr id="23" name="Retângulo: Cantos Arredondados 22">
            <a:extLst>
              <a:ext uri="{FF2B5EF4-FFF2-40B4-BE49-F238E27FC236}">
                <a16:creationId xmlns:a16="http://schemas.microsoft.com/office/drawing/2014/main" id="{C539B39B-813C-4970-93C9-6BF6FE95FD19}"/>
              </a:ext>
            </a:extLst>
          </p:cNvPr>
          <p:cNvSpPr/>
          <p:nvPr/>
        </p:nvSpPr>
        <p:spPr>
          <a:xfrm>
            <a:off x="-106924" y="2269771"/>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grpSp>
        <p:nvGrpSpPr>
          <p:cNvPr id="28" name="Agrupar 27">
            <a:extLst>
              <a:ext uri="{FF2B5EF4-FFF2-40B4-BE49-F238E27FC236}">
                <a16:creationId xmlns:a16="http://schemas.microsoft.com/office/drawing/2014/main" id="{4A57D8B5-F8CB-49CC-8535-A338F7F40A73}"/>
              </a:ext>
            </a:extLst>
          </p:cNvPr>
          <p:cNvGrpSpPr/>
          <p:nvPr/>
        </p:nvGrpSpPr>
        <p:grpSpPr>
          <a:xfrm>
            <a:off x="-106924" y="2037704"/>
            <a:ext cx="632780" cy="2782592"/>
            <a:chOff x="-106924" y="1556828"/>
            <a:chExt cx="632780" cy="2782592"/>
          </a:xfrm>
        </p:grpSpPr>
        <p:sp>
          <p:nvSpPr>
            <p:cNvPr id="29" name="Retângulo: Cantos Arredondados 28">
              <a:extLst>
                <a:ext uri="{FF2B5EF4-FFF2-40B4-BE49-F238E27FC236}">
                  <a16:creationId xmlns:a16="http://schemas.microsoft.com/office/drawing/2014/main" id="{56C0BF3C-5D9C-43BE-A5C6-4BA74AA95C57}"/>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30" name="CaixaDeTexto 29">
              <a:extLst>
                <a:ext uri="{FF2B5EF4-FFF2-40B4-BE49-F238E27FC236}">
                  <a16:creationId xmlns:a16="http://schemas.microsoft.com/office/drawing/2014/main" id="{CBB91666-DE11-4910-9546-50DEBEDD0F83}"/>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p:txBody>
        </p:sp>
      </p:grpSp>
      <p:grpSp>
        <p:nvGrpSpPr>
          <p:cNvPr id="31" name="Agrupar 30">
            <a:extLst>
              <a:ext uri="{FF2B5EF4-FFF2-40B4-BE49-F238E27FC236}">
                <a16:creationId xmlns:a16="http://schemas.microsoft.com/office/drawing/2014/main" id="{51BCFC71-429A-49F5-B7BE-968FC81ADFBC}"/>
              </a:ext>
            </a:extLst>
          </p:cNvPr>
          <p:cNvGrpSpPr/>
          <p:nvPr/>
        </p:nvGrpSpPr>
        <p:grpSpPr>
          <a:xfrm>
            <a:off x="-106924" y="1672861"/>
            <a:ext cx="632780" cy="3512278"/>
            <a:chOff x="-106924" y="1556828"/>
            <a:chExt cx="632780" cy="3512278"/>
          </a:xfrm>
        </p:grpSpPr>
        <p:sp>
          <p:nvSpPr>
            <p:cNvPr id="32" name="Retângulo: Cantos Arredondados 31">
              <a:extLst>
                <a:ext uri="{FF2B5EF4-FFF2-40B4-BE49-F238E27FC236}">
                  <a16:creationId xmlns:a16="http://schemas.microsoft.com/office/drawing/2014/main" id="{19C5F8C4-B270-4C9F-9C2A-B7124393F85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33" name="CaixaDeTexto 32">
              <a:extLst>
                <a:ext uri="{FF2B5EF4-FFF2-40B4-BE49-F238E27FC236}">
                  <a16:creationId xmlns:a16="http://schemas.microsoft.com/office/drawing/2014/main" id="{BFA9B077-A579-49ED-A0EB-B7861D424631}"/>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34" name="Oval 33">
            <a:extLst>
              <a:ext uri="{FF2B5EF4-FFF2-40B4-BE49-F238E27FC236}">
                <a16:creationId xmlns:a16="http://schemas.microsoft.com/office/drawing/2014/main" id="{6BC93776-7265-44DB-A319-AA2DB9FAB1F5}"/>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dirty="0">
                <a:solidFill>
                  <a:schemeClr val="tx1"/>
                </a:solidFill>
                <a:effectLst/>
                <a:ea typeface="Calibri" panose="020F0502020204030204" pitchFamily="34" charset="0"/>
                <a:cs typeface="Times New Roman" panose="02020603050405020304" pitchFamily="18" charset="0"/>
              </a:rPr>
              <a:t>Testes e validação</a:t>
            </a:r>
          </a:p>
        </p:txBody>
      </p:sp>
      <p:sp>
        <p:nvSpPr>
          <p:cNvPr id="35" name="CaixaDeTexto 34">
            <a:extLst>
              <a:ext uri="{FF2B5EF4-FFF2-40B4-BE49-F238E27FC236}">
                <a16:creationId xmlns:a16="http://schemas.microsoft.com/office/drawing/2014/main" id="{4372043B-9E6A-4057-B617-821F1C748BCC}"/>
              </a:ext>
            </a:extLst>
          </p:cNvPr>
          <p:cNvSpPr txBox="1"/>
          <p:nvPr/>
        </p:nvSpPr>
        <p:spPr>
          <a:xfrm>
            <a:off x="9758157" y="5079279"/>
            <a:ext cx="1642247" cy="646331"/>
          </a:xfrm>
          <a:prstGeom prst="rect">
            <a:avLst/>
          </a:prstGeom>
          <a:noFill/>
          <a:ln>
            <a:noFill/>
          </a:ln>
        </p:spPr>
        <p:txBody>
          <a:bodyPr wrap="square">
            <a:spAutoFit/>
          </a:bodyPr>
          <a:lstStyle/>
          <a:p>
            <a:pPr algn="ctr" defTabSz="628650">
              <a:tabLst>
                <a:tab pos="628650" algn="l"/>
              </a:tabLst>
            </a:pPr>
            <a:r>
              <a:rPr lang="pt-PT" dirty="0">
                <a:solidFill>
                  <a:schemeClr val="tx1"/>
                </a:solidFill>
                <a:effectLst/>
                <a:ea typeface="Calibri" panose="020F0502020204030204" pitchFamily="34" charset="0"/>
              </a:rPr>
              <a:t>Escrita da dissertação</a:t>
            </a:r>
            <a:endParaRPr lang="pt-PT" sz="1600" b="1" dirty="0">
              <a:solidFill>
                <a:schemeClr val="tx1"/>
              </a:solidFill>
              <a:cs typeface="Times New Roman" panose="02020603050405020304" pitchFamily="18" charset="0"/>
            </a:endParaRPr>
          </a:p>
        </p:txBody>
      </p:sp>
      <p:sp>
        <p:nvSpPr>
          <p:cNvPr id="3" name="Retângulo 2">
            <a:extLst>
              <a:ext uri="{FF2B5EF4-FFF2-40B4-BE49-F238E27FC236}">
                <a16:creationId xmlns:a16="http://schemas.microsoft.com/office/drawing/2014/main" id="{93FA0091-7307-42DD-A472-19E0EE36E625}"/>
              </a:ext>
            </a:extLst>
          </p:cNvPr>
          <p:cNvSpPr/>
          <p:nvPr/>
        </p:nvSpPr>
        <p:spPr>
          <a:xfrm flipV="1">
            <a:off x="9582381" y="4109272"/>
            <a:ext cx="2277659" cy="220218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765988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Plano</a:t>
            </a:r>
            <a:r>
              <a:rPr lang="pt-PT" sz="4000" dirty="0">
                <a:latin typeface="+mn-lt"/>
              </a:rPr>
              <a:t> de Trabalho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196919E-8A05-4532-891A-C1A98AACFCBE}"/>
              </a:ext>
            </a:extLst>
          </p:cNvPr>
          <p:cNvSpPr/>
          <p:nvPr/>
        </p:nvSpPr>
        <p:spPr>
          <a:xfrm>
            <a:off x="9758158" y="46279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0" b="1" dirty="0">
              <a:solidFill>
                <a:schemeClr val="tx1"/>
              </a:solidFill>
              <a:cs typeface="Times New Roman" panose="02020603050405020304" pitchFamily="18" charset="0"/>
            </a:endParaRPr>
          </a:p>
        </p:txBody>
      </p:sp>
      <p:sp>
        <p:nvSpPr>
          <p:cNvPr id="11" name="Oval 10">
            <a:extLst>
              <a:ext uri="{FF2B5EF4-FFF2-40B4-BE49-F238E27FC236}">
                <a16:creationId xmlns:a16="http://schemas.microsoft.com/office/drawing/2014/main" id="{6C1FC352-F39C-456F-96B7-D2D7BC91ECC8}"/>
              </a:ext>
            </a:extLst>
          </p:cNvPr>
          <p:cNvSpPr/>
          <p:nvPr/>
        </p:nvSpPr>
        <p:spPr>
          <a:xfrm>
            <a:off x="982093" y="2019465"/>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14375">
              <a:lnSpc>
                <a:spcPct val="150000"/>
              </a:lnSpc>
            </a:pPr>
            <a:endParaRPr lang="pt-PT" dirty="0">
              <a:solidFill>
                <a:schemeClr val="tx1"/>
              </a:solidFill>
              <a:effectLst/>
              <a:ea typeface="Calibri" panose="020F0502020204030204" pitchFamily="34" charset="0"/>
              <a:cs typeface="Times New Roman" panose="02020603050405020304" pitchFamily="18" charset="0"/>
            </a:endParaRPr>
          </a:p>
        </p:txBody>
      </p:sp>
      <p:sp>
        <p:nvSpPr>
          <p:cNvPr id="16" name="CaixaDeTexto 15">
            <a:extLst>
              <a:ext uri="{FF2B5EF4-FFF2-40B4-BE49-F238E27FC236}">
                <a16:creationId xmlns:a16="http://schemas.microsoft.com/office/drawing/2014/main" id="{83FC3062-C903-4747-9E90-5C4F1921BCFB}"/>
              </a:ext>
            </a:extLst>
          </p:cNvPr>
          <p:cNvSpPr txBox="1"/>
          <p:nvPr/>
        </p:nvSpPr>
        <p:spPr>
          <a:xfrm>
            <a:off x="982093" y="2146049"/>
            <a:ext cx="1642247" cy="1295868"/>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autónomo do Robô</a:t>
            </a:r>
          </a:p>
        </p:txBody>
      </p:sp>
      <p:sp>
        <p:nvSpPr>
          <p:cNvPr id="10" name="Oval 9">
            <a:extLst>
              <a:ext uri="{FF2B5EF4-FFF2-40B4-BE49-F238E27FC236}">
                <a16:creationId xmlns:a16="http://schemas.microsoft.com/office/drawing/2014/main" id="{2B74A9DC-4999-4930-A1E4-BD23215810BB}"/>
              </a:ext>
            </a:extLst>
          </p:cNvPr>
          <p:cNvSpPr/>
          <p:nvPr/>
        </p:nvSpPr>
        <p:spPr>
          <a:xfrm>
            <a:off x="3199413" y="2749593"/>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5" name="CaixaDeTexto 14">
            <a:extLst>
              <a:ext uri="{FF2B5EF4-FFF2-40B4-BE49-F238E27FC236}">
                <a16:creationId xmlns:a16="http://schemas.microsoft.com/office/drawing/2014/main" id="{2012E6C6-DDFB-4724-A906-5F4AC4761857}"/>
              </a:ext>
            </a:extLst>
          </p:cNvPr>
          <p:cNvSpPr txBox="1"/>
          <p:nvPr/>
        </p:nvSpPr>
        <p:spPr>
          <a:xfrm>
            <a:off x="3199413" y="3083927"/>
            <a:ext cx="1642247" cy="880369"/>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de acoplamento</a:t>
            </a:r>
          </a:p>
        </p:txBody>
      </p:sp>
      <p:sp>
        <p:nvSpPr>
          <p:cNvPr id="12" name="Oval 11">
            <a:extLst>
              <a:ext uri="{FF2B5EF4-FFF2-40B4-BE49-F238E27FC236}">
                <a16:creationId xmlns:a16="http://schemas.microsoft.com/office/drawing/2014/main" id="{2EDD331A-4CFD-4E74-BFC5-44D24BEC6077}"/>
              </a:ext>
            </a:extLst>
          </p:cNvPr>
          <p:cNvSpPr/>
          <p:nvPr/>
        </p:nvSpPr>
        <p:spPr>
          <a:xfrm>
            <a:off x="5437412" y="3322027"/>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17" name="CaixaDeTexto 16">
            <a:extLst>
              <a:ext uri="{FF2B5EF4-FFF2-40B4-BE49-F238E27FC236}">
                <a16:creationId xmlns:a16="http://schemas.microsoft.com/office/drawing/2014/main" id="{BFE724B8-48A2-41DC-A4FD-CEEF4646C6DD}"/>
              </a:ext>
            </a:extLst>
          </p:cNvPr>
          <p:cNvSpPr txBox="1"/>
          <p:nvPr/>
        </p:nvSpPr>
        <p:spPr>
          <a:xfrm>
            <a:off x="5370127" y="3820011"/>
            <a:ext cx="1642247" cy="464871"/>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Comunicação</a:t>
            </a:r>
          </a:p>
        </p:txBody>
      </p:sp>
      <p:sp>
        <p:nvSpPr>
          <p:cNvPr id="13" name="Oval 12">
            <a:extLst>
              <a:ext uri="{FF2B5EF4-FFF2-40B4-BE49-F238E27FC236}">
                <a16:creationId xmlns:a16="http://schemas.microsoft.com/office/drawing/2014/main" id="{099CF774-5A9E-4BEF-A02D-CF55959DA294}"/>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sz="1600" dirty="0">
                <a:solidFill>
                  <a:schemeClr val="tx1"/>
                </a:solidFill>
                <a:effectLst/>
                <a:ea typeface="Calibri" panose="020F0502020204030204" pitchFamily="34" charset="0"/>
                <a:cs typeface="Times New Roman" panose="02020603050405020304" pitchFamily="18" charset="0"/>
              </a:rPr>
              <a:t>Testes e validação</a:t>
            </a:r>
          </a:p>
        </p:txBody>
      </p:sp>
      <p:sp>
        <p:nvSpPr>
          <p:cNvPr id="18" name="CaixaDeTexto 17">
            <a:extLst>
              <a:ext uri="{FF2B5EF4-FFF2-40B4-BE49-F238E27FC236}">
                <a16:creationId xmlns:a16="http://schemas.microsoft.com/office/drawing/2014/main" id="{133BD020-3DDA-4172-BB15-79D7359DBB41}"/>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6</a:t>
            </a:r>
            <a:endParaRPr lang="pt-PT" dirty="0">
              <a:solidFill>
                <a:schemeClr val="bg1">
                  <a:lumMod val="65000"/>
                </a:schemeClr>
              </a:solidFill>
            </a:endParaRPr>
          </a:p>
        </p:txBody>
      </p:sp>
      <p:grpSp>
        <p:nvGrpSpPr>
          <p:cNvPr id="20" name="Agrupar 19">
            <a:extLst>
              <a:ext uri="{FF2B5EF4-FFF2-40B4-BE49-F238E27FC236}">
                <a16:creationId xmlns:a16="http://schemas.microsoft.com/office/drawing/2014/main" id="{770494C0-73B3-4DB8-B273-D644C61D9B60}"/>
              </a:ext>
            </a:extLst>
          </p:cNvPr>
          <p:cNvGrpSpPr/>
          <p:nvPr/>
        </p:nvGrpSpPr>
        <p:grpSpPr>
          <a:xfrm>
            <a:off x="-106924" y="2037704"/>
            <a:ext cx="632780" cy="2782592"/>
            <a:chOff x="-106924" y="1556828"/>
            <a:chExt cx="632780" cy="2782592"/>
          </a:xfrm>
        </p:grpSpPr>
        <p:sp>
          <p:nvSpPr>
            <p:cNvPr id="21" name="Retângulo: Cantos Arredondados 20">
              <a:extLst>
                <a:ext uri="{FF2B5EF4-FFF2-40B4-BE49-F238E27FC236}">
                  <a16:creationId xmlns:a16="http://schemas.microsoft.com/office/drawing/2014/main" id="{8C1C122E-6DC1-4DD0-BDBA-9831FF863456}"/>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2" name="CaixaDeTexto 21">
              <a:extLst>
                <a:ext uri="{FF2B5EF4-FFF2-40B4-BE49-F238E27FC236}">
                  <a16:creationId xmlns:a16="http://schemas.microsoft.com/office/drawing/2014/main" id="{25854B8A-73FD-4771-88DB-A8C6B892704F}"/>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p:txBody>
        </p:sp>
      </p:grpSp>
      <p:grpSp>
        <p:nvGrpSpPr>
          <p:cNvPr id="23" name="Agrupar 22">
            <a:extLst>
              <a:ext uri="{FF2B5EF4-FFF2-40B4-BE49-F238E27FC236}">
                <a16:creationId xmlns:a16="http://schemas.microsoft.com/office/drawing/2014/main" id="{C47261EF-2D59-4027-8C67-B1A0B6BA6BB0}"/>
              </a:ext>
            </a:extLst>
          </p:cNvPr>
          <p:cNvGrpSpPr/>
          <p:nvPr/>
        </p:nvGrpSpPr>
        <p:grpSpPr>
          <a:xfrm>
            <a:off x="-106924" y="1672861"/>
            <a:ext cx="632780" cy="3512278"/>
            <a:chOff x="-106924" y="1556828"/>
            <a:chExt cx="632780" cy="3512278"/>
          </a:xfrm>
        </p:grpSpPr>
        <p:sp>
          <p:nvSpPr>
            <p:cNvPr id="24" name="Retângulo: Cantos Arredondados 23">
              <a:extLst>
                <a:ext uri="{FF2B5EF4-FFF2-40B4-BE49-F238E27FC236}">
                  <a16:creationId xmlns:a16="http://schemas.microsoft.com/office/drawing/2014/main" id="{55EA7D68-5B26-4D37-8699-D3304DE270AA}"/>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5" name="CaixaDeTexto 24">
              <a:extLst>
                <a:ext uri="{FF2B5EF4-FFF2-40B4-BE49-F238E27FC236}">
                  <a16:creationId xmlns:a16="http://schemas.microsoft.com/office/drawing/2014/main" id="{F5C09CBD-EB19-4A7B-BB89-9F8F278F3EDC}"/>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31" name="Oval 30">
            <a:extLst>
              <a:ext uri="{FF2B5EF4-FFF2-40B4-BE49-F238E27FC236}">
                <a16:creationId xmlns:a16="http://schemas.microsoft.com/office/drawing/2014/main" id="{2ED451ED-9858-4F2C-B600-D8616EE84B8B}"/>
              </a:ext>
            </a:extLst>
          </p:cNvPr>
          <p:cNvSpPr/>
          <p:nvPr/>
        </p:nvSpPr>
        <p:spPr>
          <a:xfrm>
            <a:off x="7540841" y="3923912"/>
            <a:ext cx="1642247" cy="1549036"/>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pt-PT" dirty="0">
                <a:solidFill>
                  <a:schemeClr val="tx1"/>
                </a:solidFill>
                <a:effectLst/>
                <a:ea typeface="Calibri" panose="020F0502020204030204" pitchFamily="34" charset="0"/>
                <a:cs typeface="Times New Roman" panose="02020603050405020304" pitchFamily="18" charset="0"/>
              </a:rPr>
              <a:t>Testes e validação</a:t>
            </a:r>
          </a:p>
        </p:txBody>
      </p:sp>
      <p:sp>
        <p:nvSpPr>
          <p:cNvPr id="32" name="CaixaDeTexto 31">
            <a:extLst>
              <a:ext uri="{FF2B5EF4-FFF2-40B4-BE49-F238E27FC236}">
                <a16:creationId xmlns:a16="http://schemas.microsoft.com/office/drawing/2014/main" id="{4FD34EA8-FD39-402C-AD93-98D53DFE3F4D}"/>
              </a:ext>
            </a:extLst>
          </p:cNvPr>
          <p:cNvSpPr txBox="1"/>
          <p:nvPr/>
        </p:nvSpPr>
        <p:spPr>
          <a:xfrm>
            <a:off x="9758158" y="5079279"/>
            <a:ext cx="1642247" cy="646331"/>
          </a:xfrm>
          <a:prstGeom prst="rect">
            <a:avLst/>
          </a:prstGeom>
          <a:noFill/>
          <a:ln>
            <a:noFill/>
          </a:ln>
        </p:spPr>
        <p:txBody>
          <a:bodyPr wrap="square">
            <a:spAutoFit/>
          </a:bodyPr>
          <a:lstStyle/>
          <a:p>
            <a:pPr algn="ctr" defTabSz="628650">
              <a:tabLst>
                <a:tab pos="628650" algn="l"/>
              </a:tabLst>
            </a:pPr>
            <a:r>
              <a:rPr lang="pt-PT" dirty="0">
                <a:solidFill>
                  <a:schemeClr val="tx1"/>
                </a:solidFill>
                <a:effectLst/>
                <a:ea typeface="Calibri" panose="020F0502020204030204" pitchFamily="34" charset="0"/>
              </a:rPr>
              <a:t>Escrita da dissertação</a:t>
            </a:r>
            <a:endParaRPr lang="pt-PT" sz="1600" b="1" dirty="0">
              <a:solidFill>
                <a:schemeClr val="tx1"/>
              </a:solidFill>
              <a:cs typeface="Times New Roman" panose="02020603050405020304" pitchFamily="18" charset="0"/>
            </a:endParaRPr>
          </a:p>
        </p:txBody>
      </p:sp>
      <p:sp>
        <p:nvSpPr>
          <p:cNvPr id="19" name="Retângulo 18">
            <a:extLst>
              <a:ext uri="{FF2B5EF4-FFF2-40B4-BE49-F238E27FC236}">
                <a16:creationId xmlns:a16="http://schemas.microsoft.com/office/drawing/2014/main" id="{5B026590-B3E0-4B20-9F3C-23F5507EEA21}"/>
              </a:ext>
            </a:extLst>
          </p:cNvPr>
          <p:cNvSpPr/>
          <p:nvPr/>
        </p:nvSpPr>
        <p:spPr>
          <a:xfrm>
            <a:off x="770871" y="1802675"/>
            <a:ext cx="8643095" cy="3858985"/>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67667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Plano</a:t>
            </a:r>
            <a:r>
              <a:rPr lang="pt-PT" sz="4000" dirty="0">
                <a:latin typeface="+mn-lt"/>
              </a:rPr>
              <a:t> de Trabalho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t>4.</a:t>
              </a:r>
            </a:p>
            <a:p>
              <a:pPr algn="ctr">
                <a:lnSpc>
                  <a:spcPct val="250000"/>
                </a:lnSpc>
              </a:pPr>
              <a:r>
                <a:rPr lang="pt-PT" b="1" dirty="0">
                  <a:solidFill>
                    <a:schemeClr val="bg1">
                      <a:lumMod val="85000"/>
                    </a:schemeClr>
                  </a:solidFill>
                </a:rPr>
                <a:t>5.</a:t>
              </a:r>
            </a:p>
          </p:txBody>
        </p:sp>
      </p:grpSp>
      <p:sp>
        <p:nvSpPr>
          <p:cNvPr id="15" name="Retângulo 14">
            <a:extLst>
              <a:ext uri="{FF2B5EF4-FFF2-40B4-BE49-F238E27FC236}">
                <a16:creationId xmlns:a16="http://schemas.microsoft.com/office/drawing/2014/main" id="{D4A67B87-A3A0-430A-918C-FCA75E27418D}"/>
              </a:ext>
            </a:extLst>
          </p:cNvPr>
          <p:cNvSpPr/>
          <p:nvPr/>
        </p:nvSpPr>
        <p:spPr>
          <a:xfrm>
            <a:off x="1487666" y="20976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bg1">
                    <a:lumMod val="85000"/>
                  </a:schemeClr>
                </a:solidFill>
              </a:rPr>
              <a:t>Enquadramento Teórico</a:t>
            </a:r>
          </a:p>
        </p:txBody>
      </p:sp>
      <p:sp>
        <p:nvSpPr>
          <p:cNvPr id="16" name="Oval 15">
            <a:extLst>
              <a:ext uri="{FF2B5EF4-FFF2-40B4-BE49-F238E27FC236}">
                <a16:creationId xmlns:a16="http://schemas.microsoft.com/office/drawing/2014/main" id="{C5D211C3-C27A-4A21-876D-8AAE7351D934}"/>
              </a:ext>
            </a:extLst>
          </p:cNvPr>
          <p:cNvSpPr/>
          <p:nvPr/>
        </p:nvSpPr>
        <p:spPr>
          <a:xfrm>
            <a:off x="947257" y="19430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1.1</a:t>
            </a:r>
            <a:endParaRPr lang="pt-PT" sz="1600" dirty="0">
              <a:solidFill>
                <a:schemeClr val="bg1">
                  <a:lumMod val="85000"/>
                </a:schemeClr>
              </a:solidFill>
            </a:endParaRPr>
          </a:p>
        </p:txBody>
      </p:sp>
      <p:sp>
        <p:nvSpPr>
          <p:cNvPr id="17" name="Retângulo 16">
            <a:extLst>
              <a:ext uri="{FF2B5EF4-FFF2-40B4-BE49-F238E27FC236}">
                <a16:creationId xmlns:a16="http://schemas.microsoft.com/office/drawing/2014/main" id="{2A00000E-C637-41C8-B294-C5652C20A475}"/>
              </a:ext>
            </a:extLst>
          </p:cNvPr>
          <p:cNvSpPr/>
          <p:nvPr/>
        </p:nvSpPr>
        <p:spPr>
          <a:xfrm>
            <a:off x="1487666" y="2932835"/>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Justificação do Estudo</a:t>
            </a:r>
          </a:p>
        </p:txBody>
      </p:sp>
      <p:sp>
        <p:nvSpPr>
          <p:cNvPr id="18" name="Oval 17">
            <a:extLst>
              <a:ext uri="{FF2B5EF4-FFF2-40B4-BE49-F238E27FC236}">
                <a16:creationId xmlns:a16="http://schemas.microsoft.com/office/drawing/2014/main" id="{EE3C2087-A854-4FC5-B6BA-6A19225AC098}"/>
              </a:ext>
            </a:extLst>
          </p:cNvPr>
          <p:cNvSpPr/>
          <p:nvPr/>
        </p:nvSpPr>
        <p:spPr>
          <a:xfrm>
            <a:off x="947257" y="2778217"/>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1.2</a:t>
            </a:r>
            <a:endParaRPr lang="pt-PT" sz="1600" dirty="0">
              <a:solidFill>
                <a:schemeClr val="bg1">
                  <a:lumMod val="85000"/>
                </a:schemeClr>
              </a:solidFill>
            </a:endParaRPr>
          </a:p>
        </p:txBody>
      </p:sp>
      <p:sp>
        <p:nvSpPr>
          <p:cNvPr id="19" name="Retângulo 18">
            <a:extLst>
              <a:ext uri="{FF2B5EF4-FFF2-40B4-BE49-F238E27FC236}">
                <a16:creationId xmlns:a16="http://schemas.microsoft.com/office/drawing/2014/main" id="{C801AA26-47C3-471F-8A09-276AA5283B3B}"/>
              </a:ext>
            </a:extLst>
          </p:cNvPr>
          <p:cNvSpPr/>
          <p:nvPr/>
        </p:nvSpPr>
        <p:spPr>
          <a:xfrm>
            <a:off x="1487666" y="37800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Objetivos do Estudo</a:t>
            </a:r>
          </a:p>
        </p:txBody>
      </p:sp>
      <p:sp>
        <p:nvSpPr>
          <p:cNvPr id="20" name="Oval 19">
            <a:extLst>
              <a:ext uri="{FF2B5EF4-FFF2-40B4-BE49-F238E27FC236}">
                <a16:creationId xmlns:a16="http://schemas.microsoft.com/office/drawing/2014/main" id="{B2056C5D-B5F6-42A1-BDCF-FE42D7716BC5}"/>
              </a:ext>
            </a:extLst>
          </p:cNvPr>
          <p:cNvSpPr/>
          <p:nvPr/>
        </p:nvSpPr>
        <p:spPr>
          <a:xfrm>
            <a:off x="947257" y="36254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1.3</a:t>
            </a:r>
          </a:p>
        </p:txBody>
      </p:sp>
      <p:sp>
        <p:nvSpPr>
          <p:cNvPr id="21" name="Retângulo 20">
            <a:extLst>
              <a:ext uri="{FF2B5EF4-FFF2-40B4-BE49-F238E27FC236}">
                <a16:creationId xmlns:a16="http://schemas.microsoft.com/office/drawing/2014/main" id="{96E0F679-FBE7-4F9C-8321-2769C8859CA1}"/>
              </a:ext>
            </a:extLst>
          </p:cNvPr>
          <p:cNvSpPr/>
          <p:nvPr/>
        </p:nvSpPr>
        <p:spPr>
          <a:xfrm>
            <a:off x="1487666" y="46100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Hipótese de Investigação</a:t>
            </a:r>
          </a:p>
        </p:txBody>
      </p:sp>
      <p:sp>
        <p:nvSpPr>
          <p:cNvPr id="22" name="Oval 21">
            <a:extLst>
              <a:ext uri="{FF2B5EF4-FFF2-40B4-BE49-F238E27FC236}">
                <a16:creationId xmlns:a16="http://schemas.microsoft.com/office/drawing/2014/main" id="{00758729-666D-408F-B6DD-5FCE3BE5B8AF}"/>
              </a:ext>
            </a:extLst>
          </p:cNvPr>
          <p:cNvSpPr/>
          <p:nvPr/>
        </p:nvSpPr>
        <p:spPr>
          <a:xfrm>
            <a:off x="947257" y="44554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1.4</a:t>
            </a:r>
            <a:endParaRPr lang="pt-PT" sz="1600" dirty="0">
              <a:solidFill>
                <a:schemeClr val="tx1"/>
              </a:solidFill>
            </a:endParaRPr>
          </a:p>
        </p:txBody>
      </p:sp>
    </p:spTree>
    <p:extLst>
      <p:ext uri="{BB962C8B-B14F-4D97-AF65-F5344CB8AC3E}">
        <p14:creationId xmlns:p14="http://schemas.microsoft.com/office/powerpoint/2010/main" val="4107032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Organização</a:t>
            </a:r>
            <a:r>
              <a:rPr lang="pt-PT" sz="4000" dirty="0">
                <a:latin typeface="+mn-lt"/>
              </a:rPr>
              <a:t> do Estudo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t>5.</a:t>
              </a:r>
            </a:p>
          </p:txBody>
        </p:sp>
      </p:grpSp>
      <p:sp>
        <p:nvSpPr>
          <p:cNvPr id="10" name="Retângulo 9">
            <a:extLst>
              <a:ext uri="{FF2B5EF4-FFF2-40B4-BE49-F238E27FC236}">
                <a16:creationId xmlns:a16="http://schemas.microsoft.com/office/drawing/2014/main" id="{7B349FCD-8695-4319-9A47-501B04846FE8}"/>
              </a:ext>
            </a:extLst>
          </p:cNvPr>
          <p:cNvSpPr/>
          <p:nvPr/>
        </p:nvSpPr>
        <p:spPr>
          <a:xfrm>
            <a:off x="1487666" y="20607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Cronograma</a:t>
            </a:r>
          </a:p>
        </p:txBody>
      </p:sp>
      <p:sp>
        <p:nvSpPr>
          <p:cNvPr id="11" name="Oval 10">
            <a:extLst>
              <a:ext uri="{FF2B5EF4-FFF2-40B4-BE49-F238E27FC236}">
                <a16:creationId xmlns:a16="http://schemas.microsoft.com/office/drawing/2014/main" id="{5B3DEB5F-92ED-4C8E-9B1B-DAFEE12292D3}"/>
              </a:ext>
            </a:extLst>
          </p:cNvPr>
          <p:cNvSpPr/>
          <p:nvPr/>
        </p:nvSpPr>
        <p:spPr>
          <a:xfrm>
            <a:off x="947257" y="19061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5.1</a:t>
            </a:r>
            <a:endParaRPr lang="pt-PT" sz="1600" dirty="0">
              <a:solidFill>
                <a:schemeClr val="tx1"/>
              </a:solidFill>
            </a:endParaRPr>
          </a:p>
        </p:txBody>
      </p:sp>
      <p:sp>
        <p:nvSpPr>
          <p:cNvPr id="12" name="Retângulo 11">
            <a:extLst>
              <a:ext uri="{FF2B5EF4-FFF2-40B4-BE49-F238E27FC236}">
                <a16:creationId xmlns:a16="http://schemas.microsoft.com/office/drawing/2014/main" id="{633E3CAC-DC3C-4F97-BBAF-79BAAE3456C3}"/>
              </a:ext>
            </a:extLst>
          </p:cNvPr>
          <p:cNvSpPr/>
          <p:nvPr/>
        </p:nvSpPr>
        <p:spPr>
          <a:xfrm>
            <a:off x="1487666" y="28959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Responsabilidade dos Investigadores</a:t>
            </a:r>
          </a:p>
        </p:txBody>
      </p:sp>
      <p:sp>
        <p:nvSpPr>
          <p:cNvPr id="13" name="Oval 12">
            <a:extLst>
              <a:ext uri="{FF2B5EF4-FFF2-40B4-BE49-F238E27FC236}">
                <a16:creationId xmlns:a16="http://schemas.microsoft.com/office/drawing/2014/main" id="{2C0D851A-68BC-49A5-882E-95895723F3EC}"/>
              </a:ext>
            </a:extLst>
          </p:cNvPr>
          <p:cNvSpPr/>
          <p:nvPr/>
        </p:nvSpPr>
        <p:spPr>
          <a:xfrm>
            <a:off x="947257" y="27413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17571D5D-CE20-4F01-8BAB-8A2BDC3AA3DD}"/>
              </a:ext>
            </a:extLst>
          </p:cNvPr>
          <p:cNvSpPr/>
          <p:nvPr/>
        </p:nvSpPr>
        <p:spPr>
          <a:xfrm>
            <a:off x="1487666" y="37432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Recursos Humanos e Técnicos Financeiros</a:t>
            </a:r>
          </a:p>
        </p:txBody>
      </p:sp>
      <p:sp>
        <p:nvSpPr>
          <p:cNvPr id="15" name="Oval 14">
            <a:extLst>
              <a:ext uri="{FF2B5EF4-FFF2-40B4-BE49-F238E27FC236}">
                <a16:creationId xmlns:a16="http://schemas.microsoft.com/office/drawing/2014/main" id="{6335B3EE-34A3-4475-A0E4-C65521529345}"/>
              </a:ext>
            </a:extLst>
          </p:cNvPr>
          <p:cNvSpPr/>
          <p:nvPr/>
        </p:nvSpPr>
        <p:spPr>
          <a:xfrm>
            <a:off x="947257" y="35885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5.3</a:t>
            </a:r>
          </a:p>
        </p:txBody>
      </p:sp>
      <p:sp>
        <p:nvSpPr>
          <p:cNvPr id="16" name="Retângulo 15">
            <a:extLst>
              <a:ext uri="{FF2B5EF4-FFF2-40B4-BE49-F238E27FC236}">
                <a16:creationId xmlns:a16="http://schemas.microsoft.com/office/drawing/2014/main" id="{D8B3CE3C-2A17-4E45-96D4-EE057E10BDF3}"/>
              </a:ext>
            </a:extLst>
          </p:cNvPr>
          <p:cNvSpPr/>
          <p:nvPr/>
        </p:nvSpPr>
        <p:spPr>
          <a:xfrm>
            <a:off x="1487666" y="45731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Questões Éticas</a:t>
            </a:r>
          </a:p>
        </p:txBody>
      </p:sp>
      <p:sp>
        <p:nvSpPr>
          <p:cNvPr id="17" name="Oval 16">
            <a:extLst>
              <a:ext uri="{FF2B5EF4-FFF2-40B4-BE49-F238E27FC236}">
                <a16:creationId xmlns:a16="http://schemas.microsoft.com/office/drawing/2014/main" id="{6BECB461-32BA-4E94-8AEB-B254A76710BB}"/>
              </a:ext>
            </a:extLst>
          </p:cNvPr>
          <p:cNvSpPr/>
          <p:nvPr/>
        </p:nvSpPr>
        <p:spPr>
          <a:xfrm>
            <a:off x="947257" y="44185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5.4</a:t>
            </a:r>
            <a:endParaRPr lang="pt-PT" sz="1600" dirty="0">
              <a:solidFill>
                <a:schemeClr val="bg1">
                  <a:lumMod val="85000"/>
                </a:schemeClr>
              </a:solidFill>
            </a:endParaRPr>
          </a:p>
        </p:txBody>
      </p:sp>
      <p:graphicFrame>
        <p:nvGraphicFramePr>
          <p:cNvPr id="18" name="Tabela 17">
            <a:extLst>
              <a:ext uri="{FF2B5EF4-FFF2-40B4-BE49-F238E27FC236}">
                <a16:creationId xmlns:a16="http://schemas.microsoft.com/office/drawing/2014/main" id="{7E304558-4E08-4715-B55F-69EDAA0F43D3}"/>
              </a:ext>
            </a:extLst>
          </p:cNvPr>
          <p:cNvGraphicFramePr>
            <a:graphicFrameLocks noGrp="1"/>
          </p:cNvGraphicFramePr>
          <p:nvPr>
            <p:extLst>
              <p:ext uri="{D42A27DB-BD31-4B8C-83A1-F6EECF244321}">
                <p14:modId xmlns:p14="http://schemas.microsoft.com/office/powerpoint/2010/main" val="736129715"/>
              </p:ext>
            </p:extLst>
          </p:nvPr>
        </p:nvGraphicFramePr>
        <p:xfrm>
          <a:off x="947257" y="1571676"/>
          <a:ext cx="10182422" cy="4505274"/>
        </p:xfrm>
        <a:graphic>
          <a:graphicData uri="http://schemas.openxmlformats.org/drawingml/2006/table">
            <a:tbl>
              <a:tblPr firstRow="1" firstCol="1" bandRow="1"/>
              <a:tblGrid>
                <a:gridCol w="6506566">
                  <a:extLst>
                    <a:ext uri="{9D8B030D-6E8A-4147-A177-3AD203B41FA5}">
                      <a16:colId xmlns:a16="http://schemas.microsoft.com/office/drawing/2014/main" val="3071953047"/>
                    </a:ext>
                  </a:extLst>
                </a:gridCol>
                <a:gridCol w="610946">
                  <a:extLst>
                    <a:ext uri="{9D8B030D-6E8A-4147-A177-3AD203B41FA5}">
                      <a16:colId xmlns:a16="http://schemas.microsoft.com/office/drawing/2014/main" val="2339735278"/>
                    </a:ext>
                  </a:extLst>
                </a:gridCol>
                <a:gridCol w="612982">
                  <a:extLst>
                    <a:ext uri="{9D8B030D-6E8A-4147-A177-3AD203B41FA5}">
                      <a16:colId xmlns:a16="http://schemas.microsoft.com/office/drawing/2014/main" val="31149728"/>
                    </a:ext>
                  </a:extLst>
                </a:gridCol>
                <a:gridCol w="612982">
                  <a:extLst>
                    <a:ext uri="{9D8B030D-6E8A-4147-A177-3AD203B41FA5}">
                      <a16:colId xmlns:a16="http://schemas.microsoft.com/office/drawing/2014/main" val="788313666"/>
                    </a:ext>
                  </a:extLst>
                </a:gridCol>
                <a:gridCol w="612982">
                  <a:extLst>
                    <a:ext uri="{9D8B030D-6E8A-4147-A177-3AD203B41FA5}">
                      <a16:colId xmlns:a16="http://schemas.microsoft.com/office/drawing/2014/main" val="2756941559"/>
                    </a:ext>
                  </a:extLst>
                </a:gridCol>
                <a:gridCol w="612982">
                  <a:extLst>
                    <a:ext uri="{9D8B030D-6E8A-4147-A177-3AD203B41FA5}">
                      <a16:colId xmlns:a16="http://schemas.microsoft.com/office/drawing/2014/main" val="2497586138"/>
                    </a:ext>
                  </a:extLst>
                </a:gridCol>
                <a:gridCol w="612982">
                  <a:extLst>
                    <a:ext uri="{9D8B030D-6E8A-4147-A177-3AD203B41FA5}">
                      <a16:colId xmlns:a16="http://schemas.microsoft.com/office/drawing/2014/main" val="2391505860"/>
                    </a:ext>
                  </a:extLst>
                </a:gridCol>
              </a:tblGrid>
              <a:tr h="174466">
                <a:tc>
                  <a:txBody>
                    <a:bodyPr/>
                    <a:lstStyle/>
                    <a:p>
                      <a:pPr indent="215900" algn="just">
                        <a:lnSpc>
                          <a:spcPct val="145000"/>
                        </a:lnSpc>
                        <a:spcBef>
                          <a:spcPts val="600"/>
                        </a:spcBef>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6">
                  <a:txBody>
                    <a:bodyPr/>
                    <a:lstStyle/>
                    <a:p>
                      <a:pPr indent="-18415" algn="ctr">
                        <a:lnSpc>
                          <a:spcPct val="145000"/>
                        </a:lnSpc>
                      </a:pPr>
                      <a:r>
                        <a:rPr lang="pt-PT" sz="9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Meses de trabalho 2021/2022</a:t>
                      </a:r>
                      <a:endPar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B7B7B"/>
                    </a:solidFill>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42634177"/>
                  </a:ext>
                </a:extLst>
              </a:tr>
              <a:tr h="371661">
                <a:tc>
                  <a:txBody>
                    <a:bodyPr/>
                    <a:lstStyle/>
                    <a:p>
                      <a:pPr indent="180340" algn="l">
                        <a:lnSpc>
                          <a:spcPct val="115000"/>
                        </a:lnSpc>
                      </a:pPr>
                      <a:r>
                        <a:rPr lang="pt-PT" sz="9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Tarefas</a:t>
                      </a:r>
                      <a:endPar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B7B7B"/>
                    </a:solidFill>
                  </a:tcPr>
                </a:tc>
                <a:tc>
                  <a:txBody>
                    <a:bodyPr/>
                    <a:lstStyle/>
                    <a:p>
                      <a:pPr indent="215900" algn="ctr">
                        <a:lnSpc>
                          <a:spcPct val="145000"/>
                        </a:lnSpc>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Mês 1</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indent="215900" algn="ctr">
                        <a:lnSpc>
                          <a:spcPct val="145000"/>
                        </a:lnSpc>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Mês 2</a:t>
                      </a:r>
                    </a:p>
                  </a:txBody>
                  <a:tcPr marL="65040" marR="65040" marT="0" marB="0" anchor="ctr">
                    <a:lnL w="12700" cap="flat" cmpd="sng" algn="ctr">
                      <a:solidFill>
                        <a:srgbClr val="66666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indent="215900" algn="ctr">
                        <a:lnSpc>
                          <a:spcPct val="145000"/>
                        </a:lnSpc>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Mês 3</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indent="215900" algn="ctr">
                        <a:lnSpc>
                          <a:spcPct val="145000"/>
                        </a:lnSpc>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Mês 4</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indent="215900" algn="ctr">
                        <a:lnSpc>
                          <a:spcPct val="145000"/>
                        </a:lnSpc>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Mês 5</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indent="215900" algn="ctr">
                        <a:lnSpc>
                          <a:spcPct val="145000"/>
                        </a:lnSpc>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Mês 6</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912878845"/>
                  </a:ext>
                </a:extLst>
              </a:tr>
              <a:tr h="174466">
                <a:tc gridSpan="7">
                  <a:txBody>
                    <a:bodyPr/>
                    <a:lstStyle/>
                    <a:p>
                      <a:pPr marL="342900" lvl="0" indent="-342900" algn="l">
                        <a:lnSpc>
                          <a:spcPct val="145000"/>
                        </a:lnSpc>
                        <a:spcAft>
                          <a:spcPts val="0"/>
                        </a:spcAft>
                        <a:buFont typeface="+mj-lt"/>
                        <a:buAutoNum type="arabicPeriod"/>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Sistema autónomo do robô</a:t>
                      </a:r>
                      <a:endPar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4123750840"/>
                  </a:ext>
                </a:extLst>
              </a:tr>
              <a:tr h="174466">
                <a:tc>
                  <a:txBody>
                    <a:bodyPr/>
                    <a:lstStyle/>
                    <a:p>
                      <a:pPr marL="742950" lvl="1" indent="-285750" algn="l">
                        <a:lnSpc>
                          <a:spcPct val="145000"/>
                        </a:lnSpc>
                        <a:spcAft>
                          <a:spcPts val="0"/>
                        </a:spcAft>
                        <a:buFont typeface="+mj-lt"/>
                        <a:buAutoNum type="arabicPeriod"/>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Estudo do estado da arte</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indent="215900" algn="l">
                        <a:lnSpc>
                          <a:spcPct val="145000"/>
                        </a:lnSpc>
                        <a:spcBef>
                          <a:spcPts val="600"/>
                        </a:spcBef>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457200" indent="215900" algn="l">
                        <a:lnSpc>
                          <a:spcPct val="145000"/>
                        </a:lnSpc>
                        <a:spcBef>
                          <a:spcPts val="600"/>
                        </a:spcBef>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indent="215900" algn="l">
                        <a:lnSpc>
                          <a:spcPct val="145000"/>
                        </a:lnSpc>
                        <a:spcBef>
                          <a:spcPts val="600"/>
                        </a:spcBef>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indent="215900" algn="l">
                        <a:lnSpc>
                          <a:spcPct val="145000"/>
                        </a:lnSpc>
                        <a:spcBef>
                          <a:spcPts val="600"/>
                        </a:spcBef>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indent="215900" algn="l">
                        <a:lnSpc>
                          <a:spcPct val="145000"/>
                        </a:lnSpc>
                        <a:spcBef>
                          <a:spcPts val="600"/>
                        </a:spcBef>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15900" algn="l">
                        <a:lnSpc>
                          <a:spcPct val="145000"/>
                        </a:lnSpc>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04157621"/>
                  </a:ext>
                </a:extLst>
              </a:tr>
              <a:tr h="174466">
                <a:tc>
                  <a:txBody>
                    <a:bodyPr/>
                    <a:lstStyle/>
                    <a:p>
                      <a:pPr marL="742950" lvl="1" indent="-285750" algn="l">
                        <a:lnSpc>
                          <a:spcPct val="145000"/>
                        </a:lnSpc>
                        <a:spcAft>
                          <a:spcPts val="0"/>
                        </a:spcAft>
                        <a:buFont typeface="+mj-lt"/>
                        <a:buAutoNum type="arabicPeriod"/>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Aquisição dos dados dos sensores a utilizar no algoritmo de mapeamento e navegação</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indent="215900" algn="l">
                        <a:lnSpc>
                          <a:spcPct val="145000"/>
                        </a:lnSpc>
                        <a:spcBef>
                          <a:spcPts val="600"/>
                        </a:spcBef>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457200" indent="215900" algn="l">
                        <a:lnSpc>
                          <a:spcPct val="145000"/>
                        </a:lnSpc>
                        <a:spcBef>
                          <a:spcPts val="600"/>
                        </a:spcBef>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indent="215900" algn="l">
                        <a:lnSpc>
                          <a:spcPct val="145000"/>
                        </a:lnSpc>
                        <a:spcBef>
                          <a:spcPts val="600"/>
                        </a:spcBef>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indent="215900" algn="l">
                        <a:lnSpc>
                          <a:spcPct val="145000"/>
                        </a:lnSpc>
                        <a:spcBef>
                          <a:spcPts val="600"/>
                        </a:spcBef>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indent="215900" algn="l">
                        <a:lnSpc>
                          <a:spcPct val="145000"/>
                        </a:lnSpc>
                        <a:spcBef>
                          <a:spcPts val="600"/>
                        </a:spcBef>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indent="215900" algn="l">
                        <a:lnSpc>
                          <a:spcPct val="145000"/>
                        </a:lnSpc>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69253849"/>
                  </a:ext>
                </a:extLst>
              </a:tr>
              <a:tr h="174466">
                <a:tc>
                  <a:txBody>
                    <a:bodyPr/>
                    <a:lstStyle/>
                    <a:p>
                      <a:pPr marL="742950" lvl="1" indent="-285750" algn="l">
                        <a:lnSpc>
                          <a:spcPct val="145000"/>
                        </a:lnSpc>
                        <a:spcAft>
                          <a:spcPts val="0"/>
                        </a:spcAft>
                        <a:buFont typeface="+mj-lt"/>
                        <a:buAutoNum type="arabicPeriod"/>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Implementação dos algoritmos de mapeamento do ambiente e navegação</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indent="215900" algn="l">
                        <a:lnSpc>
                          <a:spcPct val="145000"/>
                        </a:lnSpc>
                        <a:spcBef>
                          <a:spcPts val="600"/>
                        </a:spcBef>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457200" indent="215900" algn="l">
                        <a:lnSpc>
                          <a:spcPct val="145000"/>
                        </a:lnSpc>
                        <a:spcBef>
                          <a:spcPts val="600"/>
                        </a:spcBef>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457200" indent="215900" algn="l">
                        <a:lnSpc>
                          <a:spcPct val="145000"/>
                        </a:lnSpc>
                        <a:spcBef>
                          <a:spcPts val="600"/>
                        </a:spcBef>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indent="215900" algn="l">
                        <a:lnSpc>
                          <a:spcPct val="145000"/>
                        </a:lnSpc>
                        <a:spcBef>
                          <a:spcPts val="60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15900" indent="21590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15900" indent="215900" algn="l">
                        <a:lnSpc>
                          <a:spcPct val="145000"/>
                        </a:lnSpc>
                        <a:spcBef>
                          <a:spcPts val="60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22963087"/>
                  </a:ext>
                </a:extLst>
              </a:tr>
              <a:tr h="144280">
                <a:tc gridSpan="7">
                  <a:txBody>
                    <a:bodyPr/>
                    <a:lstStyle/>
                    <a:p>
                      <a:pPr marL="342900" lvl="0" indent="-342900" algn="l">
                        <a:lnSpc>
                          <a:spcPct val="115000"/>
                        </a:lnSpc>
                        <a:spcAft>
                          <a:spcPts val="0"/>
                        </a:spcAft>
                        <a:buFont typeface="+mj-lt"/>
                        <a:buAutoNum type="arabicPeriod"/>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Sistema de acoplamento às cadeiras de rodas manuais</a:t>
                      </a:r>
                      <a:endPar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898204681"/>
                  </a:ext>
                </a:extLst>
              </a:tr>
              <a:tr h="174466">
                <a:tc>
                  <a:txBody>
                    <a:bodyPr/>
                    <a:lstStyle/>
                    <a:p>
                      <a:pPr marL="742950" lvl="1" indent="-285750" algn="l">
                        <a:lnSpc>
                          <a:spcPct val="115000"/>
                        </a:lnSpc>
                        <a:spcAft>
                          <a:spcPts val="0"/>
                        </a:spcAft>
                        <a:buFont typeface="+mj-lt"/>
                        <a:buAutoNum type="arabicPeriod"/>
                        <a:tabLst>
                          <a:tab pos="564515" algn="l"/>
                        </a:tabLst>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Estudo do estado da arte</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6456882"/>
                  </a:ext>
                </a:extLst>
              </a:tr>
              <a:tr h="174466">
                <a:tc>
                  <a:txBody>
                    <a:bodyPr/>
                    <a:lstStyle/>
                    <a:p>
                      <a:pPr marL="742950" lvl="1" indent="-285750" algn="l">
                        <a:lnSpc>
                          <a:spcPct val="115000"/>
                        </a:lnSpc>
                        <a:spcAft>
                          <a:spcPts val="0"/>
                        </a:spcAft>
                        <a:buFont typeface="+mj-lt"/>
                        <a:buAutoNum type="arabicPeriod"/>
                        <a:tabLst>
                          <a:tab pos="564515"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Construção do sistema de acoplamento</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1884041"/>
                  </a:ext>
                </a:extLst>
              </a:tr>
              <a:tr h="174466">
                <a:tc>
                  <a:txBody>
                    <a:bodyPr/>
                    <a:lstStyle/>
                    <a:p>
                      <a:pPr marL="742950" lvl="1" indent="-285750" algn="l">
                        <a:lnSpc>
                          <a:spcPct val="115000"/>
                        </a:lnSpc>
                        <a:spcAft>
                          <a:spcPts val="0"/>
                        </a:spcAft>
                        <a:buFont typeface="+mj-lt"/>
                        <a:buAutoNum type="arabicPeriod"/>
                        <a:tabLst>
                          <a:tab pos="564515"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Implementação do sistema ao robô</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8839908"/>
                  </a:ext>
                </a:extLst>
              </a:tr>
              <a:tr h="174466">
                <a:tc>
                  <a:txBody>
                    <a:bodyPr/>
                    <a:lstStyle/>
                    <a:p>
                      <a:pPr marL="742950" lvl="1" indent="-285750" algn="l">
                        <a:lnSpc>
                          <a:spcPct val="115000"/>
                        </a:lnSpc>
                        <a:spcAft>
                          <a:spcPts val="0"/>
                        </a:spcAft>
                        <a:buFont typeface="+mj-lt"/>
                        <a:buAutoNum type="arabicPeriod"/>
                        <a:tabLst>
                          <a:tab pos="564515"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Automatização do sistema</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42912137"/>
                  </a:ext>
                </a:extLst>
              </a:tr>
              <a:tr h="144280">
                <a:tc gridSpan="7">
                  <a:txBody>
                    <a:bodyPr/>
                    <a:lstStyle/>
                    <a:p>
                      <a:pPr marL="342900" lvl="0" indent="-342900" algn="l">
                        <a:lnSpc>
                          <a:spcPct val="115000"/>
                        </a:lnSpc>
                        <a:spcAft>
                          <a:spcPts val="0"/>
                        </a:spcAft>
                        <a:buFont typeface="+mj-lt"/>
                        <a:buAutoNum type="arabicPeriod" startAt="3"/>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Comunicação do robô com o sistema de informação da instituição</a:t>
                      </a:r>
                      <a:endPar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654989018"/>
                  </a:ext>
                </a:extLst>
              </a:tr>
              <a:tr h="174466">
                <a:tc>
                  <a:txBody>
                    <a:bodyPr/>
                    <a:lstStyle/>
                    <a:p>
                      <a:pPr marL="742950" lvl="1" indent="-285750" algn="l">
                        <a:lnSpc>
                          <a:spcPct val="115000"/>
                        </a:lnSpc>
                        <a:spcAft>
                          <a:spcPts val="0"/>
                        </a:spcAft>
                        <a:buFont typeface="+mj-lt"/>
                        <a:buAutoNum type="arabicPeriod"/>
                        <a:tabLst>
                          <a:tab pos="564515"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Estudo dos sistemas de informação das instituições</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8379055"/>
                  </a:ext>
                </a:extLst>
              </a:tr>
              <a:tr h="174466">
                <a:tc>
                  <a:txBody>
                    <a:bodyPr/>
                    <a:lstStyle/>
                    <a:p>
                      <a:pPr marL="742950" lvl="1" indent="-285750" algn="l">
                        <a:lnSpc>
                          <a:spcPct val="115000"/>
                        </a:lnSpc>
                        <a:spcAft>
                          <a:spcPts val="0"/>
                        </a:spcAft>
                        <a:buFont typeface="+mj-lt"/>
                        <a:buAutoNum type="arabicPeriod"/>
                        <a:tabLst>
                          <a:tab pos="564515"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Estudo do tipo de mensagens entre a interface, o sistema de informação e robô</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9200784"/>
                  </a:ext>
                </a:extLst>
              </a:tr>
              <a:tr h="174466">
                <a:tc>
                  <a:txBody>
                    <a:bodyPr/>
                    <a:lstStyle/>
                    <a:p>
                      <a:pPr marL="742950" lvl="1" indent="-285750" algn="l">
                        <a:lnSpc>
                          <a:spcPct val="115000"/>
                        </a:lnSpc>
                        <a:spcAft>
                          <a:spcPts val="0"/>
                        </a:spcAft>
                        <a:buFont typeface="+mj-lt"/>
                        <a:buAutoNum type="arabicPeriod"/>
                        <a:tabLst>
                          <a:tab pos="564515"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Desenvolvimento de uma interface Homem-Máquina</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48142796"/>
                  </a:ext>
                </a:extLst>
              </a:tr>
              <a:tr h="144280">
                <a:tc gridSpan="7">
                  <a:txBody>
                    <a:bodyPr/>
                    <a:lstStyle/>
                    <a:p>
                      <a:pPr marL="342900" lvl="0" indent="-342900" algn="l">
                        <a:lnSpc>
                          <a:spcPct val="115000"/>
                        </a:lnSpc>
                        <a:spcAft>
                          <a:spcPts val="0"/>
                        </a:spcAft>
                        <a:buFont typeface="+mj-lt"/>
                        <a:buAutoNum type="arabicPeriod" startAt="3"/>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Testes e validação</a:t>
                      </a:r>
                      <a:endPar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1167679718"/>
                  </a:ext>
                </a:extLst>
              </a:tr>
              <a:tr h="174466">
                <a:tc>
                  <a:txBody>
                    <a:bodyPr/>
                    <a:lstStyle/>
                    <a:p>
                      <a:pPr marL="742950" lvl="1" indent="-285750" algn="l">
                        <a:lnSpc>
                          <a:spcPct val="115000"/>
                        </a:lnSpc>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Avaliação da performance do algoritmo de mapeamento do ambiente e navegação</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82809666"/>
                  </a:ext>
                </a:extLst>
              </a:tr>
              <a:tr h="174466">
                <a:tc>
                  <a:txBody>
                    <a:bodyPr/>
                    <a:lstStyle/>
                    <a:p>
                      <a:pPr marL="742950" lvl="1" indent="-285750" algn="l">
                        <a:lnSpc>
                          <a:spcPct val="115000"/>
                        </a:lnSpc>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Avaliação da eficácia do sistema de acoplamento às cadeiras de rodas</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6463970"/>
                  </a:ext>
                </a:extLst>
              </a:tr>
              <a:tr h="174466">
                <a:tc>
                  <a:txBody>
                    <a:bodyPr/>
                    <a:lstStyle/>
                    <a:p>
                      <a:pPr marL="742950" lvl="1" indent="-285750" algn="l">
                        <a:lnSpc>
                          <a:spcPct val="115000"/>
                        </a:lnSpc>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Autonomia elétrica do robô</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1196104"/>
                  </a:ext>
                </a:extLst>
              </a:tr>
              <a:tr h="174466">
                <a:tc>
                  <a:txBody>
                    <a:bodyPr/>
                    <a:lstStyle/>
                    <a:p>
                      <a:pPr marL="742950" lvl="1" indent="-285750" algn="l">
                        <a:lnSpc>
                          <a:spcPct val="115000"/>
                        </a:lnSpc>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Peso máximo que consegue transportar</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23936413"/>
                  </a:ext>
                </a:extLst>
              </a:tr>
              <a:tr h="174466">
                <a:tc>
                  <a:txBody>
                    <a:bodyPr/>
                    <a:lstStyle/>
                    <a:p>
                      <a:pPr marL="742950" lvl="1" indent="-285750" algn="l">
                        <a:lnSpc>
                          <a:spcPct val="115000"/>
                        </a:lnSpc>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Avaliação do tempo de transporte do paciente</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Bef>
                          <a:spcPts val="60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Bef>
                          <a:spcPts val="60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Bef>
                          <a:spcPts val="60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Bef>
                          <a:spcPts val="60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Bef>
                          <a:spcPts val="60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Bef>
                          <a:spcPts val="60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3420403"/>
                  </a:ext>
                </a:extLst>
              </a:tr>
              <a:tr h="174466">
                <a:tc>
                  <a:txBody>
                    <a:bodyPr/>
                    <a:lstStyle/>
                    <a:p>
                      <a:pPr marL="742950" lvl="1" indent="-285750" algn="l">
                        <a:lnSpc>
                          <a:spcPct val="115000"/>
                        </a:lnSpc>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Número de vezes que o robô consegue concluir com sucesso o objetivo num conjunto de ensaios</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843024100"/>
                  </a:ext>
                </a:extLst>
              </a:tr>
              <a:tr h="174466">
                <a:tc>
                  <a:txBody>
                    <a:bodyPr/>
                    <a:lstStyle/>
                    <a:p>
                      <a:pPr marL="742950" lvl="1" indent="-285750" algn="l">
                        <a:lnSpc>
                          <a:spcPct val="115000"/>
                        </a:lnSpc>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Número de vezes que o robô bate em obstáculos num conjunto de ensaios</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774245260"/>
                  </a:ext>
                </a:extLst>
              </a:tr>
              <a:tr h="174466">
                <a:tc>
                  <a:txBody>
                    <a:bodyPr/>
                    <a:lstStyle/>
                    <a:p>
                      <a:pPr marL="742950" lvl="1" indent="-285750" algn="l">
                        <a:lnSpc>
                          <a:spcPct val="115000"/>
                        </a:lnSpc>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Comunicação entre o sistema gestão da instituição de saúde e o robô através da interface</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indent="180340" algn="l">
                        <a:lnSpc>
                          <a:spcPct val="145000"/>
                        </a:lnSpc>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900323786"/>
                  </a:ext>
                </a:extLst>
              </a:tr>
              <a:tr h="174466">
                <a:tc>
                  <a:txBody>
                    <a:bodyPr/>
                    <a:lstStyle/>
                    <a:p>
                      <a:pPr marL="342900" lvl="0" indent="-342900" algn="l">
                        <a:lnSpc>
                          <a:spcPct val="115000"/>
                        </a:lnSpc>
                        <a:spcAft>
                          <a:spcPts val="0"/>
                        </a:spcAft>
                        <a:buFont typeface="+mj-lt"/>
                        <a:buAutoNum type="arabicPeriod" startAt="3"/>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Escrita da dissertação</a:t>
                      </a:r>
                      <a:endPar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indent="215900" algn="l">
                        <a:lnSpc>
                          <a:spcPct val="145000"/>
                        </a:lnSpc>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indent="215900" algn="l">
                        <a:lnSpc>
                          <a:spcPct val="145000"/>
                        </a:lnSpc>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indent="215900" algn="l">
                        <a:lnSpc>
                          <a:spcPct val="145000"/>
                        </a:lnSpc>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indent="215900" algn="l">
                        <a:lnSpc>
                          <a:spcPct val="145000"/>
                        </a:lnSpc>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indent="215900" algn="l">
                        <a:lnSpc>
                          <a:spcPct val="145000"/>
                        </a:lnSpc>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indent="215900" algn="l">
                        <a:lnSpc>
                          <a:spcPct val="145000"/>
                        </a:lnSpc>
                      </a:pPr>
                      <a:r>
                        <a:rPr lang="pt-PT" sz="9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040" marR="650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29425440"/>
                  </a:ext>
                </a:extLst>
              </a:tr>
            </a:tbl>
          </a:graphicData>
        </a:graphic>
      </p:graphicFrame>
    </p:spTree>
    <p:extLst>
      <p:ext uri="{BB962C8B-B14F-4D97-AF65-F5344CB8AC3E}">
        <p14:creationId xmlns:p14="http://schemas.microsoft.com/office/powerpoint/2010/main" val="2378265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Organização</a:t>
            </a:r>
            <a:r>
              <a:rPr lang="pt-PT" sz="4000" dirty="0">
                <a:latin typeface="+mn-lt"/>
              </a:rPr>
              <a:t> do Estudo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t>5.</a:t>
              </a:r>
            </a:p>
          </p:txBody>
        </p:sp>
      </p:grpSp>
      <p:sp>
        <p:nvSpPr>
          <p:cNvPr id="10" name="Retângulo 9">
            <a:extLst>
              <a:ext uri="{FF2B5EF4-FFF2-40B4-BE49-F238E27FC236}">
                <a16:creationId xmlns:a16="http://schemas.microsoft.com/office/drawing/2014/main" id="{7B349FCD-8695-4319-9A47-501B04846FE8}"/>
              </a:ext>
            </a:extLst>
          </p:cNvPr>
          <p:cNvSpPr/>
          <p:nvPr/>
        </p:nvSpPr>
        <p:spPr>
          <a:xfrm>
            <a:off x="1487666" y="20607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Cronograma</a:t>
            </a:r>
          </a:p>
        </p:txBody>
      </p:sp>
      <p:sp>
        <p:nvSpPr>
          <p:cNvPr id="11" name="Oval 10">
            <a:extLst>
              <a:ext uri="{FF2B5EF4-FFF2-40B4-BE49-F238E27FC236}">
                <a16:creationId xmlns:a16="http://schemas.microsoft.com/office/drawing/2014/main" id="{5B3DEB5F-92ED-4C8E-9B1B-DAFEE12292D3}"/>
              </a:ext>
            </a:extLst>
          </p:cNvPr>
          <p:cNvSpPr/>
          <p:nvPr/>
        </p:nvSpPr>
        <p:spPr>
          <a:xfrm>
            <a:off x="947257" y="19061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5.1</a:t>
            </a:r>
            <a:endParaRPr lang="pt-PT" sz="1600" dirty="0">
              <a:solidFill>
                <a:schemeClr val="tx1"/>
              </a:solidFill>
            </a:endParaRPr>
          </a:p>
        </p:txBody>
      </p:sp>
      <p:sp>
        <p:nvSpPr>
          <p:cNvPr id="12" name="Retângulo 11">
            <a:extLst>
              <a:ext uri="{FF2B5EF4-FFF2-40B4-BE49-F238E27FC236}">
                <a16:creationId xmlns:a16="http://schemas.microsoft.com/office/drawing/2014/main" id="{633E3CAC-DC3C-4F97-BBAF-79BAAE3456C3}"/>
              </a:ext>
            </a:extLst>
          </p:cNvPr>
          <p:cNvSpPr/>
          <p:nvPr/>
        </p:nvSpPr>
        <p:spPr>
          <a:xfrm>
            <a:off x="1487666" y="28959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Responsabilidade dos Investigadores</a:t>
            </a:r>
          </a:p>
        </p:txBody>
      </p:sp>
      <p:sp>
        <p:nvSpPr>
          <p:cNvPr id="13" name="Oval 12">
            <a:extLst>
              <a:ext uri="{FF2B5EF4-FFF2-40B4-BE49-F238E27FC236}">
                <a16:creationId xmlns:a16="http://schemas.microsoft.com/office/drawing/2014/main" id="{2C0D851A-68BC-49A5-882E-95895723F3EC}"/>
              </a:ext>
            </a:extLst>
          </p:cNvPr>
          <p:cNvSpPr/>
          <p:nvPr/>
        </p:nvSpPr>
        <p:spPr>
          <a:xfrm>
            <a:off x="947257" y="27413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5.2</a:t>
            </a:r>
            <a:endParaRPr lang="pt-PT" sz="1600" dirty="0">
              <a:solidFill>
                <a:schemeClr val="tx1"/>
              </a:solidFill>
            </a:endParaRPr>
          </a:p>
        </p:txBody>
      </p:sp>
      <p:sp>
        <p:nvSpPr>
          <p:cNvPr id="14" name="Retângulo 13">
            <a:extLst>
              <a:ext uri="{FF2B5EF4-FFF2-40B4-BE49-F238E27FC236}">
                <a16:creationId xmlns:a16="http://schemas.microsoft.com/office/drawing/2014/main" id="{17571D5D-CE20-4F01-8BAB-8A2BDC3AA3DD}"/>
              </a:ext>
            </a:extLst>
          </p:cNvPr>
          <p:cNvSpPr/>
          <p:nvPr/>
        </p:nvSpPr>
        <p:spPr>
          <a:xfrm>
            <a:off x="1487666" y="37432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Recursos Humanos e Técnicos Financeiros</a:t>
            </a:r>
          </a:p>
        </p:txBody>
      </p:sp>
      <p:sp>
        <p:nvSpPr>
          <p:cNvPr id="15" name="Oval 14">
            <a:extLst>
              <a:ext uri="{FF2B5EF4-FFF2-40B4-BE49-F238E27FC236}">
                <a16:creationId xmlns:a16="http://schemas.microsoft.com/office/drawing/2014/main" id="{6335B3EE-34A3-4475-A0E4-C65521529345}"/>
              </a:ext>
            </a:extLst>
          </p:cNvPr>
          <p:cNvSpPr/>
          <p:nvPr/>
        </p:nvSpPr>
        <p:spPr>
          <a:xfrm>
            <a:off x="947257" y="35885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5.3</a:t>
            </a:r>
          </a:p>
        </p:txBody>
      </p:sp>
      <p:sp>
        <p:nvSpPr>
          <p:cNvPr id="16" name="Retângulo 15">
            <a:extLst>
              <a:ext uri="{FF2B5EF4-FFF2-40B4-BE49-F238E27FC236}">
                <a16:creationId xmlns:a16="http://schemas.microsoft.com/office/drawing/2014/main" id="{D8B3CE3C-2A17-4E45-96D4-EE057E10BDF3}"/>
              </a:ext>
            </a:extLst>
          </p:cNvPr>
          <p:cNvSpPr/>
          <p:nvPr/>
        </p:nvSpPr>
        <p:spPr>
          <a:xfrm>
            <a:off x="1487666" y="45731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Questões Éticas</a:t>
            </a:r>
          </a:p>
        </p:txBody>
      </p:sp>
      <p:sp>
        <p:nvSpPr>
          <p:cNvPr id="17" name="Oval 16">
            <a:extLst>
              <a:ext uri="{FF2B5EF4-FFF2-40B4-BE49-F238E27FC236}">
                <a16:creationId xmlns:a16="http://schemas.microsoft.com/office/drawing/2014/main" id="{6BECB461-32BA-4E94-8AEB-B254A76710BB}"/>
              </a:ext>
            </a:extLst>
          </p:cNvPr>
          <p:cNvSpPr/>
          <p:nvPr/>
        </p:nvSpPr>
        <p:spPr>
          <a:xfrm>
            <a:off x="947257" y="44185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5.4</a:t>
            </a:r>
            <a:endParaRPr lang="pt-PT" sz="1600" dirty="0">
              <a:solidFill>
                <a:schemeClr val="tx1"/>
              </a:solidFill>
            </a:endParaRPr>
          </a:p>
        </p:txBody>
      </p:sp>
      <p:pic>
        <p:nvPicPr>
          <p:cNvPr id="6" name="Gráfico 5" descr="Prancheta: com vistos com preenchimento sólido">
            <a:extLst>
              <a:ext uri="{FF2B5EF4-FFF2-40B4-BE49-F238E27FC236}">
                <a16:creationId xmlns:a16="http://schemas.microsoft.com/office/drawing/2014/main" id="{94CACAD0-C9C5-4EC9-A700-E44116919B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6586" y="2408553"/>
            <a:ext cx="2040894" cy="2040894"/>
          </a:xfrm>
          <a:prstGeom prst="rect">
            <a:avLst/>
          </a:prstGeom>
        </p:spPr>
      </p:pic>
      <p:sp>
        <p:nvSpPr>
          <p:cNvPr id="19" name="CaixaDeTexto 18">
            <a:extLst>
              <a:ext uri="{FF2B5EF4-FFF2-40B4-BE49-F238E27FC236}">
                <a16:creationId xmlns:a16="http://schemas.microsoft.com/office/drawing/2014/main" id="{8CC3D60A-C033-4867-88EC-1BA1DB684875}"/>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7</a:t>
            </a:r>
            <a:endParaRPr lang="pt-PT" dirty="0">
              <a:solidFill>
                <a:schemeClr val="bg1">
                  <a:lumMod val="65000"/>
                </a:schemeClr>
              </a:solidFill>
            </a:endParaRPr>
          </a:p>
        </p:txBody>
      </p:sp>
    </p:spTree>
    <p:extLst>
      <p:ext uri="{BB962C8B-B14F-4D97-AF65-F5344CB8AC3E}">
        <p14:creationId xmlns:p14="http://schemas.microsoft.com/office/powerpoint/2010/main" val="3115851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Organização</a:t>
            </a:r>
            <a:r>
              <a:rPr lang="pt-PT" sz="4000" dirty="0">
                <a:latin typeface="+mn-lt"/>
              </a:rPr>
              <a:t> do Estudo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t>5.</a:t>
              </a:r>
            </a:p>
          </p:txBody>
        </p:sp>
      </p:grpSp>
      <p:sp>
        <p:nvSpPr>
          <p:cNvPr id="10" name="Retângulo 9">
            <a:extLst>
              <a:ext uri="{FF2B5EF4-FFF2-40B4-BE49-F238E27FC236}">
                <a16:creationId xmlns:a16="http://schemas.microsoft.com/office/drawing/2014/main" id="{7B349FCD-8695-4319-9A47-501B04846FE8}"/>
              </a:ext>
            </a:extLst>
          </p:cNvPr>
          <p:cNvSpPr/>
          <p:nvPr/>
        </p:nvSpPr>
        <p:spPr>
          <a:xfrm>
            <a:off x="1487666" y="20607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Cronograma</a:t>
            </a:r>
          </a:p>
        </p:txBody>
      </p:sp>
      <p:sp>
        <p:nvSpPr>
          <p:cNvPr id="11" name="Oval 10">
            <a:extLst>
              <a:ext uri="{FF2B5EF4-FFF2-40B4-BE49-F238E27FC236}">
                <a16:creationId xmlns:a16="http://schemas.microsoft.com/office/drawing/2014/main" id="{5B3DEB5F-92ED-4C8E-9B1B-DAFEE12292D3}"/>
              </a:ext>
            </a:extLst>
          </p:cNvPr>
          <p:cNvSpPr/>
          <p:nvPr/>
        </p:nvSpPr>
        <p:spPr>
          <a:xfrm>
            <a:off x="947257" y="19061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5.1</a:t>
            </a:r>
            <a:endParaRPr lang="pt-PT" sz="1600" dirty="0">
              <a:solidFill>
                <a:schemeClr val="tx1"/>
              </a:solidFill>
            </a:endParaRPr>
          </a:p>
        </p:txBody>
      </p:sp>
      <p:sp>
        <p:nvSpPr>
          <p:cNvPr id="12" name="Retângulo 11">
            <a:extLst>
              <a:ext uri="{FF2B5EF4-FFF2-40B4-BE49-F238E27FC236}">
                <a16:creationId xmlns:a16="http://schemas.microsoft.com/office/drawing/2014/main" id="{633E3CAC-DC3C-4F97-BBAF-79BAAE3456C3}"/>
              </a:ext>
            </a:extLst>
          </p:cNvPr>
          <p:cNvSpPr/>
          <p:nvPr/>
        </p:nvSpPr>
        <p:spPr>
          <a:xfrm>
            <a:off x="1487666" y="28959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Responsabilidade dos Investigadores</a:t>
            </a:r>
          </a:p>
        </p:txBody>
      </p:sp>
      <p:sp>
        <p:nvSpPr>
          <p:cNvPr id="13" name="Oval 12">
            <a:extLst>
              <a:ext uri="{FF2B5EF4-FFF2-40B4-BE49-F238E27FC236}">
                <a16:creationId xmlns:a16="http://schemas.microsoft.com/office/drawing/2014/main" id="{2C0D851A-68BC-49A5-882E-95895723F3EC}"/>
              </a:ext>
            </a:extLst>
          </p:cNvPr>
          <p:cNvSpPr/>
          <p:nvPr/>
        </p:nvSpPr>
        <p:spPr>
          <a:xfrm>
            <a:off x="947257" y="27413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17571D5D-CE20-4F01-8BAB-8A2BDC3AA3DD}"/>
              </a:ext>
            </a:extLst>
          </p:cNvPr>
          <p:cNvSpPr/>
          <p:nvPr/>
        </p:nvSpPr>
        <p:spPr>
          <a:xfrm>
            <a:off x="1487666" y="37432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Recursos Humanos e Técnicos Financeiros</a:t>
            </a:r>
          </a:p>
        </p:txBody>
      </p:sp>
      <p:sp>
        <p:nvSpPr>
          <p:cNvPr id="15" name="Oval 14">
            <a:extLst>
              <a:ext uri="{FF2B5EF4-FFF2-40B4-BE49-F238E27FC236}">
                <a16:creationId xmlns:a16="http://schemas.microsoft.com/office/drawing/2014/main" id="{6335B3EE-34A3-4475-A0E4-C65521529345}"/>
              </a:ext>
            </a:extLst>
          </p:cNvPr>
          <p:cNvSpPr/>
          <p:nvPr/>
        </p:nvSpPr>
        <p:spPr>
          <a:xfrm>
            <a:off x="947257" y="35885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5.3</a:t>
            </a:r>
          </a:p>
        </p:txBody>
      </p:sp>
      <p:sp>
        <p:nvSpPr>
          <p:cNvPr id="16" name="Retângulo 15">
            <a:extLst>
              <a:ext uri="{FF2B5EF4-FFF2-40B4-BE49-F238E27FC236}">
                <a16:creationId xmlns:a16="http://schemas.microsoft.com/office/drawing/2014/main" id="{D8B3CE3C-2A17-4E45-96D4-EE057E10BDF3}"/>
              </a:ext>
            </a:extLst>
          </p:cNvPr>
          <p:cNvSpPr/>
          <p:nvPr/>
        </p:nvSpPr>
        <p:spPr>
          <a:xfrm>
            <a:off x="1487666" y="45731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Questões Éticas</a:t>
            </a:r>
          </a:p>
        </p:txBody>
      </p:sp>
      <p:sp>
        <p:nvSpPr>
          <p:cNvPr id="17" name="Oval 16">
            <a:extLst>
              <a:ext uri="{FF2B5EF4-FFF2-40B4-BE49-F238E27FC236}">
                <a16:creationId xmlns:a16="http://schemas.microsoft.com/office/drawing/2014/main" id="{6BECB461-32BA-4E94-8AEB-B254A76710BB}"/>
              </a:ext>
            </a:extLst>
          </p:cNvPr>
          <p:cNvSpPr/>
          <p:nvPr/>
        </p:nvSpPr>
        <p:spPr>
          <a:xfrm>
            <a:off x="947257" y="44185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5.4</a:t>
            </a:r>
            <a:endParaRPr lang="pt-PT" sz="1600" dirty="0">
              <a:solidFill>
                <a:schemeClr val="bg1">
                  <a:lumMod val="85000"/>
                </a:schemeClr>
              </a:solidFill>
            </a:endParaRPr>
          </a:p>
        </p:txBody>
      </p:sp>
      <p:sp>
        <p:nvSpPr>
          <p:cNvPr id="23" name="CaixaDeTexto 22">
            <a:extLst>
              <a:ext uri="{FF2B5EF4-FFF2-40B4-BE49-F238E27FC236}">
                <a16:creationId xmlns:a16="http://schemas.microsoft.com/office/drawing/2014/main" id="{03DCA5C4-DBA2-489A-A9BF-39DF99FA5137}"/>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7</a:t>
            </a:r>
            <a:endParaRPr lang="pt-PT" dirty="0">
              <a:solidFill>
                <a:schemeClr val="bg1">
                  <a:lumMod val="65000"/>
                </a:schemeClr>
              </a:solidFill>
            </a:endParaRPr>
          </a:p>
        </p:txBody>
      </p:sp>
    </p:spTree>
    <p:extLst>
      <p:ext uri="{BB962C8B-B14F-4D97-AF65-F5344CB8AC3E}">
        <p14:creationId xmlns:p14="http://schemas.microsoft.com/office/powerpoint/2010/main" val="4008148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946C9F02-26D7-4DC3-B31A-123A2DEF6061}"/>
              </a:ext>
            </a:extLst>
          </p:cNvPr>
          <p:cNvSpPr/>
          <p:nvPr/>
        </p:nvSpPr>
        <p:spPr>
          <a:xfrm>
            <a:off x="1487666" y="20976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Enquadramento Teórico</a:t>
            </a:r>
          </a:p>
        </p:txBody>
      </p:sp>
      <p:sp>
        <p:nvSpPr>
          <p:cNvPr id="11" name="Oval 10">
            <a:extLst>
              <a:ext uri="{FF2B5EF4-FFF2-40B4-BE49-F238E27FC236}">
                <a16:creationId xmlns:a16="http://schemas.microsoft.com/office/drawing/2014/main" id="{DB626298-C778-4C8C-8EAE-8D7149D8AA53}"/>
              </a:ext>
            </a:extLst>
          </p:cNvPr>
          <p:cNvSpPr/>
          <p:nvPr/>
        </p:nvSpPr>
        <p:spPr>
          <a:xfrm>
            <a:off x="947257" y="19430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1.1</a:t>
            </a:r>
            <a:endParaRPr lang="pt-PT" sz="1600" dirty="0">
              <a:solidFill>
                <a:schemeClr val="tx1"/>
              </a:solidFill>
            </a:endParaRPr>
          </a:p>
        </p:txBody>
      </p:sp>
      <p:sp>
        <p:nvSpPr>
          <p:cNvPr id="12" name="Retângulo 11">
            <a:extLst>
              <a:ext uri="{FF2B5EF4-FFF2-40B4-BE49-F238E27FC236}">
                <a16:creationId xmlns:a16="http://schemas.microsoft.com/office/drawing/2014/main" id="{CFFC5477-05EB-4F53-8E48-5D7F212A0514}"/>
              </a:ext>
            </a:extLst>
          </p:cNvPr>
          <p:cNvSpPr/>
          <p:nvPr/>
        </p:nvSpPr>
        <p:spPr>
          <a:xfrm>
            <a:off x="1487666" y="2932835"/>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Justificação do Estudo</a:t>
            </a:r>
          </a:p>
        </p:txBody>
      </p:sp>
      <p:sp>
        <p:nvSpPr>
          <p:cNvPr id="13" name="Oval 12">
            <a:extLst>
              <a:ext uri="{FF2B5EF4-FFF2-40B4-BE49-F238E27FC236}">
                <a16:creationId xmlns:a16="http://schemas.microsoft.com/office/drawing/2014/main" id="{4A74A604-7244-4FAE-B68C-3D6F1B4E442E}"/>
              </a:ext>
            </a:extLst>
          </p:cNvPr>
          <p:cNvSpPr/>
          <p:nvPr/>
        </p:nvSpPr>
        <p:spPr>
          <a:xfrm>
            <a:off x="947257" y="2778217"/>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6436948D-B9E3-48AE-9DBC-0DA76B6D3ADD}"/>
              </a:ext>
            </a:extLst>
          </p:cNvPr>
          <p:cNvSpPr/>
          <p:nvPr/>
        </p:nvSpPr>
        <p:spPr>
          <a:xfrm>
            <a:off x="1487666" y="37800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Objetivos do Estudo</a:t>
            </a:r>
          </a:p>
        </p:txBody>
      </p:sp>
      <p:sp>
        <p:nvSpPr>
          <p:cNvPr id="15" name="Oval 14">
            <a:extLst>
              <a:ext uri="{FF2B5EF4-FFF2-40B4-BE49-F238E27FC236}">
                <a16:creationId xmlns:a16="http://schemas.microsoft.com/office/drawing/2014/main" id="{D7A7CEA7-D876-42F0-BA62-06C024DE2590}"/>
              </a:ext>
            </a:extLst>
          </p:cNvPr>
          <p:cNvSpPr/>
          <p:nvPr/>
        </p:nvSpPr>
        <p:spPr>
          <a:xfrm>
            <a:off x="947257" y="36254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1.3</a:t>
            </a:r>
          </a:p>
        </p:txBody>
      </p:sp>
      <p:sp>
        <p:nvSpPr>
          <p:cNvPr id="16" name="Retângulo 15">
            <a:extLst>
              <a:ext uri="{FF2B5EF4-FFF2-40B4-BE49-F238E27FC236}">
                <a16:creationId xmlns:a16="http://schemas.microsoft.com/office/drawing/2014/main" id="{F1BBA657-E5A8-46DA-B844-B05EC69364E4}"/>
              </a:ext>
            </a:extLst>
          </p:cNvPr>
          <p:cNvSpPr/>
          <p:nvPr/>
        </p:nvSpPr>
        <p:spPr>
          <a:xfrm>
            <a:off x="1487666" y="46100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Hipótese de Investigação</a:t>
            </a:r>
          </a:p>
        </p:txBody>
      </p:sp>
      <p:sp>
        <p:nvSpPr>
          <p:cNvPr id="17" name="Oval 16">
            <a:extLst>
              <a:ext uri="{FF2B5EF4-FFF2-40B4-BE49-F238E27FC236}">
                <a16:creationId xmlns:a16="http://schemas.microsoft.com/office/drawing/2014/main" id="{CDFF9D77-E7CE-401E-B563-F24CF3D10D24}"/>
              </a:ext>
            </a:extLst>
          </p:cNvPr>
          <p:cNvSpPr/>
          <p:nvPr/>
        </p:nvSpPr>
        <p:spPr>
          <a:xfrm>
            <a:off x="947257" y="44554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1.4</a:t>
            </a:r>
            <a:endParaRPr lang="pt-PT" sz="1600" dirty="0">
              <a:solidFill>
                <a:schemeClr val="bg1">
                  <a:lumMod val="85000"/>
                </a:schemeClr>
              </a:solidFill>
            </a:endParaRPr>
          </a:p>
        </p:txBody>
      </p:sp>
    </p:spTree>
    <p:extLst>
      <p:ext uri="{BB962C8B-B14F-4D97-AF65-F5344CB8AC3E}">
        <p14:creationId xmlns:p14="http://schemas.microsoft.com/office/powerpoint/2010/main" val="122117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Organização</a:t>
            </a:r>
            <a:r>
              <a:rPr lang="pt-PT" sz="4000" dirty="0">
                <a:latin typeface="+mn-lt"/>
              </a:rPr>
              <a:t> do Estudo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t>5.</a:t>
              </a:r>
            </a:p>
          </p:txBody>
        </p:sp>
      </p:grpSp>
      <p:sp>
        <p:nvSpPr>
          <p:cNvPr id="10" name="Retângulo 9">
            <a:extLst>
              <a:ext uri="{FF2B5EF4-FFF2-40B4-BE49-F238E27FC236}">
                <a16:creationId xmlns:a16="http://schemas.microsoft.com/office/drawing/2014/main" id="{7B349FCD-8695-4319-9A47-501B04846FE8}"/>
              </a:ext>
            </a:extLst>
          </p:cNvPr>
          <p:cNvSpPr/>
          <p:nvPr/>
        </p:nvSpPr>
        <p:spPr>
          <a:xfrm>
            <a:off x="1487666" y="20607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Cronograma</a:t>
            </a:r>
          </a:p>
        </p:txBody>
      </p:sp>
      <p:sp>
        <p:nvSpPr>
          <p:cNvPr id="11" name="Oval 10">
            <a:extLst>
              <a:ext uri="{FF2B5EF4-FFF2-40B4-BE49-F238E27FC236}">
                <a16:creationId xmlns:a16="http://schemas.microsoft.com/office/drawing/2014/main" id="{5B3DEB5F-92ED-4C8E-9B1B-DAFEE12292D3}"/>
              </a:ext>
            </a:extLst>
          </p:cNvPr>
          <p:cNvSpPr/>
          <p:nvPr/>
        </p:nvSpPr>
        <p:spPr>
          <a:xfrm>
            <a:off x="947257" y="19061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5.1</a:t>
            </a:r>
            <a:endParaRPr lang="pt-PT" sz="1600" dirty="0">
              <a:solidFill>
                <a:schemeClr val="tx1"/>
              </a:solidFill>
            </a:endParaRPr>
          </a:p>
        </p:txBody>
      </p:sp>
      <p:sp>
        <p:nvSpPr>
          <p:cNvPr id="12" name="Retângulo 11">
            <a:extLst>
              <a:ext uri="{FF2B5EF4-FFF2-40B4-BE49-F238E27FC236}">
                <a16:creationId xmlns:a16="http://schemas.microsoft.com/office/drawing/2014/main" id="{633E3CAC-DC3C-4F97-BBAF-79BAAE3456C3}"/>
              </a:ext>
            </a:extLst>
          </p:cNvPr>
          <p:cNvSpPr/>
          <p:nvPr/>
        </p:nvSpPr>
        <p:spPr>
          <a:xfrm>
            <a:off x="1487666" y="28959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Responsabilidade dos Investigadores</a:t>
            </a:r>
          </a:p>
        </p:txBody>
      </p:sp>
      <p:sp>
        <p:nvSpPr>
          <p:cNvPr id="13" name="Oval 12">
            <a:extLst>
              <a:ext uri="{FF2B5EF4-FFF2-40B4-BE49-F238E27FC236}">
                <a16:creationId xmlns:a16="http://schemas.microsoft.com/office/drawing/2014/main" id="{2C0D851A-68BC-49A5-882E-95895723F3EC}"/>
              </a:ext>
            </a:extLst>
          </p:cNvPr>
          <p:cNvSpPr/>
          <p:nvPr/>
        </p:nvSpPr>
        <p:spPr>
          <a:xfrm>
            <a:off x="947257" y="27413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17571D5D-CE20-4F01-8BAB-8A2BDC3AA3DD}"/>
              </a:ext>
            </a:extLst>
          </p:cNvPr>
          <p:cNvSpPr/>
          <p:nvPr/>
        </p:nvSpPr>
        <p:spPr>
          <a:xfrm>
            <a:off x="1487666" y="37432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Recursos Humanos e Técnicos Financeiros</a:t>
            </a:r>
          </a:p>
        </p:txBody>
      </p:sp>
      <p:sp>
        <p:nvSpPr>
          <p:cNvPr id="15" name="Oval 14">
            <a:extLst>
              <a:ext uri="{FF2B5EF4-FFF2-40B4-BE49-F238E27FC236}">
                <a16:creationId xmlns:a16="http://schemas.microsoft.com/office/drawing/2014/main" id="{6335B3EE-34A3-4475-A0E4-C65521529345}"/>
              </a:ext>
            </a:extLst>
          </p:cNvPr>
          <p:cNvSpPr/>
          <p:nvPr/>
        </p:nvSpPr>
        <p:spPr>
          <a:xfrm>
            <a:off x="947257" y="35885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5.3</a:t>
            </a:r>
          </a:p>
        </p:txBody>
      </p:sp>
      <p:sp>
        <p:nvSpPr>
          <p:cNvPr id="16" name="Retângulo 15">
            <a:extLst>
              <a:ext uri="{FF2B5EF4-FFF2-40B4-BE49-F238E27FC236}">
                <a16:creationId xmlns:a16="http://schemas.microsoft.com/office/drawing/2014/main" id="{D8B3CE3C-2A17-4E45-96D4-EE057E10BDF3}"/>
              </a:ext>
            </a:extLst>
          </p:cNvPr>
          <p:cNvSpPr/>
          <p:nvPr/>
        </p:nvSpPr>
        <p:spPr>
          <a:xfrm>
            <a:off x="1487666" y="45731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Questões Éticas</a:t>
            </a:r>
          </a:p>
        </p:txBody>
      </p:sp>
      <p:sp>
        <p:nvSpPr>
          <p:cNvPr id="17" name="Oval 16">
            <a:extLst>
              <a:ext uri="{FF2B5EF4-FFF2-40B4-BE49-F238E27FC236}">
                <a16:creationId xmlns:a16="http://schemas.microsoft.com/office/drawing/2014/main" id="{6BECB461-32BA-4E94-8AEB-B254A76710BB}"/>
              </a:ext>
            </a:extLst>
          </p:cNvPr>
          <p:cNvSpPr/>
          <p:nvPr/>
        </p:nvSpPr>
        <p:spPr>
          <a:xfrm>
            <a:off x="947257" y="44185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5.4</a:t>
            </a:r>
            <a:endParaRPr lang="pt-PT" sz="1600" dirty="0">
              <a:solidFill>
                <a:schemeClr val="bg1">
                  <a:lumMod val="85000"/>
                </a:schemeClr>
              </a:solidFill>
            </a:endParaRPr>
          </a:p>
        </p:txBody>
      </p:sp>
      <p:graphicFrame>
        <p:nvGraphicFramePr>
          <p:cNvPr id="3" name="Tabela 2">
            <a:extLst>
              <a:ext uri="{FF2B5EF4-FFF2-40B4-BE49-F238E27FC236}">
                <a16:creationId xmlns:a16="http://schemas.microsoft.com/office/drawing/2014/main" id="{95931944-C0AA-446B-ABE4-D13D33AF300C}"/>
              </a:ext>
            </a:extLst>
          </p:cNvPr>
          <p:cNvGraphicFramePr>
            <a:graphicFrameLocks noGrp="1"/>
          </p:cNvGraphicFramePr>
          <p:nvPr/>
        </p:nvGraphicFramePr>
        <p:xfrm>
          <a:off x="947257" y="1650242"/>
          <a:ext cx="10330343" cy="4606379"/>
        </p:xfrm>
        <a:graphic>
          <a:graphicData uri="http://schemas.openxmlformats.org/drawingml/2006/table">
            <a:tbl>
              <a:tblPr firstRow="1" firstCol="1" bandRow="1">
                <a:tableStyleId>{5C22544A-7EE6-4342-B048-85BDC9FD1C3A}</a:tableStyleId>
              </a:tblPr>
              <a:tblGrid>
                <a:gridCol w="6619403">
                  <a:extLst>
                    <a:ext uri="{9D8B030D-6E8A-4147-A177-3AD203B41FA5}">
                      <a16:colId xmlns:a16="http://schemas.microsoft.com/office/drawing/2014/main" val="2140414558"/>
                    </a:ext>
                  </a:extLst>
                </a:gridCol>
                <a:gridCol w="618490">
                  <a:extLst>
                    <a:ext uri="{9D8B030D-6E8A-4147-A177-3AD203B41FA5}">
                      <a16:colId xmlns:a16="http://schemas.microsoft.com/office/drawing/2014/main" val="4055916167"/>
                    </a:ext>
                  </a:extLst>
                </a:gridCol>
                <a:gridCol w="618490">
                  <a:extLst>
                    <a:ext uri="{9D8B030D-6E8A-4147-A177-3AD203B41FA5}">
                      <a16:colId xmlns:a16="http://schemas.microsoft.com/office/drawing/2014/main" val="2518369416"/>
                    </a:ext>
                  </a:extLst>
                </a:gridCol>
                <a:gridCol w="618490">
                  <a:extLst>
                    <a:ext uri="{9D8B030D-6E8A-4147-A177-3AD203B41FA5}">
                      <a16:colId xmlns:a16="http://schemas.microsoft.com/office/drawing/2014/main" val="3899842188"/>
                    </a:ext>
                  </a:extLst>
                </a:gridCol>
                <a:gridCol w="618490">
                  <a:extLst>
                    <a:ext uri="{9D8B030D-6E8A-4147-A177-3AD203B41FA5}">
                      <a16:colId xmlns:a16="http://schemas.microsoft.com/office/drawing/2014/main" val="384926405"/>
                    </a:ext>
                  </a:extLst>
                </a:gridCol>
                <a:gridCol w="618490">
                  <a:extLst>
                    <a:ext uri="{9D8B030D-6E8A-4147-A177-3AD203B41FA5}">
                      <a16:colId xmlns:a16="http://schemas.microsoft.com/office/drawing/2014/main" val="358352514"/>
                    </a:ext>
                  </a:extLst>
                </a:gridCol>
                <a:gridCol w="618490">
                  <a:extLst>
                    <a:ext uri="{9D8B030D-6E8A-4147-A177-3AD203B41FA5}">
                      <a16:colId xmlns:a16="http://schemas.microsoft.com/office/drawing/2014/main" val="2515692491"/>
                    </a:ext>
                  </a:extLst>
                </a:gridCol>
              </a:tblGrid>
              <a:tr h="188516">
                <a:tc>
                  <a:txBody>
                    <a:bodyPr/>
                    <a:lstStyle/>
                    <a:p>
                      <a:pPr indent="215900" algn="just">
                        <a:lnSpc>
                          <a:spcPct val="145000"/>
                        </a:lnSpc>
                        <a:spcBef>
                          <a:spcPts val="600"/>
                        </a:spcBef>
                      </a:pPr>
                      <a:r>
                        <a:rPr lang="pt-PT" sz="900" dirty="0">
                          <a:effectLst/>
                          <a:latin typeface="+mn-lt"/>
                        </a:rPr>
                        <a:t> </a:t>
                      </a:r>
                      <a:endParaRPr lang="pt-PT" sz="900" dirty="0">
                        <a:solidFill>
                          <a:srgbClr val="000000"/>
                        </a:solidFill>
                        <a:effectLst/>
                        <a:latin typeface="+mn-lt"/>
                        <a:ea typeface="Calibri" panose="020F0502020204030204" pitchFamily="34" charset="0"/>
                        <a:cs typeface="Times New Roman" panose="02020603050405020304" pitchFamily="18" charset="0"/>
                      </a:endParaRPr>
                    </a:p>
                  </a:txBody>
                  <a:tcPr marL="65040" marR="6504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indent="-18415" algn="ctr">
                        <a:lnSpc>
                          <a:spcPct val="145000"/>
                        </a:lnSpc>
                      </a:pPr>
                      <a:r>
                        <a:rPr lang="pt-PT" sz="900" dirty="0">
                          <a:effectLst/>
                          <a:latin typeface="+mn-lt"/>
                        </a:rPr>
                        <a:t>Meses de trabalho 2021/2022</a:t>
                      </a:r>
                      <a:endParaRPr lang="pt-PT" sz="900" dirty="0">
                        <a:solidFill>
                          <a:srgbClr val="000000"/>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1895411404"/>
                  </a:ext>
                </a:extLst>
              </a:tr>
              <a:tr h="188516">
                <a:tc>
                  <a:txBody>
                    <a:bodyPr/>
                    <a:lstStyle/>
                    <a:p>
                      <a:pPr marL="0" indent="0" algn="l">
                        <a:lnSpc>
                          <a:spcPct val="115000"/>
                        </a:lnSpc>
                        <a:buFont typeface="+mj-lt"/>
                        <a:buNone/>
                      </a:pPr>
                      <a:r>
                        <a:rPr lang="pt-PT" sz="900" dirty="0">
                          <a:effectLst/>
                          <a:latin typeface="+mn-lt"/>
                        </a:rPr>
                        <a:t>Tarefas</a:t>
                      </a:r>
                      <a:endParaRPr lang="pt-PT" sz="900" dirty="0">
                        <a:solidFill>
                          <a:srgbClr val="000000"/>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indent="0" algn="ctr">
                        <a:lnSpc>
                          <a:spcPct val="145000"/>
                        </a:lnSpc>
                      </a:pPr>
                      <a:r>
                        <a:rPr lang="pt-PT" sz="900" dirty="0">
                          <a:effectLst/>
                          <a:latin typeface="+mn-lt"/>
                        </a:rPr>
                        <a:t>Mês 1</a:t>
                      </a:r>
                      <a:endParaRPr lang="pt-PT" sz="900" dirty="0">
                        <a:solidFill>
                          <a:srgbClr val="000000"/>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indent="0" algn="ctr">
                        <a:lnSpc>
                          <a:spcPct val="145000"/>
                        </a:lnSpc>
                      </a:pPr>
                      <a:r>
                        <a:rPr lang="pt-PT" sz="900" dirty="0">
                          <a:effectLst/>
                          <a:latin typeface="+mn-lt"/>
                        </a:rPr>
                        <a:t>Mês 2</a:t>
                      </a:r>
                      <a:endParaRPr lang="pt-PT" sz="900" dirty="0">
                        <a:solidFill>
                          <a:srgbClr val="000000"/>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indent="0" algn="ctr">
                        <a:lnSpc>
                          <a:spcPct val="145000"/>
                        </a:lnSpc>
                      </a:pPr>
                      <a:r>
                        <a:rPr lang="pt-PT" sz="900" dirty="0">
                          <a:effectLst/>
                          <a:latin typeface="+mn-lt"/>
                        </a:rPr>
                        <a:t>Mês 3</a:t>
                      </a:r>
                      <a:endParaRPr lang="pt-PT" sz="900" dirty="0">
                        <a:solidFill>
                          <a:srgbClr val="000000"/>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indent="0" algn="ctr">
                        <a:lnSpc>
                          <a:spcPct val="145000"/>
                        </a:lnSpc>
                      </a:pPr>
                      <a:r>
                        <a:rPr lang="pt-PT" sz="900" dirty="0">
                          <a:effectLst/>
                          <a:latin typeface="+mn-lt"/>
                        </a:rPr>
                        <a:t>Mês 4</a:t>
                      </a:r>
                      <a:endParaRPr lang="pt-PT" sz="900" dirty="0">
                        <a:solidFill>
                          <a:srgbClr val="000000"/>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indent="0" algn="ctr">
                        <a:lnSpc>
                          <a:spcPct val="145000"/>
                        </a:lnSpc>
                      </a:pPr>
                      <a:r>
                        <a:rPr lang="pt-PT" sz="900" dirty="0">
                          <a:effectLst/>
                          <a:latin typeface="+mn-lt"/>
                        </a:rPr>
                        <a:t>Mês 5</a:t>
                      </a:r>
                      <a:endParaRPr lang="pt-PT" sz="900" dirty="0">
                        <a:solidFill>
                          <a:srgbClr val="000000"/>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indent="0" algn="ctr">
                        <a:lnSpc>
                          <a:spcPct val="145000"/>
                        </a:lnSpc>
                      </a:pPr>
                      <a:r>
                        <a:rPr lang="pt-PT" sz="900" dirty="0">
                          <a:effectLst/>
                          <a:latin typeface="+mn-lt"/>
                        </a:rPr>
                        <a:t>Mês 6</a:t>
                      </a:r>
                      <a:endParaRPr lang="pt-PT" sz="900" dirty="0">
                        <a:solidFill>
                          <a:srgbClr val="000000"/>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19513395"/>
                  </a:ext>
                </a:extLst>
              </a:tr>
              <a:tr h="188516">
                <a:tc>
                  <a:txBody>
                    <a:bodyPr/>
                    <a:lstStyle/>
                    <a:p>
                      <a:pPr marL="0" lvl="0" indent="0" algn="l">
                        <a:lnSpc>
                          <a:spcPct val="145000"/>
                        </a:lnSpc>
                        <a:spcAft>
                          <a:spcPts val="0"/>
                        </a:spcAft>
                        <a:buFont typeface="+mj-lt"/>
                        <a:buNone/>
                        <a:tabLst>
                          <a:tab pos="180975" algn="l"/>
                        </a:tabLst>
                      </a:pPr>
                      <a:r>
                        <a:rPr lang="pt-PT" sz="900" dirty="0">
                          <a:solidFill>
                            <a:schemeClr val="tx1"/>
                          </a:solidFill>
                          <a:effectLst/>
                          <a:latin typeface="+mn-lt"/>
                        </a:rPr>
                        <a:t>1. Sistema autónomo do robô</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45000"/>
                        </a:lnSpc>
                        <a:spcAft>
                          <a:spcPts val="0"/>
                        </a:spcAft>
                        <a:buFont typeface="+mj-lt"/>
                        <a:buNone/>
                        <a:tabLst>
                          <a:tab pos="180975" algn="l"/>
                        </a:tabLst>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45000"/>
                        </a:lnSpc>
                        <a:spcAft>
                          <a:spcPts val="0"/>
                        </a:spcAft>
                        <a:buFont typeface="+mj-lt"/>
                        <a:buNone/>
                        <a:tabLst>
                          <a:tab pos="180975" algn="l"/>
                        </a:tabLst>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45000"/>
                        </a:lnSpc>
                        <a:spcAft>
                          <a:spcPts val="0"/>
                        </a:spcAft>
                        <a:buFont typeface="+mj-lt"/>
                        <a:buNone/>
                        <a:tabLst>
                          <a:tab pos="180975" algn="l"/>
                        </a:tabLst>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45000"/>
                        </a:lnSpc>
                        <a:spcAft>
                          <a:spcPts val="0"/>
                        </a:spcAft>
                        <a:buFont typeface="+mj-lt"/>
                        <a:buNone/>
                        <a:tabLst>
                          <a:tab pos="180975" algn="l"/>
                        </a:tabLst>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45000"/>
                        </a:lnSpc>
                        <a:spcAft>
                          <a:spcPts val="0"/>
                        </a:spcAft>
                        <a:buFont typeface="+mj-lt"/>
                        <a:buNone/>
                        <a:tabLst>
                          <a:tab pos="180975" algn="l"/>
                        </a:tabLst>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45000"/>
                        </a:lnSpc>
                        <a:spcAft>
                          <a:spcPts val="0"/>
                        </a:spcAft>
                        <a:buFont typeface="+mj-lt"/>
                        <a:buNone/>
                        <a:tabLst>
                          <a:tab pos="180975" algn="l"/>
                        </a:tabLst>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509667247"/>
                  </a:ext>
                </a:extLst>
              </a:tr>
              <a:tr h="188516">
                <a:tc>
                  <a:txBody>
                    <a:bodyPr/>
                    <a:lstStyle/>
                    <a:p>
                      <a:pPr marL="266700" lvl="1" indent="0" algn="l">
                        <a:lnSpc>
                          <a:spcPct val="145000"/>
                        </a:lnSpc>
                        <a:spcAft>
                          <a:spcPts val="0"/>
                        </a:spcAft>
                        <a:buFont typeface="+mj-lt"/>
                        <a:buNone/>
                      </a:pPr>
                      <a:r>
                        <a:rPr lang="pt-PT" sz="900" dirty="0">
                          <a:solidFill>
                            <a:schemeClr val="tx1"/>
                          </a:solidFill>
                          <a:effectLst/>
                          <a:latin typeface="+mn-lt"/>
                        </a:rPr>
                        <a:t>1.1 Estudo do estado da arte</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457200" indent="215900" algn="l">
                        <a:lnSpc>
                          <a:spcPct val="145000"/>
                        </a:lnSpc>
                        <a:spcBef>
                          <a:spcPts val="600"/>
                        </a:spcBef>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457200" indent="215900" algn="l">
                        <a:lnSpc>
                          <a:spcPct val="145000"/>
                        </a:lnSpc>
                        <a:spcBef>
                          <a:spcPts val="600"/>
                        </a:spcBef>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457200" indent="215900" algn="l">
                        <a:lnSpc>
                          <a:spcPct val="145000"/>
                        </a:lnSpc>
                        <a:spcBef>
                          <a:spcPts val="600"/>
                        </a:spcBef>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457200" indent="215900" algn="l">
                        <a:lnSpc>
                          <a:spcPct val="145000"/>
                        </a:lnSpc>
                        <a:spcBef>
                          <a:spcPts val="600"/>
                        </a:spcBef>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457200" indent="215900" algn="l">
                        <a:lnSpc>
                          <a:spcPct val="145000"/>
                        </a:lnSpc>
                        <a:spcBef>
                          <a:spcPts val="600"/>
                        </a:spcBef>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215900" algn="l">
                        <a:lnSpc>
                          <a:spcPct val="145000"/>
                        </a:lnSpc>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6987472"/>
                  </a:ext>
                </a:extLst>
              </a:tr>
              <a:tr h="188516">
                <a:tc>
                  <a:txBody>
                    <a:bodyPr/>
                    <a:lstStyle/>
                    <a:p>
                      <a:pPr marL="266700" lvl="1" indent="0" algn="l">
                        <a:lnSpc>
                          <a:spcPct val="145000"/>
                        </a:lnSpc>
                        <a:spcAft>
                          <a:spcPts val="0"/>
                        </a:spcAft>
                        <a:buFont typeface="+mj-lt"/>
                        <a:buNone/>
                      </a:pPr>
                      <a:r>
                        <a:rPr lang="pt-PT" sz="900" dirty="0">
                          <a:solidFill>
                            <a:schemeClr val="tx1"/>
                          </a:solidFill>
                          <a:effectLst/>
                          <a:latin typeface="+mn-lt"/>
                        </a:rPr>
                        <a:t>1.2 Aquisição dos dados dos sensores a utilizar no algoritmo de mapeamento e navegação</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457200" indent="215900" algn="l">
                        <a:lnSpc>
                          <a:spcPct val="145000"/>
                        </a:lnSpc>
                        <a:spcBef>
                          <a:spcPts val="600"/>
                        </a:spcBef>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457200" indent="215900" algn="l">
                        <a:lnSpc>
                          <a:spcPct val="145000"/>
                        </a:lnSpc>
                        <a:spcBef>
                          <a:spcPts val="600"/>
                        </a:spcBef>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457200" indent="215900" algn="l">
                        <a:lnSpc>
                          <a:spcPct val="145000"/>
                        </a:lnSpc>
                        <a:spcBef>
                          <a:spcPts val="600"/>
                        </a:spcBef>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457200" indent="215900" algn="l">
                        <a:lnSpc>
                          <a:spcPct val="145000"/>
                        </a:lnSpc>
                        <a:spcBef>
                          <a:spcPts val="600"/>
                        </a:spcBef>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457200" indent="215900" algn="l">
                        <a:lnSpc>
                          <a:spcPct val="145000"/>
                        </a:lnSpc>
                        <a:spcBef>
                          <a:spcPts val="600"/>
                        </a:spcBef>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457200" indent="215900" algn="l">
                        <a:lnSpc>
                          <a:spcPct val="145000"/>
                        </a:lnSpc>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9251811"/>
                  </a:ext>
                </a:extLst>
              </a:tr>
              <a:tr h="188516">
                <a:tc>
                  <a:txBody>
                    <a:bodyPr/>
                    <a:lstStyle/>
                    <a:p>
                      <a:pPr marL="457200" lvl="1" indent="-190500" algn="l">
                        <a:lnSpc>
                          <a:spcPct val="145000"/>
                        </a:lnSpc>
                        <a:spcAft>
                          <a:spcPts val="0"/>
                        </a:spcAft>
                        <a:buFont typeface="+mj-lt"/>
                        <a:buNone/>
                      </a:pPr>
                      <a:r>
                        <a:rPr lang="pt-PT" sz="900" dirty="0">
                          <a:solidFill>
                            <a:schemeClr val="tx1"/>
                          </a:solidFill>
                          <a:effectLst/>
                          <a:latin typeface="+mn-lt"/>
                        </a:rPr>
                        <a:t>1.3 Implementação dos algoritmos de mapeamento do ambiente e navegação</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457200" indent="215900" algn="l">
                        <a:lnSpc>
                          <a:spcPct val="145000"/>
                        </a:lnSpc>
                        <a:spcBef>
                          <a:spcPts val="600"/>
                        </a:spcBef>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457200" indent="215900" algn="l">
                        <a:lnSpc>
                          <a:spcPct val="145000"/>
                        </a:lnSpc>
                        <a:spcBef>
                          <a:spcPts val="600"/>
                        </a:spcBef>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457200" indent="215900" algn="l">
                        <a:lnSpc>
                          <a:spcPct val="145000"/>
                        </a:lnSpc>
                        <a:spcBef>
                          <a:spcPts val="600"/>
                        </a:spcBef>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457200" indent="215900" algn="l">
                        <a:lnSpc>
                          <a:spcPct val="145000"/>
                        </a:lnSpc>
                        <a:spcBef>
                          <a:spcPts val="600"/>
                        </a:spcBef>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15900" indent="21590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15900" indent="215900" algn="l">
                        <a:lnSpc>
                          <a:spcPct val="145000"/>
                        </a:lnSpc>
                        <a:spcBef>
                          <a:spcPts val="600"/>
                        </a:spcBef>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277515"/>
                  </a:ext>
                </a:extLst>
              </a:tr>
              <a:tr h="156073">
                <a:tc>
                  <a:txBody>
                    <a:bodyPr/>
                    <a:lstStyle/>
                    <a:p>
                      <a:pPr marL="0" lvl="0" indent="0" algn="l">
                        <a:lnSpc>
                          <a:spcPct val="115000"/>
                        </a:lnSpc>
                        <a:spcAft>
                          <a:spcPts val="0"/>
                        </a:spcAft>
                        <a:buFont typeface="+mj-lt"/>
                        <a:buNone/>
                      </a:pPr>
                      <a:r>
                        <a:rPr lang="pt-PT" sz="900" dirty="0">
                          <a:solidFill>
                            <a:schemeClr val="tx1"/>
                          </a:solidFill>
                          <a:effectLst/>
                          <a:latin typeface="+mn-lt"/>
                        </a:rPr>
                        <a:t>2. Sistema de acoplamento às cadeiras de rodas manuais</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3656508250"/>
                  </a:ext>
                </a:extLst>
              </a:tr>
              <a:tr h="188516">
                <a:tc>
                  <a:txBody>
                    <a:bodyPr/>
                    <a:lstStyle/>
                    <a:p>
                      <a:pPr marL="457200" lvl="1" indent="-190500" algn="l">
                        <a:lnSpc>
                          <a:spcPct val="115000"/>
                        </a:lnSpc>
                        <a:spcAft>
                          <a:spcPts val="0"/>
                        </a:spcAft>
                        <a:buFont typeface="+mj-lt"/>
                        <a:buNone/>
                        <a:tabLst>
                          <a:tab pos="564515" algn="l"/>
                        </a:tabLst>
                      </a:pPr>
                      <a:r>
                        <a:rPr lang="pt-PT" sz="900" dirty="0">
                          <a:solidFill>
                            <a:schemeClr val="tx1"/>
                          </a:solidFill>
                          <a:effectLst/>
                          <a:latin typeface="+mn-lt"/>
                        </a:rPr>
                        <a:t>2.1 Estudo do estado da arte</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7472498"/>
                  </a:ext>
                </a:extLst>
              </a:tr>
              <a:tr h="188516">
                <a:tc>
                  <a:txBody>
                    <a:bodyPr/>
                    <a:lstStyle/>
                    <a:p>
                      <a:pPr marL="457200" lvl="1" indent="-190500" algn="l">
                        <a:lnSpc>
                          <a:spcPct val="115000"/>
                        </a:lnSpc>
                        <a:spcAft>
                          <a:spcPts val="0"/>
                        </a:spcAft>
                        <a:buFont typeface="+mj-lt"/>
                        <a:buNone/>
                        <a:tabLst>
                          <a:tab pos="564515" algn="l"/>
                        </a:tabLst>
                      </a:pPr>
                      <a:r>
                        <a:rPr lang="pt-PT" sz="900" dirty="0">
                          <a:solidFill>
                            <a:schemeClr val="tx1"/>
                          </a:solidFill>
                          <a:effectLst/>
                          <a:latin typeface="+mn-lt"/>
                        </a:rPr>
                        <a:t>2.2 Construção do sistema de acoplamento</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9843897"/>
                  </a:ext>
                </a:extLst>
              </a:tr>
              <a:tr h="188516">
                <a:tc>
                  <a:txBody>
                    <a:bodyPr/>
                    <a:lstStyle/>
                    <a:p>
                      <a:pPr marL="457200" lvl="1" indent="-190500" algn="l">
                        <a:lnSpc>
                          <a:spcPct val="115000"/>
                        </a:lnSpc>
                        <a:spcAft>
                          <a:spcPts val="0"/>
                        </a:spcAft>
                        <a:buFont typeface="+mj-lt"/>
                        <a:buNone/>
                        <a:tabLst>
                          <a:tab pos="564515" algn="l"/>
                        </a:tabLst>
                      </a:pPr>
                      <a:r>
                        <a:rPr lang="pt-PT" sz="900" dirty="0">
                          <a:solidFill>
                            <a:schemeClr val="tx1"/>
                          </a:solidFill>
                          <a:effectLst/>
                          <a:latin typeface="+mn-lt"/>
                        </a:rPr>
                        <a:t>2.3 Implementação do sistema ao robô</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77918528"/>
                  </a:ext>
                </a:extLst>
              </a:tr>
              <a:tr h="188516">
                <a:tc>
                  <a:txBody>
                    <a:bodyPr/>
                    <a:lstStyle/>
                    <a:p>
                      <a:pPr marL="457200" lvl="1" indent="-190500" algn="l">
                        <a:lnSpc>
                          <a:spcPct val="115000"/>
                        </a:lnSpc>
                        <a:spcAft>
                          <a:spcPts val="0"/>
                        </a:spcAft>
                        <a:buFont typeface="+mj-lt"/>
                        <a:buNone/>
                        <a:tabLst>
                          <a:tab pos="564515" algn="l"/>
                        </a:tabLst>
                      </a:pPr>
                      <a:r>
                        <a:rPr lang="pt-PT" sz="900" dirty="0">
                          <a:solidFill>
                            <a:schemeClr val="tx1"/>
                          </a:solidFill>
                          <a:effectLst/>
                          <a:latin typeface="+mn-lt"/>
                        </a:rPr>
                        <a:t>2.4 Automatização do sistema</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319330"/>
                  </a:ext>
                </a:extLst>
              </a:tr>
              <a:tr h="156073">
                <a:tc>
                  <a:txBody>
                    <a:bodyPr/>
                    <a:lstStyle/>
                    <a:p>
                      <a:pPr marL="0" lvl="0" indent="0" algn="l">
                        <a:lnSpc>
                          <a:spcPct val="115000"/>
                        </a:lnSpc>
                        <a:spcAft>
                          <a:spcPts val="0"/>
                        </a:spcAft>
                        <a:buFont typeface="+mj-lt"/>
                        <a:buNone/>
                      </a:pPr>
                      <a:r>
                        <a:rPr lang="pt-PT" sz="900" dirty="0">
                          <a:solidFill>
                            <a:schemeClr val="tx1"/>
                          </a:solidFill>
                          <a:effectLst/>
                          <a:latin typeface="+mn-lt"/>
                        </a:rPr>
                        <a:t>3. Comunicação do robô com o sistema de informação da instituição</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203910210"/>
                  </a:ext>
                </a:extLst>
              </a:tr>
              <a:tr h="188516">
                <a:tc>
                  <a:txBody>
                    <a:bodyPr/>
                    <a:lstStyle/>
                    <a:p>
                      <a:pPr marL="457200" lvl="1" indent="-190500" algn="l">
                        <a:lnSpc>
                          <a:spcPct val="115000"/>
                        </a:lnSpc>
                        <a:spcAft>
                          <a:spcPts val="0"/>
                        </a:spcAft>
                        <a:buFont typeface="+mj-lt"/>
                        <a:buNone/>
                        <a:tabLst>
                          <a:tab pos="564515" algn="l"/>
                        </a:tabLst>
                      </a:pPr>
                      <a:r>
                        <a:rPr lang="pt-PT" sz="900" dirty="0">
                          <a:solidFill>
                            <a:schemeClr val="tx1"/>
                          </a:solidFill>
                          <a:effectLst/>
                          <a:latin typeface="+mn-lt"/>
                        </a:rPr>
                        <a:t>3.1 Estudo dos sistemas de informação das instituições</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8099009"/>
                  </a:ext>
                </a:extLst>
              </a:tr>
              <a:tr h="188516">
                <a:tc>
                  <a:txBody>
                    <a:bodyPr/>
                    <a:lstStyle/>
                    <a:p>
                      <a:pPr marL="457200" lvl="1" indent="-190500" algn="l">
                        <a:lnSpc>
                          <a:spcPct val="115000"/>
                        </a:lnSpc>
                        <a:spcAft>
                          <a:spcPts val="0"/>
                        </a:spcAft>
                        <a:buFont typeface="+mj-lt"/>
                        <a:buNone/>
                        <a:tabLst>
                          <a:tab pos="564515" algn="l"/>
                        </a:tabLst>
                      </a:pPr>
                      <a:r>
                        <a:rPr lang="pt-PT" sz="900" dirty="0">
                          <a:solidFill>
                            <a:schemeClr val="tx1"/>
                          </a:solidFill>
                          <a:effectLst/>
                          <a:latin typeface="+mn-lt"/>
                        </a:rPr>
                        <a:t>3.2 Estudo do tipo de mensagens entre a interface, o sistema de informação e robô</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1078737"/>
                  </a:ext>
                </a:extLst>
              </a:tr>
              <a:tr h="188516">
                <a:tc>
                  <a:txBody>
                    <a:bodyPr/>
                    <a:lstStyle/>
                    <a:p>
                      <a:pPr marL="457200" lvl="1" indent="-190500" algn="l">
                        <a:lnSpc>
                          <a:spcPct val="115000"/>
                        </a:lnSpc>
                        <a:spcAft>
                          <a:spcPts val="0"/>
                        </a:spcAft>
                        <a:buFont typeface="+mj-lt"/>
                        <a:buNone/>
                        <a:tabLst>
                          <a:tab pos="564515" algn="l"/>
                        </a:tabLst>
                      </a:pPr>
                      <a:r>
                        <a:rPr lang="pt-PT" sz="900" dirty="0">
                          <a:solidFill>
                            <a:schemeClr val="tx1"/>
                          </a:solidFill>
                          <a:effectLst/>
                          <a:latin typeface="+mn-lt"/>
                        </a:rPr>
                        <a:t>3.3 Desenvolvimento de uma interface Homem-Máquina</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4139149"/>
                  </a:ext>
                </a:extLst>
              </a:tr>
              <a:tr h="156073">
                <a:tc>
                  <a:txBody>
                    <a:bodyPr/>
                    <a:lstStyle/>
                    <a:p>
                      <a:pPr marL="0" lvl="0" indent="0" algn="l">
                        <a:lnSpc>
                          <a:spcPct val="115000"/>
                        </a:lnSpc>
                        <a:spcAft>
                          <a:spcPts val="0"/>
                        </a:spcAft>
                        <a:buFont typeface="+mj-lt"/>
                        <a:buNone/>
                      </a:pPr>
                      <a:r>
                        <a:rPr lang="pt-PT" sz="900" dirty="0">
                          <a:solidFill>
                            <a:schemeClr val="tx1"/>
                          </a:solidFill>
                          <a:effectLst/>
                          <a:latin typeface="+mn-lt"/>
                        </a:rPr>
                        <a:t>4. Testes e validação</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lvl="0" indent="0" algn="l">
                        <a:lnSpc>
                          <a:spcPct val="115000"/>
                        </a:lnSpc>
                        <a:spcAft>
                          <a:spcPts val="0"/>
                        </a:spcAft>
                        <a:buFont typeface="+mj-lt"/>
                        <a:buNone/>
                      </a:pP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2766715949"/>
                  </a:ext>
                </a:extLst>
              </a:tr>
              <a:tr h="188516">
                <a:tc>
                  <a:txBody>
                    <a:bodyPr/>
                    <a:lstStyle/>
                    <a:p>
                      <a:pPr marL="457200" lvl="1" indent="-190500" algn="l">
                        <a:lnSpc>
                          <a:spcPct val="115000"/>
                        </a:lnSpc>
                        <a:spcAft>
                          <a:spcPts val="0"/>
                        </a:spcAft>
                        <a:buFont typeface="+mj-lt"/>
                        <a:buNone/>
                        <a:tabLst>
                          <a:tab pos="607060" algn="l"/>
                        </a:tabLst>
                      </a:pPr>
                      <a:r>
                        <a:rPr lang="pt-PT" sz="900" dirty="0">
                          <a:solidFill>
                            <a:schemeClr val="tx1"/>
                          </a:solidFill>
                          <a:effectLst/>
                          <a:latin typeface="+mn-lt"/>
                        </a:rPr>
                        <a:t>4.1 Avaliação da performance do algoritmo de mapeamento do ambiente e navegação</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6574684"/>
                  </a:ext>
                </a:extLst>
              </a:tr>
              <a:tr h="188516">
                <a:tc>
                  <a:txBody>
                    <a:bodyPr/>
                    <a:lstStyle/>
                    <a:p>
                      <a:pPr marL="457200" lvl="1" indent="-190500" algn="l">
                        <a:lnSpc>
                          <a:spcPct val="115000"/>
                        </a:lnSpc>
                        <a:spcAft>
                          <a:spcPts val="0"/>
                        </a:spcAft>
                        <a:buFont typeface="+mj-lt"/>
                        <a:buNone/>
                        <a:tabLst>
                          <a:tab pos="607060" algn="l"/>
                        </a:tabLst>
                      </a:pPr>
                      <a:r>
                        <a:rPr lang="pt-PT" sz="900" dirty="0">
                          <a:solidFill>
                            <a:schemeClr val="tx1"/>
                          </a:solidFill>
                          <a:effectLst/>
                          <a:latin typeface="+mn-lt"/>
                        </a:rPr>
                        <a:t>4.2 Avaliação da eficácia do sistema de acoplamento às cadeiras de rodas</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3853487"/>
                  </a:ext>
                </a:extLst>
              </a:tr>
              <a:tr h="188516">
                <a:tc>
                  <a:txBody>
                    <a:bodyPr/>
                    <a:lstStyle/>
                    <a:p>
                      <a:pPr marL="457200" lvl="1" indent="-190500" algn="l">
                        <a:lnSpc>
                          <a:spcPct val="115000"/>
                        </a:lnSpc>
                        <a:spcAft>
                          <a:spcPts val="0"/>
                        </a:spcAft>
                        <a:buFont typeface="+mj-lt"/>
                        <a:buNone/>
                        <a:tabLst>
                          <a:tab pos="607060" algn="l"/>
                        </a:tabLst>
                      </a:pPr>
                      <a:r>
                        <a:rPr lang="pt-PT" sz="900" dirty="0">
                          <a:solidFill>
                            <a:schemeClr val="tx1"/>
                          </a:solidFill>
                          <a:effectLst/>
                          <a:latin typeface="+mn-lt"/>
                        </a:rPr>
                        <a:t>4.3 Autonomia elétrica do robô</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5602154"/>
                  </a:ext>
                </a:extLst>
              </a:tr>
              <a:tr h="188516">
                <a:tc>
                  <a:txBody>
                    <a:bodyPr/>
                    <a:lstStyle/>
                    <a:p>
                      <a:pPr marL="457200" lvl="1" indent="-190500" algn="l">
                        <a:lnSpc>
                          <a:spcPct val="115000"/>
                        </a:lnSpc>
                        <a:spcAft>
                          <a:spcPts val="0"/>
                        </a:spcAft>
                        <a:buFont typeface="+mj-lt"/>
                        <a:buNone/>
                        <a:tabLst>
                          <a:tab pos="607060" algn="l"/>
                        </a:tabLst>
                      </a:pPr>
                      <a:r>
                        <a:rPr lang="pt-PT" sz="900" dirty="0">
                          <a:solidFill>
                            <a:schemeClr val="tx1"/>
                          </a:solidFill>
                          <a:effectLst/>
                          <a:latin typeface="+mn-lt"/>
                        </a:rPr>
                        <a:t>4.4 Peso máximo que consegue transportar</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787683"/>
                  </a:ext>
                </a:extLst>
              </a:tr>
              <a:tr h="188516">
                <a:tc>
                  <a:txBody>
                    <a:bodyPr/>
                    <a:lstStyle/>
                    <a:p>
                      <a:pPr marL="457200" lvl="1" indent="-190500" algn="l">
                        <a:lnSpc>
                          <a:spcPct val="115000"/>
                        </a:lnSpc>
                        <a:spcAft>
                          <a:spcPts val="0"/>
                        </a:spcAft>
                        <a:buFont typeface="+mj-lt"/>
                        <a:buNone/>
                        <a:tabLst>
                          <a:tab pos="607060" algn="l"/>
                        </a:tabLst>
                      </a:pPr>
                      <a:r>
                        <a:rPr lang="pt-PT" sz="900" dirty="0">
                          <a:solidFill>
                            <a:schemeClr val="tx1"/>
                          </a:solidFill>
                          <a:effectLst/>
                          <a:latin typeface="+mn-lt"/>
                        </a:rPr>
                        <a:t>4.5 Avaliação do tempo de transporte do paciente</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Bef>
                          <a:spcPts val="600"/>
                        </a:spcBef>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Bef>
                          <a:spcPts val="600"/>
                        </a:spcBef>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Bef>
                          <a:spcPts val="600"/>
                        </a:spcBef>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Bef>
                          <a:spcPts val="600"/>
                        </a:spcBef>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Bef>
                          <a:spcPts val="600"/>
                        </a:spcBef>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Bef>
                          <a:spcPts val="600"/>
                        </a:spcBef>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8402974"/>
                  </a:ext>
                </a:extLst>
              </a:tr>
              <a:tr h="188516">
                <a:tc>
                  <a:txBody>
                    <a:bodyPr/>
                    <a:lstStyle/>
                    <a:p>
                      <a:pPr marL="457200" lvl="1" indent="-190500" algn="l">
                        <a:lnSpc>
                          <a:spcPct val="115000"/>
                        </a:lnSpc>
                        <a:spcAft>
                          <a:spcPts val="0"/>
                        </a:spcAft>
                        <a:buFont typeface="+mj-lt"/>
                        <a:buNone/>
                        <a:tabLst>
                          <a:tab pos="607060" algn="l"/>
                        </a:tabLst>
                      </a:pPr>
                      <a:r>
                        <a:rPr lang="pt-PT" sz="900" dirty="0">
                          <a:solidFill>
                            <a:schemeClr val="tx1"/>
                          </a:solidFill>
                          <a:effectLst/>
                          <a:latin typeface="+mn-lt"/>
                        </a:rPr>
                        <a:t>4.6 Número de vezes que o robô consegue concluir com sucesso o objetivo num conjunto de ensaios</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3775283422"/>
                  </a:ext>
                </a:extLst>
              </a:tr>
              <a:tr h="188516">
                <a:tc>
                  <a:txBody>
                    <a:bodyPr/>
                    <a:lstStyle/>
                    <a:p>
                      <a:pPr marL="457200" lvl="1" indent="-190500" algn="l">
                        <a:lnSpc>
                          <a:spcPct val="115000"/>
                        </a:lnSpc>
                        <a:spcAft>
                          <a:spcPts val="0"/>
                        </a:spcAft>
                        <a:buFont typeface="+mj-lt"/>
                        <a:buNone/>
                        <a:tabLst>
                          <a:tab pos="607060" algn="l"/>
                        </a:tabLst>
                      </a:pPr>
                      <a:r>
                        <a:rPr lang="pt-PT" sz="900" dirty="0">
                          <a:solidFill>
                            <a:schemeClr val="tx1"/>
                          </a:solidFill>
                          <a:effectLst/>
                          <a:latin typeface="+mn-lt"/>
                        </a:rPr>
                        <a:t>4.7 Número de vezes que o robô bate em obstáculos num conjunto de ensaios</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196788257"/>
                  </a:ext>
                </a:extLst>
              </a:tr>
              <a:tr h="188516">
                <a:tc>
                  <a:txBody>
                    <a:bodyPr/>
                    <a:lstStyle/>
                    <a:p>
                      <a:pPr marL="457200" lvl="1" indent="-190500" algn="l">
                        <a:lnSpc>
                          <a:spcPct val="115000"/>
                        </a:lnSpc>
                        <a:spcAft>
                          <a:spcPts val="0"/>
                        </a:spcAft>
                        <a:buFont typeface="+mj-lt"/>
                        <a:buNone/>
                        <a:tabLst>
                          <a:tab pos="607060" algn="l"/>
                        </a:tabLst>
                      </a:pPr>
                      <a:r>
                        <a:rPr lang="pt-PT" sz="900" dirty="0">
                          <a:solidFill>
                            <a:schemeClr val="tx1"/>
                          </a:solidFill>
                          <a:effectLst/>
                          <a:latin typeface="+mn-lt"/>
                        </a:rPr>
                        <a:t>4.8 Comunicação entre o sistema gestão da instituição de saúde e o robô através da interface</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4130" indent="180340" algn="l">
                        <a:lnSpc>
                          <a:spcPct val="145000"/>
                        </a:lnSpc>
                        <a:spcAft>
                          <a:spcPts val="0"/>
                        </a:spcAft>
                      </a:pPr>
                      <a:r>
                        <a:rPr lang="pt-PT" sz="900">
                          <a:solidFill>
                            <a:schemeClr val="tx1"/>
                          </a:solidFill>
                          <a:effectLst/>
                          <a:latin typeface="+mn-lt"/>
                        </a:rPr>
                        <a:t> </a:t>
                      </a:r>
                      <a:endParaRPr lang="pt-PT" sz="90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4130" indent="180340" algn="l">
                        <a:lnSpc>
                          <a:spcPct val="145000"/>
                        </a:lnSpc>
                        <a:spcAft>
                          <a:spcPts val="0"/>
                        </a:spcAft>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2805126293"/>
                  </a:ext>
                </a:extLst>
              </a:tr>
              <a:tr h="72790">
                <a:tc>
                  <a:txBody>
                    <a:bodyPr/>
                    <a:lstStyle/>
                    <a:p>
                      <a:pPr marL="0" lvl="0" indent="0" algn="l">
                        <a:lnSpc>
                          <a:spcPct val="115000"/>
                        </a:lnSpc>
                        <a:spcAft>
                          <a:spcPts val="0"/>
                        </a:spcAft>
                        <a:buFont typeface="+mj-lt"/>
                        <a:buNone/>
                      </a:pPr>
                      <a:r>
                        <a:rPr lang="pt-PT" sz="900" dirty="0">
                          <a:solidFill>
                            <a:schemeClr val="tx1"/>
                          </a:solidFill>
                          <a:effectLst/>
                          <a:latin typeface="+mn-lt"/>
                        </a:rPr>
                        <a:t>5. Escrita da dissertação</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indent="215900" algn="l">
                        <a:lnSpc>
                          <a:spcPct val="145000"/>
                        </a:lnSpc>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indent="215900" algn="l">
                        <a:lnSpc>
                          <a:spcPct val="145000"/>
                        </a:lnSpc>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indent="215900" algn="l">
                        <a:lnSpc>
                          <a:spcPct val="145000"/>
                        </a:lnSpc>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indent="215900" algn="l">
                        <a:lnSpc>
                          <a:spcPct val="145000"/>
                        </a:lnSpc>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indent="215900" algn="l">
                        <a:lnSpc>
                          <a:spcPct val="145000"/>
                        </a:lnSpc>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indent="215900" algn="l">
                        <a:lnSpc>
                          <a:spcPct val="145000"/>
                        </a:lnSpc>
                      </a:pPr>
                      <a:r>
                        <a:rPr lang="pt-PT" sz="900" dirty="0">
                          <a:solidFill>
                            <a:schemeClr val="tx1"/>
                          </a:solidFill>
                          <a:effectLst/>
                          <a:latin typeface="+mn-lt"/>
                        </a:rPr>
                        <a:t> </a:t>
                      </a:r>
                      <a:endParaRPr lang="pt-PT" sz="900" dirty="0">
                        <a:solidFill>
                          <a:schemeClr val="tx1"/>
                        </a:solidFill>
                        <a:effectLst/>
                        <a:latin typeface="+mn-lt"/>
                        <a:ea typeface="Calibri" panose="020F0502020204030204" pitchFamily="34" charset="0"/>
                        <a:cs typeface="Times New Roman" panose="02020603050405020304" pitchFamily="18" charset="0"/>
                      </a:endParaRPr>
                    </a:p>
                  </a:txBody>
                  <a:tcPr marL="65040" marR="6504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3388789876"/>
                  </a:ext>
                </a:extLst>
              </a:tr>
            </a:tbl>
          </a:graphicData>
        </a:graphic>
      </p:graphicFrame>
      <p:sp>
        <p:nvSpPr>
          <p:cNvPr id="18" name="CaixaDeTexto 17">
            <a:extLst>
              <a:ext uri="{FF2B5EF4-FFF2-40B4-BE49-F238E27FC236}">
                <a16:creationId xmlns:a16="http://schemas.microsoft.com/office/drawing/2014/main" id="{EF5D639B-6208-4479-AA0F-6364E4482327}"/>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7</a:t>
            </a:r>
            <a:endParaRPr lang="pt-PT" dirty="0">
              <a:solidFill>
                <a:schemeClr val="bg1">
                  <a:lumMod val="65000"/>
                </a:schemeClr>
              </a:solidFill>
            </a:endParaRPr>
          </a:p>
        </p:txBody>
      </p:sp>
    </p:spTree>
    <p:extLst>
      <p:ext uri="{BB962C8B-B14F-4D97-AF65-F5344CB8AC3E}">
        <p14:creationId xmlns:p14="http://schemas.microsoft.com/office/powerpoint/2010/main" val="3982716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Cronograma</a:t>
            </a:r>
            <a:endParaRPr lang="pt-PT" sz="4000" dirty="0">
              <a:latin typeface="+mn-lt"/>
            </a:endParaRP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tângulo 9">
            <a:extLst>
              <a:ext uri="{FF2B5EF4-FFF2-40B4-BE49-F238E27FC236}">
                <a16:creationId xmlns:a16="http://schemas.microsoft.com/office/drawing/2014/main" id="{7B349FCD-8695-4319-9A47-501B04846FE8}"/>
              </a:ext>
            </a:extLst>
          </p:cNvPr>
          <p:cNvSpPr/>
          <p:nvPr/>
        </p:nvSpPr>
        <p:spPr>
          <a:xfrm>
            <a:off x="1487666" y="20607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Cronograma</a:t>
            </a:r>
          </a:p>
        </p:txBody>
      </p:sp>
      <p:sp>
        <p:nvSpPr>
          <p:cNvPr id="11" name="Oval 10">
            <a:extLst>
              <a:ext uri="{FF2B5EF4-FFF2-40B4-BE49-F238E27FC236}">
                <a16:creationId xmlns:a16="http://schemas.microsoft.com/office/drawing/2014/main" id="{5B3DEB5F-92ED-4C8E-9B1B-DAFEE12292D3}"/>
              </a:ext>
            </a:extLst>
          </p:cNvPr>
          <p:cNvSpPr/>
          <p:nvPr/>
        </p:nvSpPr>
        <p:spPr>
          <a:xfrm>
            <a:off x="947257" y="19061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5.1</a:t>
            </a:r>
            <a:endParaRPr lang="pt-PT" sz="1600" dirty="0">
              <a:solidFill>
                <a:schemeClr val="tx1"/>
              </a:solidFill>
            </a:endParaRPr>
          </a:p>
        </p:txBody>
      </p:sp>
      <p:sp>
        <p:nvSpPr>
          <p:cNvPr id="12" name="Retângulo 11">
            <a:extLst>
              <a:ext uri="{FF2B5EF4-FFF2-40B4-BE49-F238E27FC236}">
                <a16:creationId xmlns:a16="http://schemas.microsoft.com/office/drawing/2014/main" id="{633E3CAC-DC3C-4F97-BBAF-79BAAE3456C3}"/>
              </a:ext>
            </a:extLst>
          </p:cNvPr>
          <p:cNvSpPr/>
          <p:nvPr/>
        </p:nvSpPr>
        <p:spPr>
          <a:xfrm>
            <a:off x="1487666" y="28959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Responsabilidade dos Investigadores</a:t>
            </a:r>
          </a:p>
        </p:txBody>
      </p:sp>
      <p:sp>
        <p:nvSpPr>
          <p:cNvPr id="13" name="Oval 12">
            <a:extLst>
              <a:ext uri="{FF2B5EF4-FFF2-40B4-BE49-F238E27FC236}">
                <a16:creationId xmlns:a16="http://schemas.microsoft.com/office/drawing/2014/main" id="{2C0D851A-68BC-49A5-882E-95895723F3EC}"/>
              </a:ext>
            </a:extLst>
          </p:cNvPr>
          <p:cNvSpPr/>
          <p:nvPr/>
        </p:nvSpPr>
        <p:spPr>
          <a:xfrm>
            <a:off x="947257" y="27413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17571D5D-CE20-4F01-8BAB-8A2BDC3AA3DD}"/>
              </a:ext>
            </a:extLst>
          </p:cNvPr>
          <p:cNvSpPr/>
          <p:nvPr/>
        </p:nvSpPr>
        <p:spPr>
          <a:xfrm>
            <a:off x="1487666" y="37432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Recursos Humanos e Técnicos Financeiros</a:t>
            </a:r>
          </a:p>
        </p:txBody>
      </p:sp>
      <p:sp>
        <p:nvSpPr>
          <p:cNvPr id="15" name="Oval 14">
            <a:extLst>
              <a:ext uri="{FF2B5EF4-FFF2-40B4-BE49-F238E27FC236}">
                <a16:creationId xmlns:a16="http://schemas.microsoft.com/office/drawing/2014/main" id="{6335B3EE-34A3-4475-A0E4-C65521529345}"/>
              </a:ext>
            </a:extLst>
          </p:cNvPr>
          <p:cNvSpPr/>
          <p:nvPr/>
        </p:nvSpPr>
        <p:spPr>
          <a:xfrm>
            <a:off x="947257" y="35885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5.3</a:t>
            </a:r>
          </a:p>
        </p:txBody>
      </p:sp>
      <p:sp>
        <p:nvSpPr>
          <p:cNvPr id="16" name="Retângulo 15">
            <a:extLst>
              <a:ext uri="{FF2B5EF4-FFF2-40B4-BE49-F238E27FC236}">
                <a16:creationId xmlns:a16="http://schemas.microsoft.com/office/drawing/2014/main" id="{D8B3CE3C-2A17-4E45-96D4-EE057E10BDF3}"/>
              </a:ext>
            </a:extLst>
          </p:cNvPr>
          <p:cNvSpPr/>
          <p:nvPr/>
        </p:nvSpPr>
        <p:spPr>
          <a:xfrm>
            <a:off x="1487666" y="45731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Questões Éticas</a:t>
            </a:r>
          </a:p>
        </p:txBody>
      </p:sp>
      <p:sp>
        <p:nvSpPr>
          <p:cNvPr id="17" name="Oval 16">
            <a:extLst>
              <a:ext uri="{FF2B5EF4-FFF2-40B4-BE49-F238E27FC236}">
                <a16:creationId xmlns:a16="http://schemas.microsoft.com/office/drawing/2014/main" id="{6BECB461-32BA-4E94-8AEB-B254A76710BB}"/>
              </a:ext>
            </a:extLst>
          </p:cNvPr>
          <p:cNvSpPr/>
          <p:nvPr/>
        </p:nvSpPr>
        <p:spPr>
          <a:xfrm>
            <a:off x="947257" y="44185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5.4</a:t>
            </a:r>
            <a:endParaRPr lang="pt-PT" sz="1600" dirty="0">
              <a:solidFill>
                <a:schemeClr val="bg1">
                  <a:lumMod val="85000"/>
                </a:schemeClr>
              </a:solidFill>
            </a:endParaRPr>
          </a:p>
        </p:txBody>
      </p:sp>
      <p:sp>
        <p:nvSpPr>
          <p:cNvPr id="18" name="CaixaDeTexto 17">
            <a:extLst>
              <a:ext uri="{FF2B5EF4-FFF2-40B4-BE49-F238E27FC236}">
                <a16:creationId xmlns:a16="http://schemas.microsoft.com/office/drawing/2014/main" id="{EF5D639B-6208-4479-AA0F-6364E4482327}"/>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7</a:t>
            </a:r>
            <a:endParaRPr lang="pt-PT" dirty="0">
              <a:solidFill>
                <a:schemeClr val="bg1">
                  <a:lumMod val="65000"/>
                </a:schemeClr>
              </a:solidFill>
            </a:endParaRPr>
          </a:p>
        </p:txBody>
      </p:sp>
      <p:grpSp>
        <p:nvGrpSpPr>
          <p:cNvPr id="19" name="Agrupar 18">
            <a:extLst>
              <a:ext uri="{FF2B5EF4-FFF2-40B4-BE49-F238E27FC236}">
                <a16:creationId xmlns:a16="http://schemas.microsoft.com/office/drawing/2014/main" id="{9D85C673-2A6F-402A-995E-C6B8C3DF4ADA}"/>
              </a:ext>
            </a:extLst>
          </p:cNvPr>
          <p:cNvGrpSpPr/>
          <p:nvPr/>
        </p:nvGrpSpPr>
        <p:grpSpPr>
          <a:xfrm>
            <a:off x="-106924" y="2037704"/>
            <a:ext cx="632780" cy="2782592"/>
            <a:chOff x="-106924" y="1556828"/>
            <a:chExt cx="632780" cy="2782592"/>
          </a:xfrm>
        </p:grpSpPr>
        <p:sp>
          <p:nvSpPr>
            <p:cNvPr id="20" name="Retângulo: Cantos Arredondados 19">
              <a:extLst>
                <a:ext uri="{FF2B5EF4-FFF2-40B4-BE49-F238E27FC236}">
                  <a16:creationId xmlns:a16="http://schemas.microsoft.com/office/drawing/2014/main" id="{6B26CC59-9B01-4A0A-A5C0-26D8959FAB87}"/>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1" name="CaixaDeTexto 20">
              <a:extLst>
                <a:ext uri="{FF2B5EF4-FFF2-40B4-BE49-F238E27FC236}">
                  <a16:creationId xmlns:a16="http://schemas.microsoft.com/office/drawing/2014/main" id="{EFFDDC42-CCD1-4980-8A76-EC0EA4B6D7C7}"/>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t>4.</a:t>
              </a:r>
            </a:p>
          </p:txBody>
        </p:sp>
      </p:grpSp>
      <p:grpSp>
        <p:nvGrpSpPr>
          <p:cNvPr id="22" name="Agrupar 21">
            <a:extLst>
              <a:ext uri="{FF2B5EF4-FFF2-40B4-BE49-F238E27FC236}">
                <a16:creationId xmlns:a16="http://schemas.microsoft.com/office/drawing/2014/main" id="{7CF351B7-DCFA-4F9F-B81E-0CEFEF308169}"/>
              </a:ext>
            </a:extLst>
          </p:cNvPr>
          <p:cNvGrpSpPr/>
          <p:nvPr/>
        </p:nvGrpSpPr>
        <p:grpSpPr>
          <a:xfrm>
            <a:off x="-106924" y="1672861"/>
            <a:ext cx="632780" cy="3512278"/>
            <a:chOff x="-106924" y="1556828"/>
            <a:chExt cx="632780" cy="3512278"/>
          </a:xfrm>
        </p:grpSpPr>
        <p:sp>
          <p:nvSpPr>
            <p:cNvPr id="23" name="Retângulo: Cantos Arredondados 22">
              <a:extLst>
                <a:ext uri="{FF2B5EF4-FFF2-40B4-BE49-F238E27FC236}">
                  <a16:creationId xmlns:a16="http://schemas.microsoft.com/office/drawing/2014/main" id="{DCAFEA43-1B19-4CAE-81D3-914E79237838}"/>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4" name="CaixaDeTexto 23">
              <a:extLst>
                <a:ext uri="{FF2B5EF4-FFF2-40B4-BE49-F238E27FC236}">
                  <a16:creationId xmlns:a16="http://schemas.microsoft.com/office/drawing/2014/main" id="{BC48581E-D27A-45C3-88A1-7BB9132D9FA4}"/>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t>4.</a:t>
              </a:r>
            </a:p>
            <a:p>
              <a:pPr algn="ctr">
                <a:lnSpc>
                  <a:spcPct val="250000"/>
                </a:lnSpc>
              </a:pPr>
              <a:r>
                <a:rPr lang="pt-PT" b="1" dirty="0">
                  <a:solidFill>
                    <a:schemeClr val="bg1">
                      <a:lumMod val="85000"/>
                    </a:schemeClr>
                  </a:solidFill>
                </a:rPr>
                <a:t>5.</a:t>
              </a:r>
            </a:p>
          </p:txBody>
        </p:sp>
      </p:grpSp>
      <p:graphicFrame>
        <p:nvGraphicFramePr>
          <p:cNvPr id="26" name="Tabela 25">
            <a:extLst>
              <a:ext uri="{FF2B5EF4-FFF2-40B4-BE49-F238E27FC236}">
                <a16:creationId xmlns:a16="http://schemas.microsoft.com/office/drawing/2014/main" id="{0F917F84-ABAA-4978-A58A-3AE458E15C06}"/>
              </a:ext>
            </a:extLst>
          </p:cNvPr>
          <p:cNvGraphicFramePr>
            <a:graphicFrameLocks noGrp="1"/>
          </p:cNvGraphicFramePr>
          <p:nvPr>
            <p:extLst>
              <p:ext uri="{D42A27DB-BD31-4B8C-83A1-F6EECF244321}">
                <p14:modId xmlns:p14="http://schemas.microsoft.com/office/powerpoint/2010/main" val="2167050528"/>
              </p:ext>
            </p:extLst>
          </p:nvPr>
        </p:nvGraphicFramePr>
        <p:xfrm>
          <a:off x="838200" y="1464997"/>
          <a:ext cx="10725615" cy="4855494"/>
        </p:xfrm>
        <a:graphic>
          <a:graphicData uri="http://schemas.openxmlformats.org/drawingml/2006/table">
            <a:tbl>
              <a:tblPr firstRow="1" firstCol="1" bandRow="1"/>
              <a:tblGrid>
                <a:gridCol w="6853669">
                  <a:extLst>
                    <a:ext uri="{9D8B030D-6E8A-4147-A177-3AD203B41FA5}">
                      <a16:colId xmlns:a16="http://schemas.microsoft.com/office/drawing/2014/main" val="30700989"/>
                    </a:ext>
                  </a:extLst>
                </a:gridCol>
                <a:gridCol w="643536">
                  <a:extLst>
                    <a:ext uri="{9D8B030D-6E8A-4147-A177-3AD203B41FA5}">
                      <a16:colId xmlns:a16="http://schemas.microsoft.com/office/drawing/2014/main" val="2704400477"/>
                    </a:ext>
                  </a:extLst>
                </a:gridCol>
                <a:gridCol w="645682">
                  <a:extLst>
                    <a:ext uri="{9D8B030D-6E8A-4147-A177-3AD203B41FA5}">
                      <a16:colId xmlns:a16="http://schemas.microsoft.com/office/drawing/2014/main" val="2960828053"/>
                    </a:ext>
                  </a:extLst>
                </a:gridCol>
                <a:gridCol w="645682">
                  <a:extLst>
                    <a:ext uri="{9D8B030D-6E8A-4147-A177-3AD203B41FA5}">
                      <a16:colId xmlns:a16="http://schemas.microsoft.com/office/drawing/2014/main" val="2084502331"/>
                    </a:ext>
                  </a:extLst>
                </a:gridCol>
                <a:gridCol w="645682">
                  <a:extLst>
                    <a:ext uri="{9D8B030D-6E8A-4147-A177-3AD203B41FA5}">
                      <a16:colId xmlns:a16="http://schemas.microsoft.com/office/drawing/2014/main" val="3327581488"/>
                    </a:ext>
                  </a:extLst>
                </a:gridCol>
                <a:gridCol w="645682">
                  <a:extLst>
                    <a:ext uri="{9D8B030D-6E8A-4147-A177-3AD203B41FA5}">
                      <a16:colId xmlns:a16="http://schemas.microsoft.com/office/drawing/2014/main" val="1121652296"/>
                    </a:ext>
                  </a:extLst>
                </a:gridCol>
                <a:gridCol w="645682">
                  <a:extLst>
                    <a:ext uri="{9D8B030D-6E8A-4147-A177-3AD203B41FA5}">
                      <a16:colId xmlns:a16="http://schemas.microsoft.com/office/drawing/2014/main" val="2996073580"/>
                    </a:ext>
                  </a:extLst>
                </a:gridCol>
              </a:tblGrid>
              <a:tr h="172112">
                <a:tc>
                  <a:txBody>
                    <a:bodyPr/>
                    <a:lstStyle/>
                    <a:p>
                      <a:pPr marL="0" marR="0" indent="0" algn="just">
                        <a:lnSpc>
                          <a:spcPct val="145000"/>
                        </a:lnSpc>
                        <a:spcBef>
                          <a:spcPts val="0"/>
                        </a:spcBef>
                        <a:spcAft>
                          <a:spcPts val="0"/>
                        </a:spcAft>
                      </a:pPr>
                      <a:r>
                        <a:rPr lang="pt-PT" sz="9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6">
                  <a:txBody>
                    <a:bodyPr/>
                    <a:lstStyle/>
                    <a:p>
                      <a:pPr marL="0" marR="0" indent="-18415" algn="ctr">
                        <a:lnSpc>
                          <a:spcPct val="145000"/>
                        </a:lnSpc>
                        <a:spcBef>
                          <a:spcPts val="0"/>
                        </a:spcBef>
                        <a:spcAft>
                          <a:spcPts val="0"/>
                        </a:spcAft>
                      </a:pPr>
                      <a:r>
                        <a:rPr lang="pt-PT" sz="9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Meses de trabalho 2021/2022</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B7B7B"/>
                    </a:solidFill>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2632366589"/>
                  </a:ext>
                </a:extLst>
              </a:tr>
              <a:tr h="172112">
                <a:tc>
                  <a:txBody>
                    <a:bodyPr/>
                    <a:lstStyle/>
                    <a:p>
                      <a:pPr marL="0" marR="0" indent="180340" algn="l">
                        <a:lnSpc>
                          <a:spcPct val="115000"/>
                        </a:lnSpc>
                        <a:spcBef>
                          <a:spcPts val="0"/>
                        </a:spcBef>
                        <a:spcAft>
                          <a:spcPts val="0"/>
                        </a:spcAft>
                      </a:pPr>
                      <a:r>
                        <a:rPr lang="pt-PT" sz="9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Tarefas</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B7B7B"/>
                    </a:solidFill>
                  </a:tcPr>
                </a:tc>
                <a:tc>
                  <a:txBody>
                    <a:bodyPr/>
                    <a:lstStyle/>
                    <a:p>
                      <a:pPr marL="0" marR="0" indent="0" algn="ctr">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Mês 1</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indent="0" algn="ctr">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Mês 2</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66666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indent="0" algn="ctr">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Mês 3</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indent="0" algn="ctr">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Mês 4</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indent="0" algn="ctr">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Mês 5</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indent="0" algn="ctr">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Mês 6</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610727620"/>
                  </a:ext>
                </a:extLst>
              </a:tr>
              <a:tr h="172112">
                <a:tc gridSpan="7">
                  <a:txBody>
                    <a:bodyPr/>
                    <a:lstStyle/>
                    <a:p>
                      <a:pPr marL="342900" marR="0" lvl="0" indent="-342900" algn="l">
                        <a:lnSpc>
                          <a:spcPct val="145000"/>
                        </a:lnSpc>
                        <a:spcBef>
                          <a:spcPts val="0"/>
                        </a:spcBef>
                        <a:spcAft>
                          <a:spcPts val="0"/>
                        </a:spcAft>
                        <a:buFont typeface="+mj-lt"/>
                        <a:buAutoNum type="arabicPeriod"/>
                      </a:pPr>
                      <a:r>
                        <a:rPr lang="pt-PT" sz="9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Sistema autónomo do robô</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1812606553"/>
                  </a:ext>
                </a:extLst>
              </a:tr>
              <a:tr h="172112">
                <a:tc>
                  <a:txBody>
                    <a:bodyPr/>
                    <a:lstStyle/>
                    <a:p>
                      <a:pPr marL="742950" marR="0" lvl="1" indent="-285750" algn="l">
                        <a:lnSpc>
                          <a:spcPct val="145000"/>
                        </a:lnSpc>
                        <a:spcBef>
                          <a:spcPts val="0"/>
                        </a:spcBef>
                        <a:spcAft>
                          <a:spcPts val="0"/>
                        </a:spcAft>
                        <a:buFont typeface="+mj-lt"/>
                        <a:buAutoNum type="arabicPeriod"/>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Estudo do estado da arte</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97495721"/>
                  </a:ext>
                </a:extLst>
              </a:tr>
              <a:tr h="172112">
                <a:tc>
                  <a:txBody>
                    <a:bodyPr/>
                    <a:lstStyle/>
                    <a:p>
                      <a:pPr marL="742950" marR="0" lvl="1" indent="-285750" algn="l">
                        <a:lnSpc>
                          <a:spcPct val="145000"/>
                        </a:lnSpc>
                        <a:spcBef>
                          <a:spcPts val="0"/>
                        </a:spcBef>
                        <a:spcAft>
                          <a:spcPts val="0"/>
                        </a:spcAft>
                        <a:buFont typeface="+mj-lt"/>
                        <a:buAutoNum type="arabicPeriod"/>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Aquisição dos dados dos sensores a utilizar no algoritmo de mapeamento e navegação</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49080890"/>
                  </a:ext>
                </a:extLst>
              </a:tr>
              <a:tr h="172112">
                <a:tc>
                  <a:txBody>
                    <a:bodyPr/>
                    <a:lstStyle/>
                    <a:p>
                      <a:pPr marL="742950" marR="0" lvl="1" indent="-285750" algn="l">
                        <a:lnSpc>
                          <a:spcPct val="145000"/>
                        </a:lnSpc>
                        <a:spcBef>
                          <a:spcPts val="0"/>
                        </a:spcBef>
                        <a:spcAft>
                          <a:spcPts val="0"/>
                        </a:spcAft>
                        <a:buFont typeface="+mj-lt"/>
                        <a:buAutoNum type="arabicPeriod"/>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Implementação dos algoritmos de mapeamento do ambiente e navegação</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15900" marR="0" indent="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15900" marR="0" indent="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14547936"/>
                  </a:ext>
                </a:extLst>
              </a:tr>
              <a:tr h="172112">
                <a:tc>
                  <a:txBody>
                    <a:bodyPr/>
                    <a:lstStyle/>
                    <a:p>
                      <a:pPr marL="742950" marR="0" lvl="1" indent="-285750" algn="l">
                        <a:lnSpc>
                          <a:spcPct val="145000"/>
                        </a:lnSpc>
                        <a:spcBef>
                          <a:spcPts val="0"/>
                        </a:spcBef>
                        <a:spcAft>
                          <a:spcPts val="0"/>
                        </a:spcAft>
                        <a:buFont typeface="+mj-lt"/>
                        <a:buAutoNum type="arabicPeriod"/>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Implementação do sistema de segurança do robô</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45720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21590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15900" marR="0" indent="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7897698"/>
                  </a:ext>
                </a:extLst>
              </a:tr>
              <a:tr h="152173">
                <a:tc gridSpan="7">
                  <a:txBody>
                    <a:bodyPr/>
                    <a:lstStyle/>
                    <a:p>
                      <a:pPr marL="342900" marR="0" lvl="0" indent="-342900" algn="l">
                        <a:lnSpc>
                          <a:spcPct val="115000"/>
                        </a:lnSpc>
                        <a:spcBef>
                          <a:spcPts val="0"/>
                        </a:spcBef>
                        <a:spcAft>
                          <a:spcPts val="0"/>
                        </a:spcAft>
                        <a:buFont typeface="+mj-lt"/>
                        <a:buAutoNum type="arabicPeriod"/>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Sistema de acoplamento às cadeiras de rodas manuais</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877381278"/>
                  </a:ext>
                </a:extLst>
              </a:tr>
              <a:tr h="172112">
                <a:tc>
                  <a:txBody>
                    <a:bodyPr/>
                    <a:lstStyle/>
                    <a:p>
                      <a:pPr marL="742950" marR="0" lvl="1" indent="-285750" algn="l">
                        <a:lnSpc>
                          <a:spcPct val="115000"/>
                        </a:lnSpc>
                        <a:spcBef>
                          <a:spcPts val="0"/>
                        </a:spcBef>
                        <a:spcAft>
                          <a:spcPts val="0"/>
                        </a:spcAft>
                        <a:buFont typeface="+mj-lt"/>
                        <a:buAutoNum type="arabicPeriod"/>
                        <a:tabLst>
                          <a:tab pos="564515" algn="l"/>
                        </a:tabLst>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Estudo do estado da arte</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09752664"/>
                  </a:ext>
                </a:extLst>
              </a:tr>
              <a:tr h="172112">
                <a:tc>
                  <a:txBody>
                    <a:bodyPr/>
                    <a:lstStyle/>
                    <a:p>
                      <a:pPr marL="742950" marR="0" lvl="1" indent="-285750" algn="l">
                        <a:lnSpc>
                          <a:spcPct val="115000"/>
                        </a:lnSpc>
                        <a:spcBef>
                          <a:spcPts val="0"/>
                        </a:spcBef>
                        <a:spcAft>
                          <a:spcPts val="0"/>
                        </a:spcAft>
                        <a:buFont typeface="+mj-lt"/>
                        <a:buAutoNum type="arabicPeriod"/>
                        <a:tabLst>
                          <a:tab pos="564515"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Construção do sistema de acoplamento</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3741753"/>
                  </a:ext>
                </a:extLst>
              </a:tr>
              <a:tr h="172112">
                <a:tc>
                  <a:txBody>
                    <a:bodyPr/>
                    <a:lstStyle/>
                    <a:p>
                      <a:pPr marL="742950" marR="0" lvl="1" indent="-285750" algn="l">
                        <a:lnSpc>
                          <a:spcPct val="115000"/>
                        </a:lnSpc>
                        <a:spcBef>
                          <a:spcPts val="0"/>
                        </a:spcBef>
                        <a:spcAft>
                          <a:spcPts val="0"/>
                        </a:spcAft>
                        <a:buFont typeface="+mj-lt"/>
                        <a:buAutoNum type="arabicPeriod"/>
                        <a:tabLst>
                          <a:tab pos="564515" algn="l"/>
                        </a:tabLst>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Implementação do sistema ao robô</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8335677"/>
                  </a:ext>
                </a:extLst>
              </a:tr>
              <a:tr h="172112">
                <a:tc>
                  <a:txBody>
                    <a:bodyPr/>
                    <a:lstStyle/>
                    <a:p>
                      <a:pPr marL="742950" marR="0" lvl="1" indent="-285750" algn="l">
                        <a:lnSpc>
                          <a:spcPct val="115000"/>
                        </a:lnSpc>
                        <a:spcBef>
                          <a:spcPts val="0"/>
                        </a:spcBef>
                        <a:spcAft>
                          <a:spcPts val="0"/>
                        </a:spcAft>
                        <a:buFont typeface="+mj-lt"/>
                        <a:buAutoNum type="arabicPeriod"/>
                        <a:tabLst>
                          <a:tab pos="564515"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Implementação do sistema de segurança do robô</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52927604"/>
                  </a:ext>
                </a:extLst>
              </a:tr>
              <a:tr h="172112">
                <a:tc>
                  <a:txBody>
                    <a:bodyPr/>
                    <a:lstStyle/>
                    <a:p>
                      <a:pPr marL="742950" marR="0" lvl="1" indent="-285750" algn="l">
                        <a:lnSpc>
                          <a:spcPct val="115000"/>
                        </a:lnSpc>
                        <a:spcBef>
                          <a:spcPts val="0"/>
                        </a:spcBef>
                        <a:spcAft>
                          <a:spcPts val="0"/>
                        </a:spcAft>
                        <a:buFont typeface="+mj-lt"/>
                        <a:buAutoNum type="arabicPeriod"/>
                        <a:tabLst>
                          <a:tab pos="564515" algn="l"/>
                        </a:tabLst>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Automatização do sistema</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93479798"/>
                  </a:ext>
                </a:extLst>
              </a:tr>
              <a:tr h="152173">
                <a:tc gridSpan="7">
                  <a:txBody>
                    <a:bodyPr/>
                    <a:lstStyle/>
                    <a:p>
                      <a:pPr marL="342900" marR="0" lvl="0" indent="-342900" algn="l">
                        <a:lnSpc>
                          <a:spcPct val="115000"/>
                        </a:lnSpc>
                        <a:spcBef>
                          <a:spcPts val="0"/>
                        </a:spcBef>
                        <a:spcAft>
                          <a:spcPts val="0"/>
                        </a:spcAft>
                        <a:buFont typeface="+mj-lt"/>
                        <a:buAutoNum type="arabicPeriod" startAt="3"/>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Comunicação do robô com o sistema de informação da instituição</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2324350674"/>
                  </a:ext>
                </a:extLst>
              </a:tr>
              <a:tr h="172112">
                <a:tc>
                  <a:txBody>
                    <a:bodyPr/>
                    <a:lstStyle/>
                    <a:p>
                      <a:pPr marL="742950" marR="0" lvl="1" indent="-285750" algn="l">
                        <a:lnSpc>
                          <a:spcPct val="115000"/>
                        </a:lnSpc>
                        <a:spcBef>
                          <a:spcPts val="0"/>
                        </a:spcBef>
                        <a:spcAft>
                          <a:spcPts val="0"/>
                        </a:spcAft>
                        <a:buFont typeface="+mj-lt"/>
                        <a:buAutoNum type="arabicPeriod"/>
                        <a:tabLst>
                          <a:tab pos="564515"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Estudo dos sistemas de informação das instituições</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46687997"/>
                  </a:ext>
                </a:extLst>
              </a:tr>
              <a:tr h="172112">
                <a:tc>
                  <a:txBody>
                    <a:bodyPr/>
                    <a:lstStyle/>
                    <a:p>
                      <a:pPr marL="742950" marR="0" lvl="1" indent="-285750" algn="l">
                        <a:lnSpc>
                          <a:spcPct val="115000"/>
                        </a:lnSpc>
                        <a:spcBef>
                          <a:spcPts val="0"/>
                        </a:spcBef>
                        <a:spcAft>
                          <a:spcPts val="0"/>
                        </a:spcAft>
                        <a:buFont typeface="+mj-lt"/>
                        <a:buAutoNum type="arabicPeriod"/>
                        <a:tabLst>
                          <a:tab pos="564515"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Estudo do tipo de mensagens entre a interface, o sistema de informação e robô</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31878620"/>
                  </a:ext>
                </a:extLst>
              </a:tr>
              <a:tr h="172112">
                <a:tc>
                  <a:txBody>
                    <a:bodyPr/>
                    <a:lstStyle/>
                    <a:p>
                      <a:pPr marL="742950" marR="0" lvl="1" indent="-285750" algn="l">
                        <a:lnSpc>
                          <a:spcPct val="115000"/>
                        </a:lnSpc>
                        <a:spcBef>
                          <a:spcPts val="0"/>
                        </a:spcBef>
                        <a:spcAft>
                          <a:spcPts val="0"/>
                        </a:spcAft>
                        <a:buFont typeface="+mj-lt"/>
                        <a:buAutoNum type="arabicPeriod"/>
                        <a:tabLst>
                          <a:tab pos="564515" algn="l"/>
                        </a:tabLst>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Desenvolvimento de uma interface Homem-Máquina</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48644964"/>
                  </a:ext>
                </a:extLst>
              </a:tr>
              <a:tr h="152173">
                <a:tc gridSpan="7">
                  <a:txBody>
                    <a:bodyPr/>
                    <a:lstStyle/>
                    <a:p>
                      <a:pPr marL="342900" marR="0" lvl="0" indent="-342900" algn="l">
                        <a:lnSpc>
                          <a:spcPct val="115000"/>
                        </a:lnSpc>
                        <a:spcBef>
                          <a:spcPts val="0"/>
                        </a:spcBef>
                        <a:spcAft>
                          <a:spcPts val="0"/>
                        </a:spcAft>
                        <a:buFont typeface="+mj-lt"/>
                        <a:buAutoNum type="arabicPeriod" startAt="3"/>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Testes e validação</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2257926386"/>
                  </a:ext>
                </a:extLst>
              </a:tr>
              <a:tr h="172112">
                <a:tc>
                  <a:txBody>
                    <a:bodyPr/>
                    <a:lstStyle/>
                    <a:p>
                      <a:pPr marL="742950" marR="0" lvl="1" indent="-285750" algn="l">
                        <a:lnSpc>
                          <a:spcPct val="115000"/>
                        </a:lnSpc>
                        <a:spcBef>
                          <a:spcPts val="0"/>
                        </a:spcBef>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Avaliação da performance do algoritmo de mapeamento do ambiente e navegação</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76753164"/>
                  </a:ext>
                </a:extLst>
              </a:tr>
              <a:tr h="172112">
                <a:tc>
                  <a:txBody>
                    <a:bodyPr/>
                    <a:lstStyle/>
                    <a:p>
                      <a:pPr marL="742950" marR="0" lvl="1" indent="-285750" algn="l">
                        <a:lnSpc>
                          <a:spcPct val="115000"/>
                        </a:lnSpc>
                        <a:spcBef>
                          <a:spcPts val="0"/>
                        </a:spcBef>
                        <a:spcAft>
                          <a:spcPts val="0"/>
                        </a:spcAft>
                        <a:buFont typeface="+mj-lt"/>
                        <a:buAutoNum type="arabicPeriod"/>
                        <a:tabLst>
                          <a:tab pos="607060" algn="l"/>
                        </a:tabLst>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Avaliação da eficácia do sistema de acoplamento às cadeiras de rodas</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5475060"/>
                  </a:ext>
                </a:extLst>
              </a:tr>
              <a:tr h="172112">
                <a:tc>
                  <a:txBody>
                    <a:bodyPr/>
                    <a:lstStyle/>
                    <a:p>
                      <a:pPr marL="742950" marR="0" lvl="1" indent="-285750" algn="l">
                        <a:lnSpc>
                          <a:spcPct val="115000"/>
                        </a:lnSpc>
                        <a:spcBef>
                          <a:spcPts val="0"/>
                        </a:spcBef>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Autonomia elétrica do robô</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5732648"/>
                  </a:ext>
                </a:extLst>
              </a:tr>
              <a:tr h="172112">
                <a:tc>
                  <a:txBody>
                    <a:bodyPr/>
                    <a:lstStyle/>
                    <a:p>
                      <a:pPr marL="742950" marR="0" lvl="1" indent="-285750" algn="l">
                        <a:lnSpc>
                          <a:spcPct val="115000"/>
                        </a:lnSpc>
                        <a:spcBef>
                          <a:spcPts val="0"/>
                        </a:spcBef>
                        <a:spcAft>
                          <a:spcPts val="0"/>
                        </a:spcAft>
                        <a:buFont typeface="+mj-lt"/>
                        <a:buAutoNum type="arabicPeriod"/>
                        <a:tabLst>
                          <a:tab pos="607060" algn="l"/>
                        </a:tabLst>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Peso máximo que consegue transportar</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65022034"/>
                  </a:ext>
                </a:extLst>
              </a:tr>
              <a:tr h="172112">
                <a:tc>
                  <a:txBody>
                    <a:bodyPr/>
                    <a:lstStyle/>
                    <a:p>
                      <a:pPr marL="742950" marR="0" lvl="1" indent="-285750" algn="l">
                        <a:lnSpc>
                          <a:spcPct val="115000"/>
                        </a:lnSpc>
                        <a:spcBef>
                          <a:spcPts val="0"/>
                        </a:spcBef>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Avaliação do tempo de transporte do paciente</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20915494"/>
                  </a:ext>
                </a:extLst>
              </a:tr>
              <a:tr h="172112">
                <a:tc>
                  <a:txBody>
                    <a:bodyPr/>
                    <a:lstStyle/>
                    <a:p>
                      <a:pPr marL="742950" marR="0" lvl="1" indent="-285750" algn="l">
                        <a:lnSpc>
                          <a:spcPct val="115000"/>
                        </a:lnSpc>
                        <a:spcBef>
                          <a:spcPts val="0"/>
                        </a:spcBef>
                        <a:spcAft>
                          <a:spcPts val="0"/>
                        </a:spcAft>
                        <a:buFont typeface="+mj-lt"/>
                        <a:buAutoNum type="arabicPeriod"/>
                        <a:tabLst>
                          <a:tab pos="607060" algn="l"/>
                        </a:tabLst>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Avaliar do comportamento do sistema de segurança do robô</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6518855"/>
                  </a:ext>
                </a:extLst>
              </a:tr>
              <a:tr h="172112">
                <a:tc>
                  <a:txBody>
                    <a:bodyPr/>
                    <a:lstStyle/>
                    <a:p>
                      <a:pPr marL="742950" marR="0" lvl="1" indent="-285750" algn="l">
                        <a:lnSpc>
                          <a:spcPct val="115000"/>
                        </a:lnSpc>
                        <a:spcBef>
                          <a:spcPts val="0"/>
                        </a:spcBef>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Número de vezes que o robô consegue concluir com sucesso o objetivo num conjunto de ensaios</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10895583"/>
                  </a:ext>
                </a:extLst>
              </a:tr>
              <a:tr h="172112">
                <a:tc>
                  <a:txBody>
                    <a:bodyPr/>
                    <a:lstStyle/>
                    <a:p>
                      <a:pPr marL="742950" marR="0" lvl="1" indent="-285750" algn="l">
                        <a:lnSpc>
                          <a:spcPct val="115000"/>
                        </a:lnSpc>
                        <a:spcBef>
                          <a:spcPts val="0"/>
                        </a:spcBef>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Número de vezes que o robô bate em obstáculos num conjunto de ensaios</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061747480"/>
                  </a:ext>
                </a:extLst>
              </a:tr>
              <a:tr h="172112">
                <a:tc>
                  <a:txBody>
                    <a:bodyPr/>
                    <a:lstStyle/>
                    <a:p>
                      <a:pPr marL="742950" marR="0" lvl="1" indent="-285750" algn="l">
                        <a:lnSpc>
                          <a:spcPct val="115000"/>
                        </a:lnSpc>
                        <a:spcBef>
                          <a:spcPts val="0"/>
                        </a:spcBef>
                        <a:spcAft>
                          <a:spcPts val="0"/>
                        </a:spcAft>
                        <a:buFont typeface="+mj-lt"/>
                        <a:buAutoNum type="arabicPeriod"/>
                        <a:tabLst>
                          <a:tab pos="607060" algn="l"/>
                        </a:tabLs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Comunicação entre o sistema gestão da instituição de saúde e o robô através da interface</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24130" marR="0" indent="180340" algn="l">
                        <a:lnSpc>
                          <a:spcPct val="145000"/>
                        </a:lnSpc>
                        <a:spcBef>
                          <a:spcPts val="0"/>
                        </a:spcBef>
                        <a:spcAft>
                          <a:spcPts val="0"/>
                        </a:spcAft>
                      </a:pPr>
                      <a:r>
                        <a:rPr lang="pt-PT"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4191119281"/>
                  </a:ext>
                </a:extLst>
              </a:tr>
              <a:tr h="172112">
                <a:tc>
                  <a:txBody>
                    <a:bodyPr/>
                    <a:lstStyle/>
                    <a:p>
                      <a:pPr marL="342900" marR="0" lvl="0" indent="-342900" algn="l">
                        <a:lnSpc>
                          <a:spcPct val="115000"/>
                        </a:lnSpc>
                        <a:spcBef>
                          <a:spcPts val="0"/>
                        </a:spcBef>
                        <a:spcAft>
                          <a:spcPts val="0"/>
                        </a:spcAft>
                        <a:buFont typeface="+mj-lt"/>
                        <a:buAutoNum type="arabicPeriod" startAt="3"/>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Escrita da dissertação</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L="0" marR="0" indent="0" algn="l">
                        <a:lnSpc>
                          <a:spcPct val="145000"/>
                        </a:lnSpc>
                        <a:spcBef>
                          <a:spcPts val="0"/>
                        </a:spcBef>
                        <a:spcAft>
                          <a:spcPts val="0"/>
                        </a:spcAft>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L="0" marR="0" indent="0" algn="l">
                        <a:lnSpc>
                          <a:spcPct val="145000"/>
                        </a:lnSpc>
                        <a:spcBef>
                          <a:spcPts val="0"/>
                        </a:spcBef>
                        <a:spcAft>
                          <a:spcPts val="0"/>
                        </a:spcAft>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L="0" marR="0" indent="0" algn="l">
                        <a:lnSpc>
                          <a:spcPct val="145000"/>
                        </a:lnSpc>
                        <a:spcBef>
                          <a:spcPts val="0"/>
                        </a:spcBef>
                        <a:spcAft>
                          <a:spcPts val="0"/>
                        </a:spcAft>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0" marR="0" indent="0" algn="l">
                        <a:lnSpc>
                          <a:spcPct val="145000"/>
                        </a:lnSpc>
                        <a:spcBef>
                          <a:spcPts val="0"/>
                        </a:spcBef>
                        <a:spcAft>
                          <a:spcPts val="0"/>
                        </a:spcAft>
                      </a:pPr>
                      <a:r>
                        <a:rPr lang="pt-PT" sz="9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0" marR="0" indent="0" algn="l">
                        <a:lnSpc>
                          <a:spcPct val="145000"/>
                        </a:lnSpc>
                        <a:spcBef>
                          <a:spcPts val="0"/>
                        </a:spcBef>
                        <a:spcAft>
                          <a:spcPts val="0"/>
                        </a:spcAft>
                      </a:pPr>
                      <a:r>
                        <a:rPr lang="pt-PT" sz="9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marL="0" marR="0" indent="0" algn="l">
                        <a:lnSpc>
                          <a:spcPct val="145000"/>
                        </a:lnSpc>
                        <a:spcBef>
                          <a:spcPts val="0"/>
                        </a:spcBef>
                        <a:spcAft>
                          <a:spcPts val="0"/>
                        </a:spcAft>
                      </a:pPr>
                      <a:r>
                        <a:rPr lang="pt-PT" sz="9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0" marR="613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522395538"/>
                  </a:ext>
                </a:extLst>
              </a:tr>
            </a:tbl>
          </a:graphicData>
        </a:graphic>
      </p:graphicFrame>
    </p:spTree>
    <p:extLst>
      <p:ext uri="{BB962C8B-B14F-4D97-AF65-F5344CB8AC3E}">
        <p14:creationId xmlns:p14="http://schemas.microsoft.com/office/powerpoint/2010/main" val="224414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Outcomes</a:t>
            </a:r>
            <a:endParaRPr lang="pt-PT" sz="4000" dirty="0">
              <a:latin typeface="+mn-lt"/>
            </a:endParaRP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EF5D639B-6208-4479-AA0F-6364E4482327}"/>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7</a:t>
            </a:r>
            <a:endParaRPr lang="pt-PT" dirty="0">
              <a:solidFill>
                <a:schemeClr val="bg1">
                  <a:lumMod val="65000"/>
                </a:schemeClr>
              </a:solidFill>
            </a:endParaRPr>
          </a:p>
        </p:txBody>
      </p:sp>
      <p:grpSp>
        <p:nvGrpSpPr>
          <p:cNvPr id="19" name="Agrupar 18">
            <a:extLst>
              <a:ext uri="{FF2B5EF4-FFF2-40B4-BE49-F238E27FC236}">
                <a16:creationId xmlns:a16="http://schemas.microsoft.com/office/drawing/2014/main" id="{9D85C673-2A6F-402A-995E-C6B8C3DF4ADA}"/>
              </a:ext>
            </a:extLst>
          </p:cNvPr>
          <p:cNvGrpSpPr/>
          <p:nvPr/>
        </p:nvGrpSpPr>
        <p:grpSpPr>
          <a:xfrm>
            <a:off x="-106924" y="2037704"/>
            <a:ext cx="632780" cy="2782592"/>
            <a:chOff x="-106924" y="1556828"/>
            <a:chExt cx="632780" cy="2782592"/>
          </a:xfrm>
        </p:grpSpPr>
        <p:sp>
          <p:nvSpPr>
            <p:cNvPr id="20" name="Retângulo: Cantos Arredondados 19">
              <a:extLst>
                <a:ext uri="{FF2B5EF4-FFF2-40B4-BE49-F238E27FC236}">
                  <a16:creationId xmlns:a16="http://schemas.microsoft.com/office/drawing/2014/main" id="{6B26CC59-9B01-4A0A-A5C0-26D8959FAB87}"/>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1" name="CaixaDeTexto 20">
              <a:extLst>
                <a:ext uri="{FF2B5EF4-FFF2-40B4-BE49-F238E27FC236}">
                  <a16:creationId xmlns:a16="http://schemas.microsoft.com/office/drawing/2014/main" id="{EFFDDC42-CCD1-4980-8A76-EC0EA4B6D7C7}"/>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t>4.</a:t>
              </a:r>
            </a:p>
          </p:txBody>
        </p:sp>
      </p:grpSp>
      <p:grpSp>
        <p:nvGrpSpPr>
          <p:cNvPr id="9" name="Agrupar 8">
            <a:extLst>
              <a:ext uri="{FF2B5EF4-FFF2-40B4-BE49-F238E27FC236}">
                <a16:creationId xmlns:a16="http://schemas.microsoft.com/office/drawing/2014/main" id="{90F9E759-89D3-4A42-8BB4-632C248DD902}"/>
              </a:ext>
            </a:extLst>
          </p:cNvPr>
          <p:cNvGrpSpPr/>
          <p:nvPr/>
        </p:nvGrpSpPr>
        <p:grpSpPr>
          <a:xfrm>
            <a:off x="1809228" y="2605416"/>
            <a:ext cx="8573545" cy="2002065"/>
            <a:chOff x="1326996" y="2605416"/>
            <a:chExt cx="8573545" cy="2002065"/>
          </a:xfrm>
        </p:grpSpPr>
        <p:grpSp>
          <p:nvGrpSpPr>
            <p:cNvPr id="4" name="Agrupar 3">
              <a:extLst>
                <a:ext uri="{FF2B5EF4-FFF2-40B4-BE49-F238E27FC236}">
                  <a16:creationId xmlns:a16="http://schemas.microsoft.com/office/drawing/2014/main" id="{0D6AABC5-8D14-4504-8CA7-B122E8B4B8C4}"/>
                </a:ext>
              </a:extLst>
            </p:cNvPr>
            <p:cNvGrpSpPr/>
            <p:nvPr/>
          </p:nvGrpSpPr>
          <p:grpSpPr>
            <a:xfrm>
              <a:off x="4552502" y="2605416"/>
              <a:ext cx="2122535" cy="2002064"/>
              <a:chOff x="2719125" y="2296565"/>
              <a:chExt cx="2122535" cy="2002064"/>
            </a:xfrm>
          </p:grpSpPr>
          <p:sp>
            <p:nvSpPr>
              <p:cNvPr id="25" name="Oval 24">
                <a:extLst>
                  <a:ext uri="{FF2B5EF4-FFF2-40B4-BE49-F238E27FC236}">
                    <a16:creationId xmlns:a16="http://schemas.microsoft.com/office/drawing/2014/main" id="{6E76E1A0-12EF-4E0E-A4B3-9ECFD42B41E1}"/>
                  </a:ext>
                </a:extLst>
              </p:cNvPr>
              <p:cNvSpPr/>
              <p:nvPr/>
            </p:nvSpPr>
            <p:spPr>
              <a:xfrm>
                <a:off x="2719125" y="2296565"/>
                <a:ext cx="2122535" cy="2002064"/>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28" name="CaixaDeTexto 27">
                <a:extLst>
                  <a:ext uri="{FF2B5EF4-FFF2-40B4-BE49-F238E27FC236}">
                    <a16:creationId xmlns:a16="http://schemas.microsoft.com/office/drawing/2014/main" id="{23382DC1-E012-4F2B-BECE-3DC8337C6D7D}"/>
                  </a:ext>
                </a:extLst>
              </p:cNvPr>
              <p:cNvSpPr txBox="1"/>
              <p:nvPr/>
            </p:nvSpPr>
            <p:spPr>
              <a:xfrm>
                <a:off x="2959268" y="2848096"/>
                <a:ext cx="1642247" cy="880369"/>
              </a:xfrm>
              <a:prstGeom prst="rect">
                <a:avLst/>
              </a:prstGeom>
              <a:noFill/>
              <a:ln>
                <a:noFill/>
              </a:ln>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Sistema de acoplamento</a:t>
                </a:r>
              </a:p>
            </p:txBody>
          </p:sp>
        </p:grpSp>
        <p:grpSp>
          <p:nvGrpSpPr>
            <p:cNvPr id="6" name="Agrupar 5">
              <a:extLst>
                <a:ext uri="{FF2B5EF4-FFF2-40B4-BE49-F238E27FC236}">
                  <a16:creationId xmlns:a16="http://schemas.microsoft.com/office/drawing/2014/main" id="{2A4AD97F-A05B-4BE9-AEE6-0FD67CF2CDAD}"/>
                </a:ext>
              </a:extLst>
            </p:cNvPr>
            <p:cNvGrpSpPr/>
            <p:nvPr/>
          </p:nvGrpSpPr>
          <p:grpSpPr>
            <a:xfrm>
              <a:off x="1326996" y="2605416"/>
              <a:ext cx="2122536" cy="2002065"/>
              <a:chOff x="501805" y="1566436"/>
              <a:chExt cx="2122536" cy="2002065"/>
            </a:xfrm>
          </p:grpSpPr>
          <p:sp>
            <p:nvSpPr>
              <p:cNvPr id="26" name="Oval 25">
                <a:extLst>
                  <a:ext uri="{FF2B5EF4-FFF2-40B4-BE49-F238E27FC236}">
                    <a16:creationId xmlns:a16="http://schemas.microsoft.com/office/drawing/2014/main" id="{5BE71D78-5CCF-44C2-83C1-7C2EC27C47CF}"/>
                  </a:ext>
                </a:extLst>
              </p:cNvPr>
              <p:cNvSpPr/>
              <p:nvPr/>
            </p:nvSpPr>
            <p:spPr>
              <a:xfrm>
                <a:off x="501805" y="1566436"/>
                <a:ext cx="2122536" cy="2002065"/>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14375">
                  <a:lnSpc>
                    <a:spcPct val="150000"/>
                  </a:lnSpc>
                </a:pPr>
                <a:endParaRPr lang="pt-PT" dirty="0">
                  <a:solidFill>
                    <a:schemeClr val="tx1"/>
                  </a:solidFill>
                  <a:effectLst/>
                  <a:ea typeface="Calibri" panose="020F0502020204030204" pitchFamily="34" charset="0"/>
                  <a:cs typeface="Times New Roman" panose="02020603050405020304" pitchFamily="18" charset="0"/>
                </a:endParaRPr>
              </a:p>
            </p:txBody>
          </p:sp>
          <p:sp>
            <p:nvSpPr>
              <p:cNvPr id="29" name="CaixaDeTexto 28">
                <a:extLst>
                  <a:ext uri="{FF2B5EF4-FFF2-40B4-BE49-F238E27FC236}">
                    <a16:creationId xmlns:a16="http://schemas.microsoft.com/office/drawing/2014/main" id="{2A5151F6-EF2B-4626-874D-120BD3DAC8C8}"/>
                  </a:ext>
                </a:extLst>
              </p:cNvPr>
              <p:cNvSpPr txBox="1"/>
              <p:nvPr/>
            </p:nvSpPr>
            <p:spPr>
              <a:xfrm>
                <a:off x="501805" y="1667724"/>
                <a:ext cx="2122536" cy="1711366"/>
              </a:xfrm>
              <a:prstGeom prst="rect">
                <a:avLst/>
              </a:prstGeom>
              <a:noFill/>
              <a:ln>
                <a:noFill/>
              </a:ln>
            </p:spPr>
            <p:txBody>
              <a:bodyPr wrap="square">
                <a:spAutoFit/>
              </a:bodyPr>
              <a:lstStyle/>
              <a:p>
                <a:pPr lvl="0" algn="ctr" defTabSz="984250">
                  <a:lnSpc>
                    <a:spcPct val="150000"/>
                  </a:lnSpc>
                </a:pPr>
                <a:r>
                  <a:rPr lang="pt-PT" dirty="0">
                    <a:ea typeface="Calibri" panose="020F0502020204030204" pitchFamily="34" charset="0"/>
                    <a:cs typeface="Times New Roman" panose="02020603050405020304" pitchFamily="18" charset="0"/>
                  </a:rPr>
                  <a:t>Plataforma de software para gestão de unidade de transporte</a:t>
                </a:r>
                <a:endParaRPr lang="pt-PT" dirty="0">
                  <a:solidFill>
                    <a:schemeClr val="tx1"/>
                  </a:solidFill>
                  <a:effectLst/>
                  <a:ea typeface="Calibri" panose="020F0502020204030204" pitchFamily="34" charset="0"/>
                  <a:cs typeface="Times New Roman" panose="02020603050405020304" pitchFamily="18" charset="0"/>
                </a:endParaRPr>
              </a:p>
            </p:txBody>
          </p:sp>
        </p:grpSp>
        <p:grpSp>
          <p:nvGrpSpPr>
            <p:cNvPr id="8" name="Agrupar 7">
              <a:extLst>
                <a:ext uri="{FF2B5EF4-FFF2-40B4-BE49-F238E27FC236}">
                  <a16:creationId xmlns:a16="http://schemas.microsoft.com/office/drawing/2014/main" id="{88C245A9-8E8C-4214-ABC7-74DB4FB5E946}"/>
                </a:ext>
              </a:extLst>
            </p:cNvPr>
            <p:cNvGrpSpPr/>
            <p:nvPr/>
          </p:nvGrpSpPr>
          <p:grpSpPr>
            <a:xfrm>
              <a:off x="7778007" y="2605417"/>
              <a:ext cx="2122534" cy="2002063"/>
              <a:chOff x="4889841" y="2869000"/>
              <a:chExt cx="2122534" cy="2002063"/>
            </a:xfrm>
          </p:grpSpPr>
          <p:sp>
            <p:nvSpPr>
              <p:cNvPr id="27" name="Oval 26">
                <a:extLst>
                  <a:ext uri="{FF2B5EF4-FFF2-40B4-BE49-F238E27FC236}">
                    <a16:creationId xmlns:a16="http://schemas.microsoft.com/office/drawing/2014/main" id="{263960C4-E8BD-469F-81CD-039156603BBA}"/>
                  </a:ext>
                </a:extLst>
              </p:cNvPr>
              <p:cNvSpPr/>
              <p:nvPr/>
            </p:nvSpPr>
            <p:spPr>
              <a:xfrm>
                <a:off x="4889841" y="2869000"/>
                <a:ext cx="2122534" cy="2002063"/>
              </a:xfrm>
              <a:prstGeom prst="ellipse">
                <a:avLst/>
              </a:prstGeom>
              <a:solidFill>
                <a:schemeClr val="bg1">
                  <a:lumMod val="9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84250">
                  <a:lnSpc>
                    <a:spcPct val="150000"/>
                  </a:lnSpc>
                </a:pPr>
                <a:endParaRPr lang="pt-PT" sz="1600" dirty="0">
                  <a:solidFill>
                    <a:schemeClr val="tx1"/>
                  </a:solidFill>
                  <a:effectLst/>
                  <a:ea typeface="Calibri" panose="020F0502020204030204" pitchFamily="34" charset="0"/>
                  <a:cs typeface="Times New Roman" panose="02020603050405020304" pitchFamily="18" charset="0"/>
                </a:endParaRPr>
              </a:p>
            </p:txBody>
          </p:sp>
          <p:sp>
            <p:nvSpPr>
              <p:cNvPr id="30" name="CaixaDeTexto 29">
                <a:extLst>
                  <a:ext uri="{FF2B5EF4-FFF2-40B4-BE49-F238E27FC236}">
                    <a16:creationId xmlns:a16="http://schemas.microsoft.com/office/drawing/2014/main" id="{B4C45552-EAA5-4B02-A5E1-463BD12F7ED6}"/>
                  </a:ext>
                </a:extLst>
              </p:cNvPr>
              <p:cNvSpPr txBox="1"/>
              <p:nvPr/>
            </p:nvSpPr>
            <p:spPr>
              <a:xfrm>
                <a:off x="5129984" y="3603593"/>
                <a:ext cx="1642247" cy="464871"/>
              </a:xfrm>
              <a:prstGeom prst="rect">
                <a:avLst/>
              </a:prstGeom>
              <a:noFill/>
            </p:spPr>
            <p:txBody>
              <a:bodyPr wrap="square">
                <a:spAutoFit/>
              </a:bodyPr>
              <a:lstStyle/>
              <a:p>
                <a:pPr lvl="0" algn="ctr" defTabSz="984250">
                  <a:lnSpc>
                    <a:spcPct val="150000"/>
                  </a:lnSpc>
                </a:pPr>
                <a:r>
                  <a:rPr lang="pt-PT" sz="1800" dirty="0">
                    <a:solidFill>
                      <a:schemeClr val="tx1"/>
                    </a:solidFill>
                    <a:effectLst/>
                    <a:ea typeface="Calibri" panose="020F0502020204030204" pitchFamily="34" charset="0"/>
                    <a:cs typeface="Times New Roman" panose="02020603050405020304" pitchFamily="18" charset="0"/>
                  </a:rPr>
                  <a:t>Artigo</a:t>
                </a:r>
              </a:p>
            </p:txBody>
          </p:sp>
        </p:grpSp>
      </p:grpSp>
      <p:grpSp>
        <p:nvGrpSpPr>
          <p:cNvPr id="34" name="Agrupar 33">
            <a:extLst>
              <a:ext uri="{FF2B5EF4-FFF2-40B4-BE49-F238E27FC236}">
                <a16:creationId xmlns:a16="http://schemas.microsoft.com/office/drawing/2014/main" id="{3DADA754-4AC5-4837-9C04-A264A08C7394}"/>
              </a:ext>
            </a:extLst>
          </p:cNvPr>
          <p:cNvGrpSpPr/>
          <p:nvPr/>
        </p:nvGrpSpPr>
        <p:grpSpPr>
          <a:xfrm>
            <a:off x="-106924" y="1672861"/>
            <a:ext cx="632780" cy="3512278"/>
            <a:chOff x="-106924" y="1556828"/>
            <a:chExt cx="632780" cy="3512278"/>
          </a:xfrm>
        </p:grpSpPr>
        <p:sp>
          <p:nvSpPr>
            <p:cNvPr id="35" name="Retângulo: Cantos Arredondados 34">
              <a:extLst>
                <a:ext uri="{FF2B5EF4-FFF2-40B4-BE49-F238E27FC236}">
                  <a16:creationId xmlns:a16="http://schemas.microsoft.com/office/drawing/2014/main" id="{4D1A7A56-B896-4092-B004-9FFB74F27592}"/>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36" name="CaixaDeTexto 35">
              <a:extLst>
                <a:ext uri="{FF2B5EF4-FFF2-40B4-BE49-F238E27FC236}">
                  <a16:creationId xmlns:a16="http://schemas.microsoft.com/office/drawing/2014/main" id="{FEACF5E0-CCA1-4EA3-A1B9-BB36ABE80B1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t>5.</a:t>
              </a:r>
            </a:p>
          </p:txBody>
        </p:sp>
      </p:grpSp>
    </p:spTree>
    <p:extLst>
      <p:ext uri="{BB962C8B-B14F-4D97-AF65-F5344CB8AC3E}">
        <p14:creationId xmlns:p14="http://schemas.microsoft.com/office/powerpoint/2010/main" val="1615919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Organização</a:t>
            </a:r>
            <a:r>
              <a:rPr lang="pt-PT" sz="4000" dirty="0">
                <a:latin typeface="+mn-lt"/>
              </a:rPr>
              <a:t> do Estudo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t>5.</a:t>
              </a:r>
            </a:p>
          </p:txBody>
        </p:sp>
      </p:grpSp>
      <p:sp>
        <p:nvSpPr>
          <p:cNvPr id="10" name="Retângulo 9">
            <a:extLst>
              <a:ext uri="{FF2B5EF4-FFF2-40B4-BE49-F238E27FC236}">
                <a16:creationId xmlns:a16="http://schemas.microsoft.com/office/drawing/2014/main" id="{7B349FCD-8695-4319-9A47-501B04846FE8}"/>
              </a:ext>
            </a:extLst>
          </p:cNvPr>
          <p:cNvSpPr/>
          <p:nvPr/>
        </p:nvSpPr>
        <p:spPr>
          <a:xfrm>
            <a:off x="1487666" y="20607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bg1">
                    <a:lumMod val="85000"/>
                  </a:schemeClr>
                </a:solidFill>
              </a:rPr>
              <a:t>Cronograma</a:t>
            </a:r>
          </a:p>
        </p:txBody>
      </p:sp>
      <p:sp>
        <p:nvSpPr>
          <p:cNvPr id="11" name="Oval 10">
            <a:extLst>
              <a:ext uri="{FF2B5EF4-FFF2-40B4-BE49-F238E27FC236}">
                <a16:creationId xmlns:a16="http://schemas.microsoft.com/office/drawing/2014/main" id="{5B3DEB5F-92ED-4C8E-9B1B-DAFEE12292D3}"/>
              </a:ext>
            </a:extLst>
          </p:cNvPr>
          <p:cNvSpPr/>
          <p:nvPr/>
        </p:nvSpPr>
        <p:spPr>
          <a:xfrm>
            <a:off x="947257" y="19061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5.1</a:t>
            </a:r>
            <a:endParaRPr lang="pt-PT" sz="1600" dirty="0">
              <a:solidFill>
                <a:schemeClr val="bg1">
                  <a:lumMod val="85000"/>
                </a:schemeClr>
              </a:solidFill>
            </a:endParaRPr>
          </a:p>
        </p:txBody>
      </p:sp>
      <p:sp>
        <p:nvSpPr>
          <p:cNvPr id="12" name="Retângulo 11">
            <a:extLst>
              <a:ext uri="{FF2B5EF4-FFF2-40B4-BE49-F238E27FC236}">
                <a16:creationId xmlns:a16="http://schemas.microsoft.com/office/drawing/2014/main" id="{633E3CAC-DC3C-4F97-BBAF-79BAAE3456C3}"/>
              </a:ext>
            </a:extLst>
          </p:cNvPr>
          <p:cNvSpPr/>
          <p:nvPr/>
        </p:nvSpPr>
        <p:spPr>
          <a:xfrm>
            <a:off x="1487666" y="28959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Responsabilidade dos Investigadores</a:t>
            </a:r>
          </a:p>
        </p:txBody>
      </p:sp>
      <p:sp>
        <p:nvSpPr>
          <p:cNvPr id="13" name="Oval 12">
            <a:extLst>
              <a:ext uri="{FF2B5EF4-FFF2-40B4-BE49-F238E27FC236}">
                <a16:creationId xmlns:a16="http://schemas.microsoft.com/office/drawing/2014/main" id="{2C0D851A-68BC-49A5-882E-95895723F3EC}"/>
              </a:ext>
            </a:extLst>
          </p:cNvPr>
          <p:cNvSpPr/>
          <p:nvPr/>
        </p:nvSpPr>
        <p:spPr>
          <a:xfrm>
            <a:off x="947257" y="27413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5.2</a:t>
            </a:r>
            <a:endParaRPr lang="pt-PT" sz="1600" dirty="0">
              <a:solidFill>
                <a:schemeClr val="tx1"/>
              </a:solidFill>
            </a:endParaRPr>
          </a:p>
        </p:txBody>
      </p:sp>
      <p:sp>
        <p:nvSpPr>
          <p:cNvPr id="14" name="Retângulo 13">
            <a:extLst>
              <a:ext uri="{FF2B5EF4-FFF2-40B4-BE49-F238E27FC236}">
                <a16:creationId xmlns:a16="http://schemas.microsoft.com/office/drawing/2014/main" id="{17571D5D-CE20-4F01-8BAB-8A2BDC3AA3DD}"/>
              </a:ext>
            </a:extLst>
          </p:cNvPr>
          <p:cNvSpPr/>
          <p:nvPr/>
        </p:nvSpPr>
        <p:spPr>
          <a:xfrm>
            <a:off x="1487666" y="37432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Recursos Humanos e Técnicos Financeiros</a:t>
            </a:r>
          </a:p>
        </p:txBody>
      </p:sp>
      <p:sp>
        <p:nvSpPr>
          <p:cNvPr id="15" name="Oval 14">
            <a:extLst>
              <a:ext uri="{FF2B5EF4-FFF2-40B4-BE49-F238E27FC236}">
                <a16:creationId xmlns:a16="http://schemas.microsoft.com/office/drawing/2014/main" id="{6335B3EE-34A3-4475-A0E4-C65521529345}"/>
              </a:ext>
            </a:extLst>
          </p:cNvPr>
          <p:cNvSpPr/>
          <p:nvPr/>
        </p:nvSpPr>
        <p:spPr>
          <a:xfrm>
            <a:off x="947257" y="35885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5.3</a:t>
            </a:r>
          </a:p>
        </p:txBody>
      </p:sp>
      <p:sp>
        <p:nvSpPr>
          <p:cNvPr id="16" name="Retângulo 15">
            <a:extLst>
              <a:ext uri="{FF2B5EF4-FFF2-40B4-BE49-F238E27FC236}">
                <a16:creationId xmlns:a16="http://schemas.microsoft.com/office/drawing/2014/main" id="{D8B3CE3C-2A17-4E45-96D4-EE057E10BDF3}"/>
              </a:ext>
            </a:extLst>
          </p:cNvPr>
          <p:cNvSpPr/>
          <p:nvPr/>
        </p:nvSpPr>
        <p:spPr>
          <a:xfrm>
            <a:off x="1487666" y="45731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Questões Éticas</a:t>
            </a:r>
          </a:p>
        </p:txBody>
      </p:sp>
      <p:sp>
        <p:nvSpPr>
          <p:cNvPr id="17" name="Oval 16">
            <a:extLst>
              <a:ext uri="{FF2B5EF4-FFF2-40B4-BE49-F238E27FC236}">
                <a16:creationId xmlns:a16="http://schemas.microsoft.com/office/drawing/2014/main" id="{6BECB461-32BA-4E94-8AEB-B254A76710BB}"/>
              </a:ext>
            </a:extLst>
          </p:cNvPr>
          <p:cNvSpPr/>
          <p:nvPr/>
        </p:nvSpPr>
        <p:spPr>
          <a:xfrm>
            <a:off x="947257" y="44185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5.4</a:t>
            </a:r>
            <a:endParaRPr lang="pt-PT" sz="1600" dirty="0">
              <a:solidFill>
                <a:schemeClr val="bg1">
                  <a:lumMod val="85000"/>
                </a:schemeClr>
              </a:solidFill>
            </a:endParaRPr>
          </a:p>
        </p:txBody>
      </p:sp>
      <p:pic>
        <p:nvPicPr>
          <p:cNvPr id="7" name="Gráfico 6" descr="Utilizadores com preenchimento sólido">
            <a:extLst>
              <a:ext uri="{FF2B5EF4-FFF2-40B4-BE49-F238E27FC236}">
                <a16:creationId xmlns:a16="http://schemas.microsoft.com/office/drawing/2014/main" id="{441D1615-C175-4C84-8BDE-792FC27E99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39100" y="2398223"/>
            <a:ext cx="2293620" cy="2293620"/>
          </a:xfrm>
          <a:prstGeom prst="rect">
            <a:avLst/>
          </a:prstGeom>
        </p:spPr>
      </p:pic>
      <p:sp>
        <p:nvSpPr>
          <p:cNvPr id="18" name="CaixaDeTexto 17">
            <a:extLst>
              <a:ext uri="{FF2B5EF4-FFF2-40B4-BE49-F238E27FC236}">
                <a16:creationId xmlns:a16="http://schemas.microsoft.com/office/drawing/2014/main" id="{B6CE570E-D7D1-402E-A911-760B3EC83D34}"/>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7</a:t>
            </a:r>
            <a:endParaRPr lang="pt-PT" dirty="0">
              <a:solidFill>
                <a:schemeClr val="bg1">
                  <a:lumMod val="65000"/>
                </a:schemeClr>
              </a:solidFill>
            </a:endParaRPr>
          </a:p>
        </p:txBody>
      </p:sp>
    </p:spTree>
    <p:extLst>
      <p:ext uri="{BB962C8B-B14F-4D97-AF65-F5344CB8AC3E}">
        <p14:creationId xmlns:p14="http://schemas.microsoft.com/office/powerpoint/2010/main" val="2475150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Organização</a:t>
            </a:r>
            <a:r>
              <a:rPr lang="pt-PT" sz="4000" dirty="0">
                <a:latin typeface="+mn-lt"/>
              </a:rPr>
              <a:t> do Estudo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t>5.</a:t>
              </a:r>
            </a:p>
          </p:txBody>
        </p:sp>
      </p:grpSp>
      <p:sp>
        <p:nvSpPr>
          <p:cNvPr id="10" name="Retângulo 9">
            <a:extLst>
              <a:ext uri="{FF2B5EF4-FFF2-40B4-BE49-F238E27FC236}">
                <a16:creationId xmlns:a16="http://schemas.microsoft.com/office/drawing/2014/main" id="{7B349FCD-8695-4319-9A47-501B04846FE8}"/>
              </a:ext>
            </a:extLst>
          </p:cNvPr>
          <p:cNvSpPr/>
          <p:nvPr/>
        </p:nvSpPr>
        <p:spPr>
          <a:xfrm>
            <a:off x="1487666" y="20607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bg1">
                    <a:lumMod val="85000"/>
                  </a:schemeClr>
                </a:solidFill>
              </a:rPr>
              <a:t>Cronograma</a:t>
            </a:r>
          </a:p>
        </p:txBody>
      </p:sp>
      <p:sp>
        <p:nvSpPr>
          <p:cNvPr id="11" name="Oval 10">
            <a:extLst>
              <a:ext uri="{FF2B5EF4-FFF2-40B4-BE49-F238E27FC236}">
                <a16:creationId xmlns:a16="http://schemas.microsoft.com/office/drawing/2014/main" id="{5B3DEB5F-92ED-4C8E-9B1B-DAFEE12292D3}"/>
              </a:ext>
            </a:extLst>
          </p:cNvPr>
          <p:cNvSpPr/>
          <p:nvPr/>
        </p:nvSpPr>
        <p:spPr>
          <a:xfrm>
            <a:off x="947257" y="19061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5.1</a:t>
            </a:r>
            <a:endParaRPr lang="pt-PT" sz="1600" dirty="0">
              <a:solidFill>
                <a:schemeClr val="bg1">
                  <a:lumMod val="85000"/>
                </a:schemeClr>
              </a:solidFill>
            </a:endParaRPr>
          </a:p>
        </p:txBody>
      </p:sp>
      <p:sp>
        <p:nvSpPr>
          <p:cNvPr id="12" name="Retângulo 11">
            <a:extLst>
              <a:ext uri="{FF2B5EF4-FFF2-40B4-BE49-F238E27FC236}">
                <a16:creationId xmlns:a16="http://schemas.microsoft.com/office/drawing/2014/main" id="{633E3CAC-DC3C-4F97-BBAF-79BAAE3456C3}"/>
              </a:ext>
            </a:extLst>
          </p:cNvPr>
          <p:cNvSpPr/>
          <p:nvPr/>
        </p:nvSpPr>
        <p:spPr>
          <a:xfrm>
            <a:off x="1487666" y="28959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Responsabilidade dos Investigadores</a:t>
            </a:r>
          </a:p>
        </p:txBody>
      </p:sp>
      <p:sp>
        <p:nvSpPr>
          <p:cNvPr id="13" name="Oval 12">
            <a:extLst>
              <a:ext uri="{FF2B5EF4-FFF2-40B4-BE49-F238E27FC236}">
                <a16:creationId xmlns:a16="http://schemas.microsoft.com/office/drawing/2014/main" id="{2C0D851A-68BC-49A5-882E-95895723F3EC}"/>
              </a:ext>
            </a:extLst>
          </p:cNvPr>
          <p:cNvSpPr/>
          <p:nvPr/>
        </p:nvSpPr>
        <p:spPr>
          <a:xfrm>
            <a:off x="947257" y="27413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17571D5D-CE20-4F01-8BAB-8A2BDC3AA3DD}"/>
              </a:ext>
            </a:extLst>
          </p:cNvPr>
          <p:cNvSpPr/>
          <p:nvPr/>
        </p:nvSpPr>
        <p:spPr>
          <a:xfrm>
            <a:off x="1487666" y="37432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Recursos Humanos e Técnicos Financeiros</a:t>
            </a:r>
          </a:p>
        </p:txBody>
      </p:sp>
      <p:sp>
        <p:nvSpPr>
          <p:cNvPr id="15" name="Oval 14">
            <a:extLst>
              <a:ext uri="{FF2B5EF4-FFF2-40B4-BE49-F238E27FC236}">
                <a16:creationId xmlns:a16="http://schemas.microsoft.com/office/drawing/2014/main" id="{6335B3EE-34A3-4475-A0E4-C65521529345}"/>
              </a:ext>
            </a:extLst>
          </p:cNvPr>
          <p:cNvSpPr/>
          <p:nvPr/>
        </p:nvSpPr>
        <p:spPr>
          <a:xfrm>
            <a:off x="947257" y="35885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5.3</a:t>
            </a:r>
          </a:p>
        </p:txBody>
      </p:sp>
      <p:sp>
        <p:nvSpPr>
          <p:cNvPr id="16" name="Retângulo 15">
            <a:extLst>
              <a:ext uri="{FF2B5EF4-FFF2-40B4-BE49-F238E27FC236}">
                <a16:creationId xmlns:a16="http://schemas.microsoft.com/office/drawing/2014/main" id="{D8B3CE3C-2A17-4E45-96D4-EE057E10BDF3}"/>
              </a:ext>
            </a:extLst>
          </p:cNvPr>
          <p:cNvSpPr/>
          <p:nvPr/>
        </p:nvSpPr>
        <p:spPr>
          <a:xfrm>
            <a:off x="1487666" y="45731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Questões Éticas</a:t>
            </a:r>
          </a:p>
        </p:txBody>
      </p:sp>
      <p:sp>
        <p:nvSpPr>
          <p:cNvPr id="17" name="Oval 16">
            <a:extLst>
              <a:ext uri="{FF2B5EF4-FFF2-40B4-BE49-F238E27FC236}">
                <a16:creationId xmlns:a16="http://schemas.microsoft.com/office/drawing/2014/main" id="{6BECB461-32BA-4E94-8AEB-B254A76710BB}"/>
              </a:ext>
            </a:extLst>
          </p:cNvPr>
          <p:cNvSpPr/>
          <p:nvPr/>
        </p:nvSpPr>
        <p:spPr>
          <a:xfrm>
            <a:off x="947257" y="44185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5.4</a:t>
            </a:r>
            <a:endParaRPr lang="pt-PT" sz="1600" dirty="0">
              <a:solidFill>
                <a:schemeClr val="bg1">
                  <a:lumMod val="85000"/>
                </a:schemeClr>
              </a:solidFill>
            </a:endParaRPr>
          </a:p>
        </p:txBody>
      </p:sp>
      <p:graphicFrame>
        <p:nvGraphicFramePr>
          <p:cNvPr id="7" name="Tabela 6">
            <a:extLst>
              <a:ext uri="{FF2B5EF4-FFF2-40B4-BE49-F238E27FC236}">
                <a16:creationId xmlns:a16="http://schemas.microsoft.com/office/drawing/2014/main" id="{DDD532E2-8383-4EB8-941F-B36FCA112A64}"/>
              </a:ext>
            </a:extLst>
          </p:cNvPr>
          <p:cNvGraphicFramePr>
            <a:graphicFrameLocks noGrp="1"/>
          </p:cNvGraphicFramePr>
          <p:nvPr>
            <p:extLst>
              <p:ext uri="{D42A27DB-BD31-4B8C-83A1-F6EECF244321}">
                <p14:modId xmlns:p14="http://schemas.microsoft.com/office/powerpoint/2010/main" val="254011327"/>
              </p:ext>
            </p:extLst>
          </p:nvPr>
        </p:nvGraphicFramePr>
        <p:xfrm>
          <a:off x="6556131" y="1785380"/>
          <a:ext cx="4882578" cy="3519306"/>
        </p:xfrm>
        <a:graphic>
          <a:graphicData uri="http://schemas.openxmlformats.org/drawingml/2006/table">
            <a:tbl>
              <a:tblPr firstRow="1" firstCol="1" bandRow="1"/>
              <a:tblGrid>
                <a:gridCol w="4003993">
                  <a:extLst>
                    <a:ext uri="{9D8B030D-6E8A-4147-A177-3AD203B41FA5}">
                      <a16:colId xmlns:a16="http://schemas.microsoft.com/office/drawing/2014/main" val="3908930270"/>
                    </a:ext>
                  </a:extLst>
                </a:gridCol>
                <a:gridCol w="878585">
                  <a:extLst>
                    <a:ext uri="{9D8B030D-6E8A-4147-A177-3AD203B41FA5}">
                      <a16:colId xmlns:a16="http://schemas.microsoft.com/office/drawing/2014/main" val="2401338499"/>
                    </a:ext>
                  </a:extLst>
                </a:gridCol>
              </a:tblGrid>
              <a:tr h="0">
                <a:tc>
                  <a:txBody>
                    <a:bodyPr/>
                    <a:lstStyle/>
                    <a:p>
                      <a:pPr indent="215900" algn="l">
                        <a:lnSpc>
                          <a:spcPct val="145000"/>
                        </a:lnSpc>
                      </a:pPr>
                      <a:r>
                        <a:rPr lang="pt-PT" sz="10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Item</a:t>
                      </a:r>
                      <a:endParaRPr lang="pt-PT"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7B7B7B"/>
                    </a:solidFill>
                  </a:tcPr>
                </a:tc>
                <a:tc>
                  <a:txBody>
                    <a:bodyPr/>
                    <a:lstStyle/>
                    <a:p>
                      <a:pPr indent="215900" algn="l">
                        <a:lnSpc>
                          <a:spcPct val="145000"/>
                        </a:lnSpc>
                      </a:pPr>
                      <a:r>
                        <a:rPr lang="pt-PT" sz="10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Custo</a:t>
                      </a:r>
                      <a:endParaRPr lang="pt-PT"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7B7B7B"/>
                    </a:solidFill>
                  </a:tcPr>
                </a:tc>
                <a:extLst>
                  <a:ext uri="{0D108BD9-81ED-4DB2-BD59-A6C34878D82A}">
                    <a16:rowId xmlns:a16="http://schemas.microsoft.com/office/drawing/2014/main" val="3361391315"/>
                  </a:ext>
                </a:extLst>
              </a:tr>
              <a:tr h="0">
                <a:tc gridSpan="2">
                  <a:txBody>
                    <a:bodyPr/>
                    <a:lstStyle/>
                    <a:p>
                      <a:pPr marL="0" lvl="0" indent="0" algn="l">
                        <a:lnSpc>
                          <a:spcPct val="145000"/>
                        </a:lnSpc>
                        <a:buFont typeface="+mj-lt"/>
                        <a:buNone/>
                        <a:tabLst>
                          <a:tab pos="92075" algn="l"/>
                        </a:tabLst>
                      </a:pPr>
                      <a:r>
                        <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Robô (caso seja preciso construir)</a:t>
                      </a:r>
                      <a:endParaRPr lang="pt-PT"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pt-PT"/>
                    </a:p>
                  </a:txBody>
                  <a:tcPr/>
                </a:tc>
                <a:extLst>
                  <a:ext uri="{0D108BD9-81ED-4DB2-BD59-A6C34878D82A}">
                    <a16:rowId xmlns:a16="http://schemas.microsoft.com/office/drawing/2014/main" val="1692300775"/>
                  </a:ext>
                </a:extLst>
              </a:tr>
              <a:tr h="0">
                <a:tc>
                  <a:txBody>
                    <a:bodyPr/>
                    <a:lstStyle/>
                    <a:p>
                      <a:pPr marL="645795" indent="-188595" algn="l">
                        <a:lnSpc>
                          <a:spcPct val="145000"/>
                        </a:lnSpc>
                      </a:pPr>
                      <a:r>
                        <a:rPr lang="pt-PT" sz="1000">
                          <a:effectLst/>
                          <a:latin typeface="Times New Roman" panose="02020603050405020304" pitchFamily="18" charset="0"/>
                          <a:ea typeface="Calibri" panose="020F0502020204030204" pitchFamily="34" charset="0"/>
                          <a:cs typeface="Times New Roman" panose="02020603050405020304" pitchFamily="18" charset="0"/>
                        </a:rPr>
                        <a:t>1.1 Câmaras e/ou Lidar para navegação e construção do mapa</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644525" indent="-622300" algn="ctr">
                        <a:lnSpc>
                          <a:spcPct val="145000"/>
                        </a:lnSpc>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600€</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3286922"/>
                  </a:ext>
                </a:extLst>
              </a:tr>
              <a:tr h="0">
                <a:tc>
                  <a:txBody>
                    <a:bodyPr/>
                    <a:lstStyle/>
                    <a:p>
                      <a:pPr marL="645795" indent="-188595" algn="l">
                        <a:lnSpc>
                          <a:spcPct val="145000"/>
                        </a:lnSpc>
                      </a:pPr>
                      <a:r>
                        <a:rPr lang="pt-PT" sz="1000">
                          <a:effectLst/>
                          <a:latin typeface="Times New Roman" panose="02020603050405020304" pitchFamily="18" charset="0"/>
                          <a:ea typeface="Calibri" panose="020F0502020204030204" pitchFamily="34" charset="0"/>
                          <a:cs typeface="Times New Roman" panose="02020603050405020304" pitchFamily="18" charset="0"/>
                        </a:rPr>
                        <a:t>1.2 Unidade de processamento</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644525" indent="-622300" algn="ctr">
                        <a:lnSpc>
                          <a:spcPct val="145000"/>
                        </a:lnSpc>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800€</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8845941"/>
                  </a:ext>
                </a:extLst>
              </a:tr>
              <a:tr h="0">
                <a:tc>
                  <a:txBody>
                    <a:bodyPr/>
                    <a:lstStyle/>
                    <a:p>
                      <a:pPr marL="645795" indent="-188595" algn="l">
                        <a:lnSpc>
                          <a:spcPct val="145000"/>
                        </a:lnSpc>
                      </a:pPr>
                      <a:r>
                        <a:rPr lang="pt-PT" sz="1000">
                          <a:effectLst/>
                          <a:latin typeface="Times New Roman" panose="02020603050405020304" pitchFamily="18" charset="0"/>
                          <a:ea typeface="Calibri" panose="020F0502020204030204" pitchFamily="34" charset="0"/>
                          <a:cs typeface="Times New Roman" panose="02020603050405020304" pitchFamily="18" charset="0"/>
                        </a:rPr>
                        <a:t>1.3 Microcontrolador</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644525" indent="-622300" algn="ctr">
                        <a:lnSpc>
                          <a:spcPct val="145000"/>
                        </a:lnSpc>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10€</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4963754"/>
                  </a:ext>
                </a:extLst>
              </a:tr>
              <a:tr h="0">
                <a:tc>
                  <a:txBody>
                    <a:bodyPr/>
                    <a:lstStyle/>
                    <a:p>
                      <a:pPr marL="645795" indent="-188595" algn="l">
                        <a:lnSpc>
                          <a:spcPct val="145000"/>
                        </a:lnSpc>
                      </a:pPr>
                      <a:r>
                        <a:rPr lang="pt-PT" sz="1000">
                          <a:effectLst/>
                          <a:latin typeface="Times New Roman" panose="02020603050405020304" pitchFamily="18" charset="0"/>
                          <a:ea typeface="Calibri" panose="020F0502020204030204" pitchFamily="34" charset="0"/>
                          <a:cs typeface="Times New Roman" panose="02020603050405020304" pitchFamily="18" charset="0"/>
                        </a:rPr>
                        <a:t>1.4 Estrutura do robô</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644525" indent="-622300" algn="ctr">
                        <a:lnSpc>
                          <a:spcPct val="145000"/>
                        </a:lnSpc>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500€</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895008"/>
                  </a:ext>
                </a:extLst>
              </a:tr>
              <a:tr h="0">
                <a:tc>
                  <a:txBody>
                    <a:bodyPr/>
                    <a:lstStyle/>
                    <a:p>
                      <a:pPr marL="645795" indent="-188595" algn="l">
                        <a:lnSpc>
                          <a:spcPct val="145000"/>
                        </a:lnSpc>
                      </a:pPr>
                      <a:r>
                        <a:rPr lang="pt-PT" sz="1000">
                          <a:effectLst/>
                          <a:latin typeface="Times New Roman" panose="02020603050405020304" pitchFamily="18" charset="0"/>
                          <a:ea typeface="Calibri" panose="020F0502020204030204" pitchFamily="34" charset="0"/>
                          <a:cs typeface="Times New Roman" panose="02020603050405020304" pitchFamily="18" charset="0"/>
                        </a:rPr>
                        <a:t>1.5 Baterias</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644525" indent="-622300" algn="ctr">
                        <a:lnSpc>
                          <a:spcPct val="145000"/>
                        </a:lnSpc>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250€</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330723"/>
                  </a:ext>
                </a:extLst>
              </a:tr>
              <a:tr h="0">
                <a:tc>
                  <a:txBody>
                    <a:bodyPr/>
                    <a:lstStyle/>
                    <a:p>
                      <a:pPr marL="645795" indent="-188595" algn="l">
                        <a:lnSpc>
                          <a:spcPct val="145000"/>
                        </a:lnSpc>
                      </a:pPr>
                      <a:r>
                        <a:rPr lang="pt-PT" sz="1000">
                          <a:effectLst/>
                          <a:latin typeface="Times New Roman" panose="02020603050405020304" pitchFamily="18" charset="0"/>
                          <a:ea typeface="Calibri" panose="020F0502020204030204" pitchFamily="34" charset="0"/>
                          <a:cs typeface="Times New Roman" panose="02020603050405020304" pitchFamily="18" charset="0"/>
                        </a:rPr>
                        <a:t>1.6 Conetores para ligações e outro material </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644525" indent="-622300" algn="ctr">
                        <a:lnSpc>
                          <a:spcPct val="145000"/>
                        </a:lnSpc>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100€</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2927464"/>
                  </a:ext>
                </a:extLst>
              </a:tr>
              <a:tr h="0">
                <a:tc>
                  <a:txBody>
                    <a:bodyPr/>
                    <a:lstStyle/>
                    <a:p>
                      <a:pPr marL="0" lvl="0" indent="0" algn="l">
                        <a:lnSpc>
                          <a:spcPct val="145000"/>
                        </a:lnSpc>
                        <a:buFont typeface="+mj-lt"/>
                        <a:buNone/>
                      </a:pPr>
                      <a:r>
                        <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Cadeira de rodas manual (caso seja possível adquirir)</a:t>
                      </a:r>
                      <a:endParaRPr lang="pt-PT"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a:lnSpc>
                          <a:spcPct val="145000"/>
                        </a:lnSpc>
                        <a:buFont typeface="+mj-lt"/>
                        <a:buNone/>
                      </a:pPr>
                      <a:r>
                        <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150€</a:t>
                      </a:r>
                      <a:endParaRPr lang="pt-PT"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723342940"/>
                  </a:ext>
                </a:extLst>
              </a:tr>
              <a:tr h="0">
                <a:tc gridSpan="2">
                  <a:txBody>
                    <a:bodyPr/>
                    <a:lstStyle/>
                    <a:p>
                      <a:pPr marL="0" lvl="0" indent="0" algn="l">
                        <a:lnSpc>
                          <a:spcPct val="145000"/>
                        </a:lnSpc>
                        <a:buFont typeface="+mj-lt"/>
                        <a:buNone/>
                      </a:pPr>
                      <a:r>
                        <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Sistema de acoplamento à cadeira de rodas manual</a:t>
                      </a:r>
                      <a:endParaRPr lang="pt-PT"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pt-PT"/>
                    </a:p>
                  </a:txBody>
                  <a:tcPr/>
                </a:tc>
                <a:extLst>
                  <a:ext uri="{0D108BD9-81ED-4DB2-BD59-A6C34878D82A}">
                    <a16:rowId xmlns:a16="http://schemas.microsoft.com/office/drawing/2014/main" val="853006058"/>
                  </a:ext>
                </a:extLst>
              </a:tr>
              <a:tr h="0">
                <a:tc>
                  <a:txBody>
                    <a:bodyPr/>
                    <a:lstStyle/>
                    <a:p>
                      <a:pPr indent="466090" algn="l">
                        <a:lnSpc>
                          <a:spcPct val="145000"/>
                        </a:lnSpc>
                      </a:pPr>
                      <a:r>
                        <a:rPr lang="pt-PT" sz="1000">
                          <a:effectLst/>
                          <a:latin typeface="Times New Roman" panose="02020603050405020304" pitchFamily="18" charset="0"/>
                          <a:ea typeface="Calibri" panose="020F0502020204030204" pitchFamily="34" charset="0"/>
                          <a:cs typeface="Times New Roman" panose="02020603050405020304" pitchFamily="18" charset="0"/>
                        </a:rPr>
                        <a:t>3.1 Módula câmara </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ctr">
                        <a:lnSpc>
                          <a:spcPct val="145000"/>
                        </a:lnSpc>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15€</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1019741"/>
                  </a:ext>
                </a:extLst>
              </a:tr>
              <a:tr h="0">
                <a:tc>
                  <a:txBody>
                    <a:bodyPr/>
                    <a:lstStyle/>
                    <a:p>
                      <a:pPr indent="466090" algn="l">
                        <a:lnSpc>
                          <a:spcPct val="145000"/>
                        </a:lnSpc>
                      </a:pPr>
                      <a:r>
                        <a:rPr lang="pt-PT" sz="1000">
                          <a:effectLst/>
                          <a:latin typeface="Times New Roman" panose="02020603050405020304" pitchFamily="18" charset="0"/>
                          <a:ea typeface="Calibri" panose="020F0502020204030204" pitchFamily="34" charset="0"/>
                          <a:cs typeface="Times New Roman" panose="02020603050405020304" pitchFamily="18" charset="0"/>
                        </a:rPr>
                        <a:t>3.2 Microcontrolador</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ctr">
                        <a:lnSpc>
                          <a:spcPct val="145000"/>
                        </a:lnSpc>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10€</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3307950"/>
                  </a:ext>
                </a:extLst>
              </a:tr>
              <a:tr h="0">
                <a:tc>
                  <a:txBody>
                    <a:bodyPr/>
                    <a:lstStyle/>
                    <a:p>
                      <a:pPr indent="466090" algn="l">
                        <a:lnSpc>
                          <a:spcPct val="145000"/>
                        </a:lnSpc>
                      </a:pPr>
                      <a:r>
                        <a:rPr lang="pt-PT" sz="1000">
                          <a:effectLst/>
                          <a:latin typeface="Times New Roman" panose="02020603050405020304" pitchFamily="18" charset="0"/>
                          <a:ea typeface="Calibri" panose="020F0502020204030204" pitchFamily="34" charset="0"/>
                          <a:cs typeface="Times New Roman" panose="02020603050405020304" pitchFamily="18" charset="0"/>
                        </a:rPr>
                        <a:t>3.3 Motores DC </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ctr">
                        <a:lnSpc>
                          <a:spcPct val="145000"/>
                        </a:lnSpc>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20€</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3943211"/>
                  </a:ext>
                </a:extLst>
              </a:tr>
              <a:tr h="0">
                <a:tc>
                  <a:txBody>
                    <a:bodyPr/>
                    <a:lstStyle/>
                    <a:p>
                      <a:pPr indent="466090" algn="l">
                        <a:lnSpc>
                          <a:spcPct val="145000"/>
                        </a:lnSpc>
                      </a:pPr>
                      <a:r>
                        <a:rPr lang="pt-PT" sz="1000">
                          <a:effectLst/>
                          <a:latin typeface="Times New Roman" panose="02020603050405020304" pitchFamily="18" charset="0"/>
                          <a:ea typeface="Calibri" panose="020F0502020204030204" pitchFamily="34" charset="0"/>
                          <a:cs typeface="Times New Roman" panose="02020603050405020304" pitchFamily="18" charset="0"/>
                        </a:rPr>
                        <a:t>3.4 Mecanismo de acoplamento (a estudar)</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ctr">
                        <a:lnSpc>
                          <a:spcPct val="145000"/>
                        </a:lnSpc>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200€</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5556761"/>
                  </a:ext>
                </a:extLst>
              </a:tr>
              <a:tr h="0">
                <a:tc>
                  <a:txBody>
                    <a:bodyPr/>
                    <a:lstStyle/>
                    <a:p>
                      <a:pPr indent="466090" algn="l">
                        <a:lnSpc>
                          <a:spcPct val="145000"/>
                        </a:lnSpc>
                      </a:pPr>
                      <a:r>
                        <a:rPr lang="pt-PT" sz="1000">
                          <a:effectLst/>
                          <a:latin typeface="Times New Roman" panose="02020603050405020304" pitchFamily="18" charset="0"/>
                          <a:ea typeface="Calibri" panose="020F0502020204030204" pitchFamily="34" charset="0"/>
                          <a:cs typeface="Times New Roman" panose="02020603050405020304" pitchFamily="18" charset="0"/>
                        </a:rPr>
                        <a:t>3.5 Outro material</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ctr">
                        <a:lnSpc>
                          <a:spcPct val="145000"/>
                        </a:lnSpc>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50€</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3695159"/>
                  </a:ext>
                </a:extLst>
              </a:tr>
              <a:tr h="0">
                <a:tc>
                  <a:txBody>
                    <a:bodyPr/>
                    <a:lstStyle/>
                    <a:p>
                      <a:pPr marL="0" lvl="0" indent="0" algn="l">
                        <a:lnSpc>
                          <a:spcPct val="145000"/>
                        </a:lnSpc>
                        <a:buFont typeface="+mj-lt"/>
                        <a:buNone/>
                      </a:pPr>
                      <a:r>
                        <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Outros custos</a:t>
                      </a:r>
                      <a:endParaRPr lang="pt-PT"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a:lnSpc>
                          <a:spcPct val="145000"/>
                        </a:lnSpc>
                        <a:buFont typeface="+mj-lt"/>
                        <a:buNone/>
                      </a:pPr>
                      <a:r>
                        <a:rPr lang="pt-PT"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500€</a:t>
                      </a:r>
                      <a:endParaRPr lang="pt-PT"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53257873"/>
                  </a:ext>
                </a:extLst>
              </a:tr>
              <a:tr h="0">
                <a:tc>
                  <a:txBody>
                    <a:bodyPr/>
                    <a:lstStyle/>
                    <a:p>
                      <a:pPr marL="0" indent="0" algn="l">
                        <a:lnSpc>
                          <a:spcPct val="145000"/>
                        </a:lnSpc>
                      </a:pPr>
                      <a:r>
                        <a:rPr lang="pt-PT" sz="10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Total de custo estimado com parcerias</a:t>
                      </a:r>
                      <a:endParaRPr lang="pt-PT"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7B7B7B"/>
                    </a:solidFill>
                  </a:tcPr>
                </a:tc>
                <a:tc>
                  <a:txBody>
                    <a:bodyPr/>
                    <a:lstStyle/>
                    <a:p>
                      <a:pPr indent="215900" algn="l">
                        <a:lnSpc>
                          <a:spcPct val="145000"/>
                        </a:lnSpc>
                      </a:pPr>
                      <a:r>
                        <a:rPr lang="pt-PT" sz="10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795€</a:t>
                      </a:r>
                      <a:endParaRPr lang="pt-PT"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7B7B7B"/>
                    </a:solidFill>
                  </a:tcPr>
                </a:tc>
                <a:extLst>
                  <a:ext uri="{0D108BD9-81ED-4DB2-BD59-A6C34878D82A}">
                    <a16:rowId xmlns:a16="http://schemas.microsoft.com/office/drawing/2014/main" val="165098246"/>
                  </a:ext>
                </a:extLst>
              </a:tr>
              <a:tr h="0">
                <a:tc>
                  <a:txBody>
                    <a:bodyPr/>
                    <a:lstStyle/>
                    <a:p>
                      <a:pPr marL="0" indent="0" algn="l">
                        <a:lnSpc>
                          <a:spcPct val="145000"/>
                        </a:lnSpc>
                      </a:pPr>
                      <a:r>
                        <a:rPr lang="pt-PT" sz="10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Total de custo estimado sem parcerias</a:t>
                      </a:r>
                      <a:endParaRPr lang="pt-PT"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7B7B7B"/>
                    </a:solidFill>
                  </a:tcPr>
                </a:tc>
                <a:tc>
                  <a:txBody>
                    <a:bodyPr/>
                    <a:lstStyle/>
                    <a:p>
                      <a:pPr indent="215900" algn="l">
                        <a:lnSpc>
                          <a:spcPct val="145000"/>
                        </a:lnSpc>
                      </a:pPr>
                      <a:r>
                        <a:rPr lang="pt-PT" sz="10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3205€</a:t>
                      </a:r>
                      <a:endParaRPr lang="pt-PT"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7B7B7B"/>
                    </a:solidFill>
                  </a:tcPr>
                </a:tc>
                <a:extLst>
                  <a:ext uri="{0D108BD9-81ED-4DB2-BD59-A6C34878D82A}">
                    <a16:rowId xmlns:a16="http://schemas.microsoft.com/office/drawing/2014/main" val="2620039528"/>
                  </a:ext>
                </a:extLst>
              </a:tr>
            </a:tbl>
          </a:graphicData>
        </a:graphic>
      </p:graphicFrame>
      <p:sp>
        <p:nvSpPr>
          <p:cNvPr id="18" name="CaixaDeTexto 17">
            <a:extLst>
              <a:ext uri="{FF2B5EF4-FFF2-40B4-BE49-F238E27FC236}">
                <a16:creationId xmlns:a16="http://schemas.microsoft.com/office/drawing/2014/main" id="{935C8F0D-45B0-4495-84E9-2186CE92A06D}"/>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7</a:t>
            </a:r>
            <a:endParaRPr lang="pt-PT" dirty="0">
              <a:solidFill>
                <a:schemeClr val="bg1">
                  <a:lumMod val="65000"/>
                </a:schemeClr>
              </a:solidFill>
            </a:endParaRPr>
          </a:p>
        </p:txBody>
      </p:sp>
    </p:spTree>
    <p:extLst>
      <p:ext uri="{BB962C8B-B14F-4D97-AF65-F5344CB8AC3E}">
        <p14:creationId xmlns:p14="http://schemas.microsoft.com/office/powerpoint/2010/main" val="2745503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tângulo 30">
            <a:extLst>
              <a:ext uri="{FF2B5EF4-FFF2-40B4-BE49-F238E27FC236}">
                <a16:creationId xmlns:a16="http://schemas.microsoft.com/office/drawing/2014/main" id="{EC056901-ED5D-4738-9CB9-5F61A845D7A1}"/>
              </a:ext>
            </a:extLst>
          </p:cNvPr>
          <p:cNvSpPr/>
          <p:nvPr/>
        </p:nvSpPr>
        <p:spPr>
          <a:xfrm>
            <a:off x="8734293" y="2545652"/>
            <a:ext cx="590006" cy="517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8" name="Retângulo 27">
            <a:extLst>
              <a:ext uri="{FF2B5EF4-FFF2-40B4-BE49-F238E27FC236}">
                <a16:creationId xmlns:a16="http://schemas.microsoft.com/office/drawing/2014/main" id="{A8868F5A-8927-48FB-B4A6-621E3E720268}"/>
              </a:ext>
            </a:extLst>
          </p:cNvPr>
          <p:cNvSpPr/>
          <p:nvPr/>
        </p:nvSpPr>
        <p:spPr>
          <a:xfrm>
            <a:off x="6768364" y="2517720"/>
            <a:ext cx="590006" cy="517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Organização</a:t>
            </a:r>
            <a:r>
              <a:rPr lang="pt-PT" sz="4000" dirty="0">
                <a:latin typeface="+mn-lt"/>
              </a:rPr>
              <a:t> do Estudo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t>5.</a:t>
              </a:r>
            </a:p>
          </p:txBody>
        </p:sp>
      </p:grpSp>
      <p:sp>
        <p:nvSpPr>
          <p:cNvPr id="10" name="Retângulo 9">
            <a:extLst>
              <a:ext uri="{FF2B5EF4-FFF2-40B4-BE49-F238E27FC236}">
                <a16:creationId xmlns:a16="http://schemas.microsoft.com/office/drawing/2014/main" id="{7B349FCD-8695-4319-9A47-501B04846FE8}"/>
              </a:ext>
            </a:extLst>
          </p:cNvPr>
          <p:cNvSpPr/>
          <p:nvPr/>
        </p:nvSpPr>
        <p:spPr>
          <a:xfrm>
            <a:off x="1487666" y="2060771"/>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bg1">
                    <a:lumMod val="85000"/>
                  </a:schemeClr>
                </a:solidFill>
              </a:rPr>
              <a:t>Cronograma</a:t>
            </a:r>
          </a:p>
        </p:txBody>
      </p:sp>
      <p:sp>
        <p:nvSpPr>
          <p:cNvPr id="11" name="Oval 10">
            <a:extLst>
              <a:ext uri="{FF2B5EF4-FFF2-40B4-BE49-F238E27FC236}">
                <a16:creationId xmlns:a16="http://schemas.microsoft.com/office/drawing/2014/main" id="{5B3DEB5F-92ED-4C8E-9B1B-DAFEE12292D3}"/>
              </a:ext>
            </a:extLst>
          </p:cNvPr>
          <p:cNvSpPr/>
          <p:nvPr/>
        </p:nvSpPr>
        <p:spPr>
          <a:xfrm>
            <a:off x="947257" y="1906153"/>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5.1</a:t>
            </a:r>
            <a:endParaRPr lang="pt-PT" sz="1600" dirty="0">
              <a:solidFill>
                <a:schemeClr val="bg1">
                  <a:lumMod val="85000"/>
                </a:schemeClr>
              </a:solidFill>
            </a:endParaRPr>
          </a:p>
        </p:txBody>
      </p:sp>
      <p:sp>
        <p:nvSpPr>
          <p:cNvPr id="12" name="Retângulo 11">
            <a:extLst>
              <a:ext uri="{FF2B5EF4-FFF2-40B4-BE49-F238E27FC236}">
                <a16:creationId xmlns:a16="http://schemas.microsoft.com/office/drawing/2014/main" id="{633E3CAC-DC3C-4F97-BBAF-79BAAE3456C3}"/>
              </a:ext>
            </a:extLst>
          </p:cNvPr>
          <p:cNvSpPr/>
          <p:nvPr/>
        </p:nvSpPr>
        <p:spPr>
          <a:xfrm>
            <a:off x="1487666" y="28959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Responsabilidade dos Investigadores</a:t>
            </a:r>
          </a:p>
        </p:txBody>
      </p:sp>
      <p:sp>
        <p:nvSpPr>
          <p:cNvPr id="13" name="Oval 12">
            <a:extLst>
              <a:ext uri="{FF2B5EF4-FFF2-40B4-BE49-F238E27FC236}">
                <a16:creationId xmlns:a16="http://schemas.microsoft.com/office/drawing/2014/main" id="{2C0D851A-68BC-49A5-882E-95895723F3EC}"/>
              </a:ext>
            </a:extLst>
          </p:cNvPr>
          <p:cNvSpPr/>
          <p:nvPr/>
        </p:nvSpPr>
        <p:spPr>
          <a:xfrm>
            <a:off x="947257" y="27413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5.2</a:t>
            </a:r>
            <a:endParaRPr lang="pt-PT" sz="1600" dirty="0">
              <a:solidFill>
                <a:schemeClr val="bg1">
                  <a:lumMod val="85000"/>
                </a:schemeClr>
              </a:solidFill>
            </a:endParaRPr>
          </a:p>
        </p:txBody>
      </p:sp>
      <p:sp>
        <p:nvSpPr>
          <p:cNvPr id="14" name="Retângulo 13">
            <a:extLst>
              <a:ext uri="{FF2B5EF4-FFF2-40B4-BE49-F238E27FC236}">
                <a16:creationId xmlns:a16="http://schemas.microsoft.com/office/drawing/2014/main" id="{17571D5D-CE20-4F01-8BAB-8A2BDC3AA3DD}"/>
              </a:ext>
            </a:extLst>
          </p:cNvPr>
          <p:cNvSpPr/>
          <p:nvPr/>
        </p:nvSpPr>
        <p:spPr>
          <a:xfrm>
            <a:off x="1487666" y="3743207"/>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1">
                    <a:lumMod val="85000"/>
                  </a:schemeClr>
                </a:solidFill>
              </a:rPr>
              <a:t>Recursos Humanos e Técnicos Financeiros</a:t>
            </a:r>
          </a:p>
        </p:txBody>
      </p:sp>
      <p:sp>
        <p:nvSpPr>
          <p:cNvPr id="15" name="Oval 14">
            <a:extLst>
              <a:ext uri="{FF2B5EF4-FFF2-40B4-BE49-F238E27FC236}">
                <a16:creationId xmlns:a16="http://schemas.microsoft.com/office/drawing/2014/main" id="{6335B3EE-34A3-4475-A0E4-C65521529345}"/>
              </a:ext>
            </a:extLst>
          </p:cNvPr>
          <p:cNvSpPr/>
          <p:nvPr/>
        </p:nvSpPr>
        <p:spPr>
          <a:xfrm>
            <a:off x="947257" y="3588589"/>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bg1">
                    <a:lumMod val="85000"/>
                  </a:schemeClr>
                </a:solidFill>
              </a:rPr>
              <a:t>5.3</a:t>
            </a:r>
          </a:p>
        </p:txBody>
      </p:sp>
      <p:sp>
        <p:nvSpPr>
          <p:cNvPr id="16" name="Retângulo 15">
            <a:extLst>
              <a:ext uri="{FF2B5EF4-FFF2-40B4-BE49-F238E27FC236}">
                <a16:creationId xmlns:a16="http://schemas.microsoft.com/office/drawing/2014/main" id="{D8B3CE3C-2A17-4E45-96D4-EE057E10BDF3}"/>
              </a:ext>
            </a:extLst>
          </p:cNvPr>
          <p:cNvSpPr/>
          <p:nvPr/>
        </p:nvSpPr>
        <p:spPr>
          <a:xfrm>
            <a:off x="1487666" y="4573189"/>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rPr>
              <a:t>Questões Éticas</a:t>
            </a:r>
          </a:p>
        </p:txBody>
      </p:sp>
      <p:sp>
        <p:nvSpPr>
          <p:cNvPr id="17" name="Oval 16">
            <a:extLst>
              <a:ext uri="{FF2B5EF4-FFF2-40B4-BE49-F238E27FC236}">
                <a16:creationId xmlns:a16="http://schemas.microsoft.com/office/drawing/2014/main" id="{6BECB461-32BA-4E94-8AEB-B254A76710BB}"/>
              </a:ext>
            </a:extLst>
          </p:cNvPr>
          <p:cNvSpPr/>
          <p:nvPr/>
        </p:nvSpPr>
        <p:spPr>
          <a:xfrm>
            <a:off x="947257" y="4418571"/>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5.4</a:t>
            </a:r>
            <a:endParaRPr lang="pt-PT" sz="1600" dirty="0">
              <a:solidFill>
                <a:schemeClr val="tx1"/>
              </a:solidFill>
            </a:endParaRPr>
          </a:p>
        </p:txBody>
      </p:sp>
      <p:grpSp>
        <p:nvGrpSpPr>
          <p:cNvPr id="39" name="Agrupar 38">
            <a:extLst>
              <a:ext uri="{FF2B5EF4-FFF2-40B4-BE49-F238E27FC236}">
                <a16:creationId xmlns:a16="http://schemas.microsoft.com/office/drawing/2014/main" id="{6DFF810E-B8A9-4CCE-8997-6824D9021570}"/>
              </a:ext>
            </a:extLst>
          </p:cNvPr>
          <p:cNvGrpSpPr/>
          <p:nvPr/>
        </p:nvGrpSpPr>
        <p:grpSpPr>
          <a:xfrm>
            <a:off x="7909023" y="2040576"/>
            <a:ext cx="2830552" cy="2757774"/>
            <a:chOff x="6547346" y="1618930"/>
            <a:chExt cx="2415540" cy="2415540"/>
          </a:xfrm>
        </p:grpSpPr>
        <p:pic>
          <p:nvPicPr>
            <p:cNvPr id="23" name="Gráfico 22" descr="Balança da justiça com preenchimento sólido">
              <a:extLst>
                <a:ext uri="{FF2B5EF4-FFF2-40B4-BE49-F238E27FC236}">
                  <a16:creationId xmlns:a16="http://schemas.microsoft.com/office/drawing/2014/main" id="{FF4D150D-4D54-4A8E-A347-F1B21EC179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47346" y="1618930"/>
              <a:ext cx="2415540" cy="2415540"/>
            </a:xfrm>
            <a:prstGeom prst="rect">
              <a:avLst/>
            </a:prstGeom>
          </p:spPr>
        </p:pic>
        <p:grpSp>
          <p:nvGrpSpPr>
            <p:cNvPr id="36" name="Agrupar 35">
              <a:extLst>
                <a:ext uri="{FF2B5EF4-FFF2-40B4-BE49-F238E27FC236}">
                  <a16:creationId xmlns:a16="http://schemas.microsoft.com/office/drawing/2014/main" id="{54B49250-BCC1-4523-A520-F5645DBEC17D}"/>
                </a:ext>
              </a:extLst>
            </p:cNvPr>
            <p:cNvGrpSpPr/>
            <p:nvPr/>
          </p:nvGrpSpPr>
          <p:grpSpPr>
            <a:xfrm>
              <a:off x="6744931" y="2464623"/>
              <a:ext cx="590006" cy="590006"/>
              <a:chOff x="6744931" y="2464623"/>
              <a:chExt cx="590006" cy="590006"/>
            </a:xfrm>
          </p:grpSpPr>
          <p:sp>
            <p:nvSpPr>
              <p:cNvPr id="35" name="Retângulo 34">
                <a:extLst>
                  <a:ext uri="{FF2B5EF4-FFF2-40B4-BE49-F238E27FC236}">
                    <a16:creationId xmlns:a16="http://schemas.microsoft.com/office/drawing/2014/main" id="{F759B0F1-E2A9-40AD-9FB2-A8516065C1E6}"/>
                  </a:ext>
                </a:extLst>
              </p:cNvPr>
              <p:cNvSpPr/>
              <p:nvPr/>
            </p:nvSpPr>
            <p:spPr>
              <a:xfrm>
                <a:off x="6744931" y="2514265"/>
                <a:ext cx="590006" cy="517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pic>
            <p:nvPicPr>
              <p:cNvPr id="26" name="Gráfico 25" descr="Câmara com preenchimento sólido">
                <a:extLst>
                  <a:ext uri="{FF2B5EF4-FFF2-40B4-BE49-F238E27FC236}">
                    <a16:creationId xmlns:a16="http://schemas.microsoft.com/office/drawing/2014/main" id="{119BF6CE-4433-4A65-9540-4E529D7313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44931" y="2464623"/>
                <a:ext cx="590006" cy="590006"/>
              </a:xfrm>
              <a:prstGeom prst="rect">
                <a:avLst/>
              </a:prstGeom>
            </p:spPr>
          </p:pic>
        </p:grpSp>
        <p:grpSp>
          <p:nvGrpSpPr>
            <p:cNvPr id="38" name="Agrupar 37">
              <a:extLst>
                <a:ext uri="{FF2B5EF4-FFF2-40B4-BE49-F238E27FC236}">
                  <a16:creationId xmlns:a16="http://schemas.microsoft.com/office/drawing/2014/main" id="{E780CC36-CDD2-401C-92FE-80D7BD849339}"/>
                </a:ext>
              </a:extLst>
            </p:cNvPr>
            <p:cNvGrpSpPr/>
            <p:nvPr/>
          </p:nvGrpSpPr>
          <p:grpSpPr>
            <a:xfrm>
              <a:off x="8144287" y="2464624"/>
              <a:ext cx="590006" cy="590005"/>
              <a:chOff x="8144287" y="2450938"/>
              <a:chExt cx="590006" cy="590005"/>
            </a:xfrm>
          </p:grpSpPr>
          <p:sp>
            <p:nvSpPr>
              <p:cNvPr id="30" name="Retângulo 29">
                <a:extLst>
                  <a:ext uri="{FF2B5EF4-FFF2-40B4-BE49-F238E27FC236}">
                    <a16:creationId xmlns:a16="http://schemas.microsoft.com/office/drawing/2014/main" id="{CEAEA97F-F44C-4574-A9C5-B21437C32F02}"/>
                  </a:ext>
                </a:extLst>
              </p:cNvPr>
              <p:cNvSpPr/>
              <p:nvPr/>
            </p:nvSpPr>
            <p:spPr>
              <a:xfrm>
                <a:off x="8144287" y="2487436"/>
                <a:ext cx="590006" cy="517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pic>
            <p:nvPicPr>
              <p:cNvPr id="37" name="Gráfico 36" descr="Médico com preenchimento sólido">
                <a:extLst>
                  <a:ext uri="{FF2B5EF4-FFF2-40B4-BE49-F238E27FC236}">
                    <a16:creationId xmlns:a16="http://schemas.microsoft.com/office/drawing/2014/main" id="{3FF42443-B4E5-474D-8412-EC371DCBB6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4288" y="2450938"/>
                <a:ext cx="590005" cy="590005"/>
              </a:xfrm>
              <a:prstGeom prst="rect">
                <a:avLst/>
              </a:prstGeom>
            </p:spPr>
          </p:pic>
        </p:grpSp>
      </p:grpSp>
      <p:sp>
        <p:nvSpPr>
          <p:cNvPr id="40" name="CaixaDeTexto 39">
            <a:extLst>
              <a:ext uri="{FF2B5EF4-FFF2-40B4-BE49-F238E27FC236}">
                <a16:creationId xmlns:a16="http://schemas.microsoft.com/office/drawing/2014/main" id="{CF66C1FF-D283-486D-8C59-DF321E629820}"/>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7</a:t>
            </a:r>
            <a:endParaRPr lang="pt-PT" dirty="0">
              <a:solidFill>
                <a:schemeClr val="bg1">
                  <a:lumMod val="65000"/>
                </a:schemeClr>
              </a:solidFill>
            </a:endParaRPr>
          </a:p>
        </p:txBody>
      </p:sp>
    </p:spTree>
    <p:extLst>
      <p:ext uri="{BB962C8B-B14F-4D97-AF65-F5344CB8AC3E}">
        <p14:creationId xmlns:p14="http://schemas.microsoft.com/office/powerpoint/2010/main" val="774018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Referências</a:t>
            </a:r>
          </a:p>
        </p:txBody>
      </p:sp>
      <p:sp>
        <p:nvSpPr>
          <p:cNvPr id="3" name="Marcador de Posição de Conteúdo 2">
            <a:extLst>
              <a:ext uri="{FF2B5EF4-FFF2-40B4-BE49-F238E27FC236}">
                <a16:creationId xmlns:a16="http://schemas.microsoft.com/office/drawing/2014/main" id="{FC8E3515-D7A0-4B5F-B038-CE6628093669}"/>
              </a:ext>
            </a:extLst>
          </p:cNvPr>
          <p:cNvSpPr>
            <a:spLocks noGrp="1"/>
          </p:cNvSpPr>
          <p:nvPr>
            <p:ph idx="1"/>
          </p:nvPr>
        </p:nvSpPr>
        <p:spPr>
          <a:xfrm>
            <a:off x="838200" y="1672861"/>
            <a:ext cx="10515600" cy="4351338"/>
          </a:xfrm>
        </p:spPr>
        <p:txBody>
          <a:bodyPr>
            <a:normAutofit fontScale="25000" lnSpcReduction="20000"/>
          </a:bodyPr>
          <a:lstStyle/>
          <a:p>
            <a:pPr marL="0" indent="0" algn="just" defTabSz="269875">
              <a:lnSpc>
                <a:spcPct val="145000"/>
              </a:lnSpc>
              <a:buNone/>
              <a:tabLst>
                <a:tab pos="357188" algn="l"/>
              </a:tabLst>
            </a:pPr>
            <a:r>
              <a:rPr lang="pt-PT" sz="5600" dirty="0">
                <a:effectLst/>
                <a:ea typeface="Calibri" panose="020F0502020204030204" pitchFamily="34" charset="0"/>
              </a:rPr>
              <a:t>[1]	S. Y. Lee, S. C. Kim, M. H. Lee, </a:t>
            </a:r>
            <a:r>
              <a:rPr lang="pt-PT" sz="5600" dirty="0" err="1">
                <a:effectLst/>
                <a:ea typeface="Calibri" panose="020F0502020204030204" pitchFamily="34" charset="0"/>
              </a:rPr>
              <a:t>and</a:t>
            </a:r>
            <a:r>
              <a:rPr lang="pt-PT" sz="5600" dirty="0">
                <a:effectLst/>
                <a:ea typeface="Calibri" panose="020F0502020204030204" pitchFamily="34" charset="0"/>
              </a:rPr>
              <a:t> Y. I. Lee, “</a:t>
            </a:r>
            <a:r>
              <a:rPr lang="pt-PT" sz="5600" dirty="0" err="1">
                <a:effectLst/>
                <a:ea typeface="Calibri" panose="020F0502020204030204" pitchFamily="34" charset="0"/>
              </a:rPr>
              <a:t>Comparison</a:t>
            </a:r>
            <a:r>
              <a:rPr lang="pt-PT" sz="5600" dirty="0">
                <a:effectLst/>
                <a:ea typeface="Calibri" panose="020F0502020204030204" pitchFamily="34" charset="0"/>
              </a:rPr>
              <a:t> </a:t>
            </a:r>
            <a:r>
              <a:rPr lang="pt-PT" sz="5600" dirty="0" err="1">
                <a:effectLst/>
                <a:ea typeface="Calibri" panose="020F0502020204030204" pitchFamily="34" charset="0"/>
              </a:rPr>
              <a:t>of</a:t>
            </a:r>
            <a:r>
              <a:rPr lang="pt-PT" sz="5600" dirty="0">
                <a:effectLst/>
                <a:ea typeface="Calibri" panose="020F0502020204030204" pitchFamily="34" charset="0"/>
              </a:rPr>
              <a:t> </a:t>
            </a:r>
            <a:r>
              <a:rPr lang="pt-PT" sz="5600" dirty="0" err="1">
                <a:effectLst/>
                <a:ea typeface="Calibri" panose="020F0502020204030204" pitchFamily="34" charset="0"/>
              </a:rPr>
              <a:t>shoulder</a:t>
            </a:r>
            <a:r>
              <a:rPr lang="pt-PT" sz="5600" dirty="0">
                <a:effectLst/>
                <a:ea typeface="Calibri" panose="020F0502020204030204" pitchFamily="34" charset="0"/>
              </a:rPr>
              <a:t> </a:t>
            </a:r>
            <a:r>
              <a:rPr lang="pt-PT" sz="5600" dirty="0" err="1">
                <a:effectLst/>
                <a:ea typeface="Calibri" panose="020F0502020204030204" pitchFamily="34" charset="0"/>
              </a:rPr>
              <a:t>and</a:t>
            </a:r>
            <a:r>
              <a:rPr lang="pt-PT" sz="5600" dirty="0">
                <a:effectLst/>
                <a:ea typeface="Calibri" panose="020F0502020204030204" pitchFamily="34" charset="0"/>
              </a:rPr>
              <a:t> </a:t>
            </a:r>
            <a:r>
              <a:rPr lang="pt-PT" sz="5600" dirty="0" err="1">
                <a:effectLst/>
                <a:ea typeface="Calibri" panose="020F0502020204030204" pitchFamily="34" charset="0"/>
              </a:rPr>
              <a:t>back</a:t>
            </a:r>
            <a:r>
              <a:rPr lang="pt-PT" sz="5600" dirty="0">
                <a:effectLst/>
                <a:ea typeface="Calibri" panose="020F0502020204030204" pitchFamily="34" charset="0"/>
              </a:rPr>
              <a:t> </a:t>
            </a:r>
            <a:r>
              <a:rPr lang="pt-PT" sz="5600" dirty="0" err="1">
                <a:effectLst/>
                <a:ea typeface="Calibri" panose="020F0502020204030204" pitchFamily="34" charset="0"/>
              </a:rPr>
              <a:t>muscle</a:t>
            </a:r>
            <a:r>
              <a:rPr lang="pt-PT" sz="5600" dirty="0">
                <a:effectLst/>
                <a:ea typeface="Calibri" panose="020F0502020204030204" pitchFamily="34" charset="0"/>
              </a:rPr>
              <a:t> </a:t>
            </a:r>
            <a:r>
              <a:rPr lang="pt-PT" sz="5600" dirty="0" err="1">
                <a:effectLst/>
                <a:ea typeface="Calibri" panose="020F0502020204030204" pitchFamily="34" charset="0"/>
              </a:rPr>
              <a:t>activation</a:t>
            </a:r>
            <a:r>
              <a:rPr lang="pt-PT" sz="5600" dirty="0">
                <a:effectLst/>
                <a:ea typeface="Calibri" panose="020F0502020204030204" pitchFamily="34" charset="0"/>
              </a:rPr>
              <a:t> in </a:t>
            </a:r>
            <a:r>
              <a:rPr lang="pt-PT" sz="5600" dirty="0" err="1">
                <a:effectLst/>
                <a:ea typeface="Calibri" panose="020F0502020204030204" pitchFamily="34" charset="0"/>
              </a:rPr>
              <a:t>caregivers</a:t>
            </a:r>
            <a:r>
              <a:rPr lang="pt-PT" sz="5600" dirty="0">
                <a:effectLst/>
                <a:ea typeface="Calibri" panose="020F0502020204030204" pitchFamily="34" charset="0"/>
              </a:rPr>
              <a:t> </a:t>
            </a:r>
            <a:r>
              <a:rPr lang="pt-PT" sz="5600" dirty="0" err="1">
                <a:effectLst/>
                <a:ea typeface="Calibri" panose="020F0502020204030204" pitchFamily="34" charset="0"/>
              </a:rPr>
              <a:t>according</a:t>
            </a:r>
            <a:r>
              <a:rPr lang="pt-PT" sz="5600" dirty="0">
                <a:effectLst/>
                <a:ea typeface="Calibri" panose="020F0502020204030204" pitchFamily="34" charset="0"/>
              </a:rPr>
              <a:t> to </a:t>
            </a:r>
            <a:r>
              <a:rPr lang="pt-PT" sz="5600" dirty="0" err="1">
                <a:effectLst/>
                <a:ea typeface="Calibri" panose="020F0502020204030204" pitchFamily="34" charset="0"/>
              </a:rPr>
              <a:t>various</a:t>
            </a:r>
            <a:r>
              <a:rPr lang="pt-PT" sz="5600" dirty="0">
                <a:effectLst/>
                <a:ea typeface="Calibri" panose="020F0502020204030204" pitchFamily="34" charset="0"/>
              </a:rPr>
              <a:t> </a:t>
            </a:r>
            <a:r>
              <a:rPr lang="pt-PT" sz="5600" dirty="0" err="1">
                <a:effectLst/>
                <a:ea typeface="Calibri" panose="020F0502020204030204" pitchFamily="34" charset="0"/>
              </a:rPr>
              <a:t>handle</a:t>
            </a:r>
            <a:r>
              <a:rPr lang="pt-PT" sz="5600" dirty="0">
                <a:effectLst/>
                <a:ea typeface="Calibri" panose="020F0502020204030204" pitchFamily="34" charset="0"/>
              </a:rPr>
              <a:t> </a:t>
            </a:r>
            <a:r>
              <a:rPr lang="pt-PT" sz="5600" dirty="0" err="1">
                <a:effectLst/>
                <a:ea typeface="Calibri" panose="020F0502020204030204" pitchFamily="34" charset="0"/>
              </a:rPr>
              <a:t>heights</a:t>
            </a:r>
            <a:r>
              <a:rPr lang="pt-PT" sz="5600" dirty="0">
                <a:effectLst/>
                <a:ea typeface="Calibri" panose="020F0502020204030204" pitchFamily="34" charset="0"/>
              </a:rPr>
              <a:t>,” </a:t>
            </a:r>
            <a:r>
              <a:rPr lang="pt-PT" sz="5600" i="1" dirty="0" err="1">
                <a:effectLst/>
                <a:ea typeface="Calibri" panose="020F0502020204030204" pitchFamily="34" charset="0"/>
              </a:rPr>
              <a:t>Journal</a:t>
            </a:r>
            <a:r>
              <a:rPr lang="pt-PT" sz="5600" i="1" dirty="0">
                <a:effectLst/>
                <a:ea typeface="Calibri" panose="020F0502020204030204" pitchFamily="34" charset="0"/>
              </a:rPr>
              <a:t> </a:t>
            </a:r>
            <a:r>
              <a:rPr lang="pt-PT" sz="5600" i="1" dirty="0" err="1">
                <a:effectLst/>
                <a:ea typeface="Calibri" panose="020F0502020204030204" pitchFamily="34" charset="0"/>
              </a:rPr>
              <a:t>of</a:t>
            </a:r>
            <a:r>
              <a:rPr lang="pt-PT" sz="5600" i="1" dirty="0">
                <a:effectLst/>
                <a:ea typeface="Calibri" panose="020F0502020204030204" pitchFamily="34" charset="0"/>
              </a:rPr>
              <a:t> </a:t>
            </a:r>
            <a:r>
              <a:rPr lang="pt-PT" sz="5600" i="1" dirty="0" err="1">
                <a:effectLst/>
                <a:ea typeface="Calibri" panose="020F0502020204030204" pitchFamily="34" charset="0"/>
              </a:rPr>
              <a:t>Physical</a:t>
            </a:r>
            <a:r>
              <a:rPr lang="pt-PT" sz="5600" i="1" dirty="0">
                <a:effectLst/>
                <a:ea typeface="Calibri" panose="020F0502020204030204" pitchFamily="34" charset="0"/>
              </a:rPr>
              <a:t> </a:t>
            </a:r>
            <a:r>
              <a:rPr lang="pt-PT" sz="5600" i="1" dirty="0" err="1">
                <a:effectLst/>
                <a:ea typeface="Calibri" panose="020F0502020204030204" pitchFamily="34" charset="0"/>
              </a:rPr>
              <a:t>Therapy</a:t>
            </a:r>
            <a:r>
              <a:rPr lang="pt-PT" sz="5600" i="1" dirty="0">
                <a:effectLst/>
                <a:ea typeface="Calibri" panose="020F0502020204030204" pitchFamily="34" charset="0"/>
              </a:rPr>
              <a:t> </a:t>
            </a:r>
            <a:r>
              <a:rPr lang="pt-PT" sz="5600" i="1" dirty="0" err="1">
                <a:effectLst/>
                <a:ea typeface="Calibri" panose="020F0502020204030204" pitchFamily="34" charset="0"/>
              </a:rPr>
              <a:t>Science</a:t>
            </a:r>
            <a:r>
              <a:rPr lang="pt-PT" sz="5600" dirty="0">
                <a:effectLst/>
                <a:ea typeface="Calibri" panose="020F0502020204030204" pitchFamily="34" charset="0"/>
              </a:rPr>
              <a:t>, vol. 25, no. 10. pp. 1231–1233, 2013, doi: 10.1589/jpts.25.1231.</a:t>
            </a:r>
          </a:p>
          <a:p>
            <a:pPr marL="0" indent="0" algn="just" defTabSz="269875">
              <a:lnSpc>
                <a:spcPct val="145000"/>
              </a:lnSpc>
              <a:buNone/>
              <a:tabLst>
                <a:tab pos="357188" algn="l"/>
              </a:tabLst>
            </a:pPr>
            <a:r>
              <a:rPr lang="pt-PT" sz="5600" dirty="0">
                <a:effectLst/>
                <a:ea typeface="Calibri" panose="020F0502020204030204" pitchFamily="34" charset="0"/>
              </a:rPr>
              <a:t>[2]	A. </a:t>
            </a:r>
            <a:r>
              <a:rPr lang="pt-PT" sz="5600" dirty="0" err="1">
                <a:effectLst/>
                <a:ea typeface="Calibri" panose="020F0502020204030204" pitchFamily="34" charset="0"/>
              </a:rPr>
              <a:t>Veerubhotla</a:t>
            </a:r>
            <a:r>
              <a:rPr lang="pt-PT" sz="5600" dirty="0">
                <a:effectLst/>
                <a:ea typeface="Calibri" panose="020F0502020204030204" pitchFamily="34" charset="0"/>
              </a:rPr>
              <a:t>, K. </a:t>
            </a:r>
            <a:r>
              <a:rPr lang="pt-PT" sz="5600" dirty="0" err="1">
                <a:effectLst/>
                <a:ea typeface="Calibri" panose="020F0502020204030204" pitchFamily="34" charset="0"/>
              </a:rPr>
              <a:t>Tsang</a:t>
            </a:r>
            <a:r>
              <a:rPr lang="pt-PT" sz="5600" dirty="0">
                <a:effectLst/>
                <a:ea typeface="Calibri" panose="020F0502020204030204" pitchFamily="34" charset="0"/>
              </a:rPr>
              <a:t>, K. James, </a:t>
            </a:r>
            <a:r>
              <a:rPr lang="pt-PT" sz="5600" dirty="0" err="1">
                <a:effectLst/>
                <a:ea typeface="Calibri" panose="020F0502020204030204" pitchFamily="34" charset="0"/>
              </a:rPr>
              <a:t>and</a:t>
            </a:r>
            <a:r>
              <a:rPr lang="pt-PT" sz="5600" dirty="0">
                <a:effectLst/>
                <a:ea typeface="Calibri" panose="020F0502020204030204" pitchFamily="34" charset="0"/>
              </a:rPr>
              <a:t> D. </a:t>
            </a:r>
            <a:r>
              <a:rPr lang="pt-PT" sz="5600" dirty="0" err="1">
                <a:effectLst/>
                <a:ea typeface="Calibri" panose="020F0502020204030204" pitchFamily="34" charset="0"/>
              </a:rPr>
              <a:t>Ding</a:t>
            </a:r>
            <a:r>
              <a:rPr lang="pt-PT" sz="5600" dirty="0">
                <a:effectLst/>
                <a:ea typeface="Calibri" panose="020F0502020204030204" pitchFamily="34" charset="0"/>
              </a:rPr>
              <a:t>, “</a:t>
            </a:r>
            <a:r>
              <a:rPr lang="pt-PT" sz="5600" dirty="0" err="1">
                <a:effectLst/>
                <a:ea typeface="Calibri" panose="020F0502020204030204" pitchFamily="34" charset="0"/>
              </a:rPr>
              <a:t>Department</a:t>
            </a:r>
            <a:r>
              <a:rPr lang="pt-PT" sz="5600" dirty="0">
                <a:effectLst/>
                <a:ea typeface="Calibri" panose="020F0502020204030204" pitchFamily="34" charset="0"/>
              </a:rPr>
              <a:t> </a:t>
            </a:r>
            <a:r>
              <a:rPr lang="pt-PT" sz="5600" dirty="0" err="1">
                <a:effectLst/>
                <a:ea typeface="Calibri" panose="020F0502020204030204" pitchFamily="34" charset="0"/>
              </a:rPr>
              <a:t>of</a:t>
            </a:r>
            <a:r>
              <a:rPr lang="pt-PT" sz="5600" dirty="0">
                <a:effectLst/>
                <a:ea typeface="Calibri" panose="020F0502020204030204" pitchFamily="34" charset="0"/>
              </a:rPr>
              <a:t> </a:t>
            </a:r>
            <a:r>
              <a:rPr lang="pt-PT" sz="5600" dirty="0" err="1">
                <a:effectLst/>
                <a:ea typeface="Calibri" panose="020F0502020204030204" pitchFamily="34" charset="0"/>
              </a:rPr>
              <a:t>Rehabilitation</a:t>
            </a:r>
            <a:r>
              <a:rPr lang="pt-PT" sz="5600" dirty="0">
                <a:effectLst/>
                <a:ea typeface="Calibri" panose="020F0502020204030204" pitchFamily="34" charset="0"/>
              </a:rPr>
              <a:t> </a:t>
            </a:r>
            <a:r>
              <a:rPr lang="pt-PT" sz="5600" dirty="0" err="1">
                <a:effectLst/>
                <a:ea typeface="Calibri" panose="020F0502020204030204" pitchFamily="34" charset="0"/>
              </a:rPr>
              <a:t>Sciences</a:t>
            </a:r>
            <a:r>
              <a:rPr lang="pt-PT" sz="5600" dirty="0">
                <a:effectLst/>
                <a:ea typeface="Calibri" panose="020F0502020204030204" pitchFamily="34" charset="0"/>
              </a:rPr>
              <a:t> </a:t>
            </a:r>
            <a:r>
              <a:rPr lang="pt-PT" sz="5600" dirty="0" err="1">
                <a:effectLst/>
                <a:ea typeface="Calibri" panose="020F0502020204030204" pitchFamily="34" charset="0"/>
              </a:rPr>
              <a:t>and</a:t>
            </a:r>
            <a:r>
              <a:rPr lang="pt-PT" sz="5600" dirty="0">
                <a:effectLst/>
                <a:ea typeface="Calibri" panose="020F0502020204030204" pitchFamily="34" charset="0"/>
              </a:rPr>
              <a:t> </a:t>
            </a:r>
            <a:r>
              <a:rPr lang="pt-PT" sz="5600" dirty="0" err="1">
                <a:effectLst/>
                <a:ea typeface="Calibri" panose="020F0502020204030204" pitchFamily="34" charset="0"/>
              </a:rPr>
              <a:t>Technology</a:t>
            </a:r>
            <a:r>
              <a:rPr lang="pt-PT" sz="5600" dirty="0">
                <a:effectLst/>
                <a:ea typeface="Calibri" panose="020F0502020204030204" pitchFamily="34" charset="0"/>
              </a:rPr>
              <a:t>, </a:t>
            </a:r>
            <a:r>
              <a:rPr lang="pt-PT" sz="5600" dirty="0" err="1">
                <a:effectLst/>
                <a:ea typeface="Calibri" panose="020F0502020204030204" pitchFamily="34" charset="0"/>
              </a:rPr>
              <a:t>School</a:t>
            </a:r>
            <a:r>
              <a:rPr lang="pt-PT" sz="5600" dirty="0">
                <a:effectLst/>
                <a:ea typeface="Calibri" panose="020F0502020204030204" pitchFamily="34" charset="0"/>
              </a:rPr>
              <a:t> </a:t>
            </a:r>
            <a:r>
              <a:rPr lang="pt-PT" sz="5600" dirty="0" err="1">
                <a:effectLst/>
                <a:ea typeface="Calibri" panose="020F0502020204030204" pitchFamily="34" charset="0"/>
              </a:rPr>
              <a:t>of</a:t>
            </a:r>
            <a:r>
              <a:rPr lang="pt-PT" sz="5600" dirty="0">
                <a:effectLst/>
                <a:ea typeface="Calibri" panose="020F0502020204030204" pitchFamily="34" charset="0"/>
              </a:rPr>
              <a:t> </a:t>
            </a:r>
            <a:r>
              <a:rPr lang="pt-PT" sz="5600" dirty="0" err="1">
                <a:effectLst/>
                <a:ea typeface="Calibri" panose="020F0502020204030204" pitchFamily="34" charset="0"/>
              </a:rPr>
              <a:t>Health</a:t>
            </a:r>
            <a:r>
              <a:rPr lang="pt-PT" sz="5600" dirty="0">
                <a:effectLst/>
                <a:ea typeface="Calibri" panose="020F0502020204030204" pitchFamily="34" charset="0"/>
              </a:rPr>
              <a:t> </a:t>
            </a:r>
            <a:r>
              <a:rPr lang="pt-PT" sz="5600" dirty="0" err="1">
                <a:effectLst/>
                <a:ea typeface="Calibri" panose="020F0502020204030204" pitchFamily="34" charset="0"/>
              </a:rPr>
              <a:t>and</a:t>
            </a:r>
            <a:r>
              <a:rPr lang="pt-PT" sz="5600" dirty="0">
                <a:effectLst/>
                <a:ea typeface="Calibri" panose="020F0502020204030204" pitchFamily="34" charset="0"/>
              </a:rPr>
              <a:t> </a:t>
            </a:r>
            <a:r>
              <a:rPr lang="pt-PT" sz="5600" dirty="0" err="1">
                <a:effectLst/>
                <a:ea typeface="Calibri" panose="020F0502020204030204" pitchFamily="34" charset="0"/>
              </a:rPr>
              <a:t>Rehabilitation</a:t>
            </a:r>
            <a:r>
              <a:rPr lang="pt-PT" sz="5600" dirty="0">
                <a:effectLst/>
                <a:ea typeface="Calibri" panose="020F0502020204030204" pitchFamily="34" charset="0"/>
              </a:rPr>
              <a:t> </a:t>
            </a:r>
            <a:r>
              <a:rPr lang="pt-PT" sz="5600" dirty="0" err="1">
                <a:effectLst/>
                <a:ea typeface="Calibri" panose="020F0502020204030204" pitchFamily="34" charset="0"/>
              </a:rPr>
              <a:t>Sciences</a:t>
            </a:r>
            <a:r>
              <a:rPr lang="pt-PT" sz="5600" dirty="0">
                <a:effectLst/>
                <a:ea typeface="Calibri" panose="020F0502020204030204" pitchFamily="34" charset="0"/>
              </a:rPr>
              <a:t>, </a:t>
            </a:r>
            <a:r>
              <a:rPr lang="pt-PT" sz="5600" dirty="0" err="1">
                <a:effectLst/>
                <a:ea typeface="Calibri" panose="020F0502020204030204" pitchFamily="34" charset="0"/>
              </a:rPr>
              <a:t>University</a:t>
            </a:r>
            <a:r>
              <a:rPr lang="pt-PT" sz="5600" dirty="0">
                <a:effectLst/>
                <a:ea typeface="Calibri" panose="020F0502020204030204" pitchFamily="34" charset="0"/>
              </a:rPr>
              <a:t> </a:t>
            </a:r>
            <a:r>
              <a:rPr lang="pt-PT" sz="5600" dirty="0" err="1">
                <a:effectLst/>
                <a:ea typeface="Calibri" panose="020F0502020204030204" pitchFamily="34" charset="0"/>
              </a:rPr>
              <a:t>of</a:t>
            </a:r>
            <a:r>
              <a:rPr lang="pt-PT" sz="5600" dirty="0">
                <a:effectLst/>
                <a:ea typeface="Calibri" panose="020F0502020204030204" pitchFamily="34" charset="0"/>
              </a:rPr>
              <a:t> Pittsburgh, PA., 2 </a:t>
            </a:r>
            <a:r>
              <a:rPr lang="pt-PT" sz="5600" dirty="0" err="1">
                <a:effectLst/>
                <a:ea typeface="Calibri" panose="020F0502020204030204" pitchFamily="34" charset="0"/>
              </a:rPr>
              <a:t>Human</a:t>
            </a:r>
            <a:r>
              <a:rPr lang="pt-PT" sz="5600" dirty="0">
                <a:effectLst/>
                <a:ea typeface="Calibri" panose="020F0502020204030204" pitchFamily="34" charset="0"/>
              </a:rPr>
              <a:t> </a:t>
            </a:r>
            <a:r>
              <a:rPr lang="pt-PT" sz="5600" dirty="0" err="1">
                <a:effectLst/>
                <a:ea typeface="Calibri" panose="020F0502020204030204" pitchFamily="34" charset="0"/>
              </a:rPr>
              <a:t>Engineering</a:t>
            </a:r>
            <a:r>
              <a:rPr lang="pt-PT" sz="5600" dirty="0">
                <a:effectLst/>
                <a:ea typeface="Calibri" panose="020F0502020204030204" pitchFamily="34" charset="0"/>
              </a:rPr>
              <a:t> Research </a:t>
            </a:r>
            <a:r>
              <a:rPr lang="pt-PT" sz="5600" dirty="0" err="1">
                <a:effectLst/>
                <a:ea typeface="Calibri" panose="020F0502020204030204" pitchFamily="34" charset="0"/>
              </a:rPr>
              <a:t>Laboratories</a:t>
            </a:r>
            <a:r>
              <a:rPr lang="pt-PT" sz="5600" dirty="0">
                <a:effectLst/>
                <a:ea typeface="Calibri" panose="020F0502020204030204" pitchFamily="34" charset="0"/>
              </a:rPr>
              <a:t>, </a:t>
            </a:r>
            <a:r>
              <a:rPr lang="pt-PT" sz="5600" dirty="0" err="1">
                <a:effectLst/>
                <a:ea typeface="Calibri" panose="020F0502020204030204" pitchFamily="34" charset="0"/>
              </a:rPr>
              <a:t>Department</a:t>
            </a:r>
            <a:r>
              <a:rPr lang="pt-PT" sz="5600" dirty="0">
                <a:effectLst/>
                <a:ea typeface="Calibri" panose="020F0502020204030204" pitchFamily="34" charset="0"/>
              </a:rPr>
              <a:t> </a:t>
            </a:r>
            <a:r>
              <a:rPr lang="pt-PT" sz="5600" dirty="0" err="1">
                <a:effectLst/>
                <a:ea typeface="Calibri" panose="020F0502020204030204" pitchFamily="34" charset="0"/>
              </a:rPr>
              <a:t>of</a:t>
            </a:r>
            <a:r>
              <a:rPr lang="pt-PT" sz="5600" dirty="0">
                <a:effectLst/>
                <a:ea typeface="Calibri" panose="020F0502020204030204" pitchFamily="34" charset="0"/>
              </a:rPr>
              <a:t> </a:t>
            </a:r>
            <a:r>
              <a:rPr lang="pt-PT" sz="5600" dirty="0" err="1">
                <a:effectLst/>
                <a:ea typeface="Calibri" panose="020F0502020204030204" pitchFamily="34" charset="0"/>
              </a:rPr>
              <a:t>Veteran</a:t>
            </a:r>
            <a:r>
              <a:rPr lang="pt-PT" sz="5600" dirty="0">
                <a:effectLst/>
                <a:ea typeface="Calibri" panose="020F0502020204030204" pitchFamily="34" charset="0"/>
              </a:rPr>
              <a:t> Affairs Pittsburgh </a:t>
            </a:r>
            <a:r>
              <a:rPr lang="pt-PT" sz="5600" dirty="0" err="1">
                <a:effectLst/>
                <a:ea typeface="Calibri" panose="020F0502020204030204" pitchFamily="34" charset="0"/>
              </a:rPr>
              <a:t>Healthcare</a:t>
            </a:r>
            <a:r>
              <a:rPr lang="pt-PT" sz="5600" dirty="0">
                <a:effectLst/>
                <a:ea typeface="Calibri" panose="020F0502020204030204" pitchFamily="34" charset="0"/>
              </a:rPr>
              <a:t> System, Pittsburgh, PA,” no. </a:t>
            </a:r>
            <a:r>
              <a:rPr lang="pt-PT" sz="5600" dirty="0" err="1">
                <a:effectLst/>
                <a:ea typeface="Calibri" panose="020F0502020204030204" pitchFamily="34" charset="0"/>
              </a:rPr>
              <a:t>Vm</a:t>
            </a:r>
            <a:r>
              <a:rPr lang="pt-PT" sz="5600" dirty="0">
                <a:effectLst/>
                <a:ea typeface="Calibri" panose="020F0502020204030204" pitchFamily="34" charset="0"/>
              </a:rPr>
              <a:t>, pp. 7–10.</a:t>
            </a:r>
          </a:p>
          <a:p>
            <a:pPr marL="0" indent="0" algn="just" defTabSz="269875">
              <a:lnSpc>
                <a:spcPct val="145000"/>
              </a:lnSpc>
              <a:buNone/>
              <a:tabLst>
                <a:tab pos="357188" algn="l"/>
              </a:tabLst>
            </a:pPr>
            <a:r>
              <a:rPr lang="pt-PT" sz="5600" dirty="0">
                <a:effectLst/>
                <a:ea typeface="Calibri" panose="020F0502020204030204" pitchFamily="34" charset="0"/>
              </a:rPr>
              <a:t>[3]	H. </a:t>
            </a:r>
            <a:r>
              <a:rPr lang="pt-PT" sz="5600" dirty="0" err="1">
                <a:effectLst/>
                <a:ea typeface="Calibri" panose="020F0502020204030204" pitchFamily="34" charset="0"/>
              </a:rPr>
              <a:t>Ikeda</a:t>
            </a:r>
            <a:r>
              <a:rPr lang="pt-PT" sz="5600" dirty="0">
                <a:effectLst/>
                <a:ea typeface="Calibri" panose="020F0502020204030204" pitchFamily="34" charset="0"/>
              </a:rPr>
              <a:t>, T. </a:t>
            </a:r>
            <a:r>
              <a:rPr lang="pt-PT" sz="5600" dirty="0" err="1">
                <a:effectLst/>
                <a:ea typeface="Calibri" panose="020F0502020204030204" pitchFamily="34" charset="0"/>
              </a:rPr>
              <a:t>Tohyama</a:t>
            </a:r>
            <a:r>
              <a:rPr lang="pt-PT" sz="5600" dirty="0">
                <a:effectLst/>
                <a:ea typeface="Calibri" panose="020F0502020204030204" pitchFamily="34" charset="0"/>
              </a:rPr>
              <a:t>, D. </a:t>
            </a:r>
            <a:r>
              <a:rPr lang="pt-PT" sz="5600" dirty="0" err="1">
                <a:effectLst/>
                <a:ea typeface="Calibri" panose="020F0502020204030204" pitchFamily="34" charset="0"/>
              </a:rPr>
              <a:t>Maki</a:t>
            </a:r>
            <a:r>
              <a:rPr lang="pt-PT" sz="5600" dirty="0">
                <a:effectLst/>
                <a:ea typeface="Calibri" panose="020F0502020204030204" pitchFamily="34" charset="0"/>
              </a:rPr>
              <a:t>, K. Sato, </a:t>
            </a:r>
            <a:r>
              <a:rPr lang="pt-PT" sz="5600" dirty="0" err="1">
                <a:effectLst/>
                <a:ea typeface="Calibri" panose="020F0502020204030204" pitchFamily="34" charset="0"/>
              </a:rPr>
              <a:t>and</a:t>
            </a:r>
            <a:r>
              <a:rPr lang="pt-PT" sz="5600" dirty="0">
                <a:effectLst/>
                <a:ea typeface="Calibri" panose="020F0502020204030204" pitchFamily="34" charset="0"/>
              </a:rPr>
              <a:t> E. </a:t>
            </a:r>
            <a:r>
              <a:rPr lang="pt-PT" sz="5600" dirty="0" err="1">
                <a:effectLst/>
                <a:ea typeface="Calibri" panose="020F0502020204030204" pitchFamily="34" charset="0"/>
              </a:rPr>
              <a:t>Nakano</a:t>
            </a:r>
            <a:r>
              <a:rPr lang="pt-PT" sz="5600" dirty="0">
                <a:effectLst/>
                <a:ea typeface="Calibri" panose="020F0502020204030204" pitchFamily="34" charset="0"/>
              </a:rPr>
              <a:t>, “Autonomous step </a:t>
            </a:r>
            <a:r>
              <a:rPr lang="pt-PT" sz="5600" dirty="0" err="1">
                <a:effectLst/>
                <a:ea typeface="Calibri" panose="020F0502020204030204" pitchFamily="34" charset="0"/>
              </a:rPr>
              <a:t>climbing</a:t>
            </a:r>
            <a:r>
              <a:rPr lang="pt-PT" sz="5600" dirty="0">
                <a:effectLst/>
                <a:ea typeface="Calibri" panose="020F0502020204030204" pitchFamily="34" charset="0"/>
              </a:rPr>
              <a:t> </a:t>
            </a:r>
            <a:r>
              <a:rPr lang="pt-PT" sz="5600" dirty="0" err="1">
                <a:effectLst/>
                <a:ea typeface="Calibri" panose="020F0502020204030204" pitchFamily="34" charset="0"/>
              </a:rPr>
              <a:t>strategy</a:t>
            </a:r>
            <a:r>
              <a:rPr lang="pt-PT" sz="5600" dirty="0">
                <a:effectLst/>
                <a:ea typeface="Calibri" panose="020F0502020204030204" pitchFamily="34" charset="0"/>
              </a:rPr>
              <a:t> </a:t>
            </a:r>
            <a:r>
              <a:rPr lang="pt-PT" sz="5600" dirty="0" err="1">
                <a:effectLst/>
                <a:ea typeface="Calibri" panose="020F0502020204030204" pitchFamily="34" charset="0"/>
              </a:rPr>
              <a:t>using</a:t>
            </a:r>
            <a:r>
              <a:rPr lang="pt-PT" sz="5600" dirty="0">
                <a:effectLst/>
                <a:ea typeface="Calibri" panose="020F0502020204030204" pitchFamily="34" charset="0"/>
              </a:rPr>
              <a:t> a </a:t>
            </a:r>
            <a:r>
              <a:rPr lang="pt-PT" sz="5600" dirty="0" err="1">
                <a:effectLst/>
                <a:ea typeface="Calibri" panose="020F0502020204030204" pitchFamily="34" charset="0"/>
              </a:rPr>
              <a:t>wheelchair</a:t>
            </a:r>
            <a:r>
              <a:rPr lang="pt-PT" sz="5600" dirty="0">
                <a:effectLst/>
                <a:ea typeface="Calibri" panose="020F0502020204030204" pitchFamily="34" charset="0"/>
              </a:rPr>
              <a:t> </a:t>
            </a:r>
            <a:r>
              <a:rPr lang="pt-PT" sz="5600" dirty="0" err="1">
                <a:effectLst/>
                <a:ea typeface="Calibri" panose="020F0502020204030204" pitchFamily="34" charset="0"/>
              </a:rPr>
              <a:t>and</a:t>
            </a:r>
            <a:r>
              <a:rPr lang="pt-PT" sz="5600" dirty="0">
                <a:effectLst/>
                <a:ea typeface="Calibri" panose="020F0502020204030204" pitchFamily="34" charset="0"/>
              </a:rPr>
              <a:t> </a:t>
            </a:r>
            <a:r>
              <a:rPr lang="pt-PT" sz="5600" dirty="0" err="1">
                <a:effectLst/>
                <a:ea typeface="Calibri" panose="020F0502020204030204" pitchFamily="34" charset="0"/>
              </a:rPr>
              <a:t>care</a:t>
            </a:r>
            <a:r>
              <a:rPr lang="pt-PT" sz="5600" dirty="0">
                <a:effectLst/>
                <a:ea typeface="Calibri" panose="020F0502020204030204" pitchFamily="34" charset="0"/>
              </a:rPr>
              <a:t> robot,” </a:t>
            </a:r>
            <a:r>
              <a:rPr lang="pt-PT" sz="5600" i="1" dirty="0">
                <a:effectLst/>
                <a:ea typeface="Calibri" panose="020F0502020204030204" pitchFamily="34" charset="0"/>
              </a:rPr>
              <a:t>Proc. - 2019 4th Int. </a:t>
            </a:r>
            <a:r>
              <a:rPr lang="pt-PT" sz="5600" i="1" dirty="0" err="1">
                <a:effectLst/>
                <a:ea typeface="Calibri" panose="020F0502020204030204" pitchFamily="34" charset="0"/>
              </a:rPr>
              <a:t>Conf</a:t>
            </a:r>
            <a:r>
              <a:rPr lang="pt-PT" sz="5600" i="1" dirty="0">
                <a:effectLst/>
                <a:ea typeface="Calibri" panose="020F0502020204030204" pitchFamily="34" charset="0"/>
              </a:rPr>
              <a:t>. </a:t>
            </a:r>
            <a:r>
              <a:rPr lang="pt-PT" sz="5600" i="1" dirty="0" err="1">
                <a:effectLst/>
                <a:ea typeface="Calibri" panose="020F0502020204030204" pitchFamily="34" charset="0"/>
              </a:rPr>
              <a:t>Control</a:t>
            </a:r>
            <a:r>
              <a:rPr lang="pt-PT" sz="5600" i="1" dirty="0">
                <a:effectLst/>
                <a:ea typeface="Calibri" panose="020F0502020204030204" pitchFamily="34" charset="0"/>
              </a:rPr>
              <a:t>. Robot. </a:t>
            </a:r>
            <a:r>
              <a:rPr lang="pt-PT" sz="5600" i="1" dirty="0" err="1">
                <a:effectLst/>
                <a:ea typeface="Calibri" panose="020F0502020204030204" pitchFamily="34" charset="0"/>
              </a:rPr>
              <a:t>Cybern</a:t>
            </a:r>
            <a:r>
              <a:rPr lang="pt-PT" sz="5600" i="1" dirty="0">
                <a:effectLst/>
                <a:ea typeface="Calibri" panose="020F0502020204030204" pitchFamily="34" charset="0"/>
              </a:rPr>
              <a:t>. CRC 2019</a:t>
            </a:r>
            <a:r>
              <a:rPr lang="pt-PT" sz="5600" dirty="0">
                <a:effectLst/>
                <a:ea typeface="Calibri" panose="020F0502020204030204" pitchFamily="34" charset="0"/>
              </a:rPr>
              <a:t>, pp. 75–80, 2019, doi: 10.1109/CRC.2019.00024.</a:t>
            </a:r>
          </a:p>
          <a:p>
            <a:pPr marL="0" indent="0" algn="just" defTabSz="269875">
              <a:lnSpc>
                <a:spcPct val="145000"/>
              </a:lnSpc>
              <a:buNone/>
              <a:tabLst>
                <a:tab pos="357188" algn="l"/>
              </a:tabLst>
            </a:pPr>
            <a:r>
              <a:rPr lang="pt-PT" sz="5600" dirty="0">
                <a:effectLst/>
                <a:ea typeface="Calibri" panose="020F0502020204030204" pitchFamily="34" charset="0"/>
              </a:rPr>
              <a:t>[4]	H. </a:t>
            </a:r>
            <a:r>
              <a:rPr lang="pt-PT" sz="5600" dirty="0" err="1">
                <a:effectLst/>
                <a:ea typeface="Calibri" panose="020F0502020204030204" pitchFamily="34" charset="0"/>
              </a:rPr>
              <a:t>Ikeda</a:t>
            </a:r>
            <a:r>
              <a:rPr lang="pt-PT" sz="5600" dirty="0">
                <a:effectLst/>
                <a:ea typeface="Calibri" panose="020F0502020204030204" pitchFamily="34" charset="0"/>
              </a:rPr>
              <a:t>, Y. </a:t>
            </a:r>
            <a:r>
              <a:rPr lang="pt-PT" sz="5600" dirty="0" err="1">
                <a:effectLst/>
                <a:ea typeface="Calibri" panose="020F0502020204030204" pitchFamily="34" charset="0"/>
              </a:rPr>
              <a:t>Katsumata</a:t>
            </a:r>
            <a:r>
              <a:rPr lang="pt-PT" sz="5600" dirty="0">
                <a:effectLst/>
                <a:ea typeface="Calibri" panose="020F0502020204030204" pitchFamily="34" charset="0"/>
              </a:rPr>
              <a:t>, M. </a:t>
            </a:r>
            <a:r>
              <a:rPr lang="pt-PT" sz="5600" dirty="0" err="1">
                <a:effectLst/>
                <a:ea typeface="Calibri" panose="020F0502020204030204" pitchFamily="34" charset="0"/>
              </a:rPr>
              <a:t>Shoji</a:t>
            </a:r>
            <a:r>
              <a:rPr lang="pt-PT" sz="5600" dirty="0">
                <a:effectLst/>
                <a:ea typeface="Calibri" panose="020F0502020204030204" pitchFamily="34" charset="0"/>
              </a:rPr>
              <a:t>, T. </a:t>
            </a:r>
            <a:r>
              <a:rPr lang="pt-PT" sz="5600" dirty="0" err="1">
                <a:effectLst/>
                <a:ea typeface="Calibri" panose="020F0502020204030204" pitchFamily="34" charset="0"/>
              </a:rPr>
              <a:t>Takahashi</a:t>
            </a:r>
            <a:r>
              <a:rPr lang="pt-PT" sz="5600" dirty="0">
                <a:effectLst/>
                <a:ea typeface="Calibri" panose="020F0502020204030204" pitchFamily="34" charset="0"/>
              </a:rPr>
              <a:t>, </a:t>
            </a:r>
            <a:r>
              <a:rPr lang="pt-PT" sz="5600" dirty="0" err="1">
                <a:effectLst/>
                <a:ea typeface="Calibri" panose="020F0502020204030204" pitchFamily="34" charset="0"/>
              </a:rPr>
              <a:t>and</a:t>
            </a:r>
            <a:r>
              <a:rPr lang="pt-PT" sz="5600" dirty="0">
                <a:effectLst/>
                <a:ea typeface="Calibri" panose="020F0502020204030204" pitchFamily="34" charset="0"/>
              </a:rPr>
              <a:t> E. </a:t>
            </a:r>
            <a:r>
              <a:rPr lang="pt-PT" sz="5600" dirty="0" err="1">
                <a:effectLst/>
                <a:ea typeface="Calibri" panose="020F0502020204030204" pitchFamily="34" charset="0"/>
              </a:rPr>
              <a:t>Nakano</a:t>
            </a:r>
            <a:r>
              <a:rPr lang="pt-PT" sz="5600" dirty="0">
                <a:effectLst/>
                <a:ea typeface="Calibri" panose="020F0502020204030204" pitchFamily="34" charset="0"/>
              </a:rPr>
              <a:t>, “</a:t>
            </a:r>
            <a:r>
              <a:rPr lang="pt-PT" sz="5600" dirty="0" err="1">
                <a:effectLst/>
                <a:ea typeface="Calibri" panose="020F0502020204030204" pitchFamily="34" charset="0"/>
              </a:rPr>
              <a:t>Cooperative</a:t>
            </a:r>
            <a:r>
              <a:rPr lang="pt-PT" sz="5600" dirty="0">
                <a:effectLst/>
                <a:ea typeface="Calibri" panose="020F0502020204030204" pitchFamily="34" charset="0"/>
              </a:rPr>
              <a:t> </a:t>
            </a:r>
            <a:r>
              <a:rPr lang="pt-PT" sz="5600" dirty="0" err="1">
                <a:effectLst/>
                <a:ea typeface="Calibri" panose="020F0502020204030204" pitchFamily="34" charset="0"/>
              </a:rPr>
              <a:t>Strategy</a:t>
            </a:r>
            <a:r>
              <a:rPr lang="pt-PT" sz="5600" dirty="0">
                <a:effectLst/>
                <a:ea typeface="Calibri" panose="020F0502020204030204" pitchFamily="34" charset="0"/>
              </a:rPr>
              <a:t> for a Wheelchair </a:t>
            </a:r>
            <a:r>
              <a:rPr lang="pt-PT" sz="5600" dirty="0" err="1">
                <a:effectLst/>
                <a:ea typeface="Calibri" panose="020F0502020204030204" pitchFamily="34" charset="0"/>
              </a:rPr>
              <a:t>and</a:t>
            </a:r>
            <a:r>
              <a:rPr lang="pt-PT" sz="5600" dirty="0">
                <a:effectLst/>
                <a:ea typeface="Calibri" panose="020F0502020204030204" pitchFamily="34" charset="0"/>
              </a:rPr>
              <a:t> a Robot to </a:t>
            </a:r>
            <a:r>
              <a:rPr lang="pt-PT" sz="5600" dirty="0" err="1">
                <a:effectLst/>
                <a:ea typeface="Calibri" panose="020F0502020204030204" pitchFamily="34" charset="0"/>
              </a:rPr>
              <a:t>Climb</a:t>
            </a:r>
            <a:r>
              <a:rPr lang="pt-PT" sz="5600" dirty="0">
                <a:effectLst/>
                <a:ea typeface="Calibri" panose="020F0502020204030204" pitchFamily="34" charset="0"/>
              </a:rPr>
              <a:t> </a:t>
            </a:r>
            <a:r>
              <a:rPr lang="pt-PT" sz="5600" dirty="0" err="1">
                <a:effectLst/>
                <a:ea typeface="Calibri" panose="020F0502020204030204" pitchFamily="34" charset="0"/>
              </a:rPr>
              <a:t>and</a:t>
            </a:r>
            <a:r>
              <a:rPr lang="pt-PT" sz="5600" dirty="0">
                <a:effectLst/>
                <a:ea typeface="Calibri" panose="020F0502020204030204" pitchFamily="34" charset="0"/>
              </a:rPr>
              <a:t> </a:t>
            </a:r>
            <a:r>
              <a:rPr lang="pt-PT" sz="5600" dirty="0" err="1">
                <a:effectLst/>
                <a:ea typeface="Calibri" panose="020F0502020204030204" pitchFamily="34" charset="0"/>
              </a:rPr>
              <a:t>Descend</a:t>
            </a:r>
            <a:r>
              <a:rPr lang="pt-PT" sz="5600" dirty="0">
                <a:effectLst/>
                <a:ea typeface="Calibri" panose="020F0502020204030204" pitchFamily="34" charset="0"/>
              </a:rPr>
              <a:t> a Step,” </a:t>
            </a:r>
            <a:r>
              <a:rPr lang="pt-PT" sz="5600" i="1" dirty="0" err="1">
                <a:effectLst/>
                <a:ea typeface="Calibri" panose="020F0502020204030204" pitchFamily="34" charset="0"/>
              </a:rPr>
              <a:t>Advanced</a:t>
            </a:r>
            <a:r>
              <a:rPr lang="pt-PT" sz="5600" i="1" dirty="0">
                <a:effectLst/>
                <a:ea typeface="Calibri" panose="020F0502020204030204" pitchFamily="34" charset="0"/>
              </a:rPr>
              <a:t> </a:t>
            </a:r>
            <a:r>
              <a:rPr lang="pt-PT" sz="5600" i="1" dirty="0" err="1">
                <a:effectLst/>
                <a:ea typeface="Calibri" panose="020F0502020204030204" pitchFamily="34" charset="0"/>
              </a:rPr>
              <a:t>Robotics</a:t>
            </a:r>
            <a:r>
              <a:rPr lang="pt-PT" sz="5600" dirty="0">
                <a:effectLst/>
                <a:ea typeface="Calibri" panose="020F0502020204030204" pitchFamily="34" charset="0"/>
              </a:rPr>
              <a:t>, vol. 22, no. 13–14. pp. 1439–1460, 2008, doi: 10.1163/156855308X360523.</a:t>
            </a:r>
          </a:p>
          <a:p>
            <a:pPr marL="0" indent="0" algn="just" defTabSz="269875">
              <a:lnSpc>
                <a:spcPct val="145000"/>
              </a:lnSpc>
              <a:buNone/>
              <a:tabLst>
                <a:tab pos="357188" algn="l"/>
              </a:tabLst>
            </a:pPr>
            <a:r>
              <a:rPr lang="pt-PT" sz="5600" dirty="0">
                <a:effectLst/>
                <a:ea typeface="Calibri" panose="020F0502020204030204" pitchFamily="34" charset="0"/>
              </a:rPr>
              <a:t>[5]	Z. Dai, C. </a:t>
            </a:r>
            <a:r>
              <a:rPr lang="pt-PT" sz="5600" dirty="0" err="1">
                <a:effectLst/>
                <a:ea typeface="Calibri" panose="020F0502020204030204" pitchFamily="34" charset="0"/>
              </a:rPr>
              <a:t>Du</a:t>
            </a:r>
            <a:r>
              <a:rPr lang="pt-PT" sz="5600" dirty="0">
                <a:effectLst/>
                <a:ea typeface="Calibri" panose="020F0502020204030204" pitchFamily="34" charset="0"/>
              </a:rPr>
              <a:t>, Z. </a:t>
            </a:r>
            <a:r>
              <a:rPr lang="pt-PT" sz="5600" dirty="0" err="1">
                <a:effectLst/>
                <a:ea typeface="Calibri" panose="020F0502020204030204" pitchFamily="34" charset="0"/>
              </a:rPr>
              <a:t>Chen</a:t>
            </a:r>
            <a:r>
              <a:rPr lang="pt-PT" sz="5600" dirty="0">
                <a:effectLst/>
                <a:ea typeface="Calibri" panose="020F0502020204030204" pitchFamily="34" charset="0"/>
              </a:rPr>
              <a:t>, M. Yuan, </a:t>
            </a:r>
            <a:r>
              <a:rPr lang="pt-PT" sz="5600" dirty="0" err="1">
                <a:effectLst/>
                <a:ea typeface="Calibri" panose="020F0502020204030204" pitchFamily="34" charset="0"/>
              </a:rPr>
              <a:t>and</a:t>
            </a:r>
            <a:r>
              <a:rPr lang="pt-PT" sz="5600" dirty="0">
                <a:effectLst/>
                <a:ea typeface="Calibri" panose="020F0502020204030204" pitchFamily="34" charset="0"/>
              </a:rPr>
              <a:t> G. Peng, “Design </a:t>
            </a:r>
            <a:r>
              <a:rPr lang="pt-PT" sz="5600" dirty="0" err="1">
                <a:effectLst/>
                <a:ea typeface="Calibri" panose="020F0502020204030204" pitchFamily="34" charset="0"/>
              </a:rPr>
              <a:t>of</a:t>
            </a:r>
            <a:r>
              <a:rPr lang="pt-PT" sz="5600" dirty="0">
                <a:effectLst/>
                <a:ea typeface="Calibri" panose="020F0502020204030204" pitchFamily="34" charset="0"/>
              </a:rPr>
              <a:t> a New </a:t>
            </a:r>
            <a:r>
              <a:rPr lang="pt-PT" sz="5600" dirty="0" err="1">
                <a:effectLst/>
                <a:ea typeface="Calibri" panose="020F0502020204030204" pitchFamily="34" charset="0"/>
              </a:rPr>
              <a:t>Type</a:t>
            </a:r>
            <a:r>
              <a:rPr lang="pt-PT" sz="5600" dirty="0">
                <a:effectLst/>
                <a:ea typeface="Calibri" panose="020F0502020204030204" pitchFamily="34" charset="0"/>
              </a:rPr>
              <a:t> </a:t>
            </a:r>
            <a:r>
              <a:rPr lang="pt-PT" sz="5600" dirty="0" err="1">
                <a:effectLst/>
                <a:ea typeface="Calibri" panose="020F0502020204030204" pitchFamily="34" charset="0"/>
              </a:rPr>
              <a:t>of</a:t>
            </a:r>
            <a:r>
              <a:rPr lang="pt-PT" sz="5600" dirty="0">
                <a:effectLst/>
                <a:ea typeface="Calibri" panose="020F0502020204030204" pitchFamily="34" charset="0"/>
              </a:rPr>
              <a:t> </a:t>
            </a:r>
            <a:r>
              <a:rPr lang="pt-PT" sz="5600" dirty="0" err="1">
                <a:effectLst/>
                <a:ea typeface="Calibri" panose="020F0502020204030204" pitchFamily="34" charset="0"/>
              </a:rPr>
              <a:t>External</a:t>
            </a:r>
            <a:r>
              <a:rPr lang="pt-PT" sz="5600" dirty="0">
                <a:effectLst/>
                <a:ea typeface="Calibri" panose="020F0502020204030204" pitchFamily="34" charset="0"/>
              </a:rPr>
              <a:t> </a:t>
            </a:r>
            <a:r>
              <a:rPr lang="pt-PT" sz="5600" dirty="0" err="1">
                <a:effectLst/>
                <a:ea typeface="Calibri" panose="020F0502020204030204" pitchFamily="34" charset="0"/>
              </a:rPr>
              <a:t>Traction</a:t>
            </a:r>
            <a:r>
              <a:rPr lang="pt-PT" sz="5600" dirty="0">
                <a:effectLst/>
                <a:ea typeface="Calibri" panose="020F0502020204030204" pitchFamily="34" charset="0"/>
              </a:rPr>
              <a:t> Device </a:t>
            </a:r>
            <a:r>
              <a:rPr lang="pt-PT" sz="5600" dirty="0" err="1">
                <a:effectLst/>
                <a:ea typeface="Calibri" panose="020F0502020204030204" pitchFamily="34" charset="0"/>
              </a:rPr>
              <a:t>of</a:t>
            </a:r>
            <a:r>
              <a:rPr lang="pt-PT" sz="5600" dirty="0">
                <a:effectLst/>
                <a:ea typeface="Calibri" panose="020F0502020204030204" pitchFamily="34" charset="0"/>
              </a:rPr>
              <a:t> Wheelchair </a:t>
            </a:r>
            <a:r>
              <a:rPr lang="pt-PT" sz="5600" dirty="0" err="1">
                <a:effectLst/>
                <a:ea typeface="Calibri" panose="020F0502020204030204" pitchFamily="34" charset="0"/>
              </a:rPr>
              <a:t>based</a:t>
            </a:r>
            <a:r>
              <a:rPr lang="pt-PT" sz="5600" dirty="0">
                <a:effectLst/>
                <a:ea typeface="Calibri" panose="020F0502020204030204" pitchFamily="34" charset="0"/>
              </a:rPr>
              <a:t> </a:t>
            </a:r>
            <a:r>
              <a:rPr lang="pt-PT" sz="5600" dirty="0" err="1">
                <a:effectLst/>
                <a:ea typeface="Calibri" panose="020F0502020204030204" pitchFamily="34" charset="0"/>
              </a:rPr>
              <a:t>on</a:t>
            </a:r>
            <a:r>
              <a:rPr lang="pt-PT" sz="5600" dirty="0">
                <a:effectLst/>
                <a:ea typeface="Calibri" panose="020F0502020204030204" pitchFamily="34" charset="0"/>
              </a:rPr>
              <a:t> STM32 Chip,” </a:t>
            </a:r>
            <a:r>
              <a:rPr lang="pt-PT" sz="5600" i="1" dirty="0">
                <a:effectLst/>
                <a:ea typeface="Calibri" panose="020F0502020204030204" pitchFamily="34" charset="0"/>
              </a:rPr>
              <a:t>J. </a:t>
            </a:r>
            <a:r>
              <a:rPr lang="pt-PT" sz="5600" i="1" dirty="0" err="1">
                <a:effectLst/>
                <a:ea typeface="Calibri" panose="020F0502020204030204" pitchFamily="34" charset="0"/>
              </a:rPr>
              <a:t>Phys</a:t>
            </a:r>
            <a:r>
              <a:rPr lang="pt-PT" sz="5600" i="1" dirty="0">
                <a:effectLst/>
                <a:ea typeface="Calibri" panose="020F0502020204030204" pitchFamily="34" charset="0"/>
              </a:rPr>
              <a:t>. </a:t>
            </a:r>
            <a:r>
              <a:rPr lang="pt-PT" sz="5600" i="1" dirty="0" err="1">
                <a:effectLst/>
                <a:ea typeface="Calibri" panose="020F0502020204030204" pitchFamily="34" charset="0"/>
              </a:rPr>
              <a:t>Conf</a:t>
            </a:r>
            <a:r>
              <a:rPr lang="pt-PT" sz="5600" i="1" dirty="0">
                <a:effectLst/>
                <a:ea typeface="Calibri" panose="020F0502020204030204" pitchFamily="34" charset="0"/>
              </a:rPr>
              <a:t>. Ser.</a:t>
            </a:r>
            <a:r>
              <a:rPr lang="pt-PT" sz="5600" dirty="0">
                <a:effectLst/>
                <a:ea typeface="Calibri" panose="020F0502020204030204" pitchFamily="34" charset="0"/>
              </a:rPr>
              <a:t>, vol. 1176, no. 5, 2019, doi: 10.1088/1742-6596/1176/5/052050.</a:t>
            </a:r>
          </a:p>
          <a:p>
            <a:pPr marL="0" indent="0" algn="just" defTabSz="269875">
              <a:lnSpc>
                <a:spcPct val="145000"/>
              </a:lnSpc>
              <a:buNone/>
              <a:tabLst>
                <a:tab pos="357188" algn="l"/>
              </a:tabLst>
            </a:pPr>
            <a:r>
              <a:rPr lang="pt-PT" sz="5600" dirty="0">
                <a:effectLst/>
                <a:ea typeface="Calibri" panose="020F0502020204030204" pitchFamily="34" charset="0"/>
              </a:rPr>
              <a:t>[6]	H. </a:t>
            </a:r>
            <a:r>
              <a:rPr lang="pt-PT" sz="5600" dirty="0" err="1">
                <a:effectLst/>
                <a:ea typeface="Calibri" panose="020F0502020204030204" pitchFamily="34" charset="0"/>
              </a:rPr>
              <a:t>Grewal</a:t>
            </a:r>
            <a:r>
              <a:rPr lang="pt-PT" sz="5600" dirty="0">
                <a:effectLst/>
                <a:ea typeface="Calibri" panose="020F0502020204030204" pitchFamily="34" charset="0"/>
              </a:rPr>
              <a:t>, A. </a:t>
            </a:r>
            <a:r>
              <a:rPr lang="pt-PT" sz="5600" dirty="0" err="1">
                <a:effectLst/>
                <a:ea typeface="Calibri" panose="020F0502020204030204" pitchFamily="34" charset="0"/>
              </a:rPr>
              <a:t>Matthews</a:t>
            </a:r>
            <a:r>
              <a:rPr lang="pt-PT" sz="5600" dirty="0">
                <a:effectLst/>
                <a:ea typeface="Calibri" panose="020F0502020204030204" pitchFamily="34" charset="0"/>
              </a:rPr>
              <a:t>, R. </a:t>
            </a:r>
            <a:r>
              <a:rPr lang="pt-PT" sz="5600" dirty="0" err="1">
                <a:effectLst/>
                <a:ea typeface="Calibri" panose="020F0502020204030204" pitchFamily="34" charset="0"/>
              </a:rPr>
              <a:t>Tea</a:t>
            </a:r>
            <a:r>
              <a:rPr lang="pt-PT" sz="5600" dirty="0">
                <a:effectLst/>
                <a:ea typeface="Calibri" panose="020F0502020204030204" pitchFamily="34" charset="0"/>
              </a:rPr>
              <a:t>, </a:t>
            </a:r>
            <a:r>
              <a:rPr lang="pt-PT" sz="5600" dirty="0" err="1">
                <a:effectLst/>
                <a:ea typeface="Calibri" panose="020F0502020204030204" pitchFamily="34" charset="0"/>
              </a:rPr>
              <a:t>and</a:t>
            </a:r>
            <a:r>
              <a:rPr lang="pt-PT" sz="5600" dirty="0">
                <a:effectLst/>
                <a:ea typeface="Calibri" panose="020F0502020204030204" pitchFamily="34" charset="0"/>
              </a:rPr>
              <a:t> K. George, “LIDAR-</a:t>
            </a:r>
            <a:r>
              <a:rPr lang="pt-PT" sz="5600" dirty="0" err="1">
                <a:effectLst/>
                <a:ea typeface="Calibri" panose="020F0502020204030204" pitchFamily="34" charset="0"/>
              </a:rPr>
              <a:t>based</a:t>
            </a:r>
            <a:r>
              <a:rPr lang="pt-PT" sz="5600" dirty="0">
                <a:effectLst/>
                <a:ea typeface="Calibri" panose="020F0502020204030204" pitchFamily="34" charset="0"/>
              </a:rPr>
              <a:t> autonomous </a:t>
            </a:r>
            <a:r>
              <a:rPr lang="pt-PT" sz="5600" dirty="0" err="1">
                <a:effectLst/>
                <a:ea typeface="Calibri" panose="020F0502020204030204" pitchFamily="34" charset="0"/>
              </a:rPr>
              <a:t>wheelchair</a:t>
            </a:r>
            <a:r>
              <a:rPr lang="pt-PT" sz="5600" dirty="0">
                <a:effectLst/>
                <a:ea typeface="Calibri" panose="020F0502020204030204" pitchFamily="34" charset="0"/>
              </a:rPr>
              <a:t>,” </a:t>
            </a:r>
            <a:r>
              <a:rPr lang="pt-PT" sz="5600" i="1" dirty="0">
                <a:effectLst/>
                <a:ea typeface="Calibri" panose="020F0502020204030204" pitchFamily="34" charset="0"/>
              </a:rPr>
              <a:t>SAS 2017 - 2017 IEEE </a:t>
            </a:r>
            <a:r>
              <a:rPr lang="pt-PT" sz="5600" i="1" dirty="0" err="1">
                <a:effectLst/>
                <a:ea typeface="Calibri" panose="020F0502020204030204" pitchFamily="34" charset="0"/>
              </a:rPr>
              <a:t>Sensors</a:t>
            </a:r>
            <a:r>
              <a:rPr lang="pt-PT" sz="5600" i="1" dirty="0">
                <a:effectLst/>
                <a:ea typeface="Calibri" panose="020F0502020204030204" pitchFamily="34" charset="0"/>
              </a:rPr>
              <a:t> </a:t>
            </a:r>
            <a:r>
              <a:rPr lang="pt-PT" sz="5600" i="1" dirty="0" err="1">
                <a:effectLst/>
                <a:ea typeface="Calibri" panose="020F0502020204030204" pitchFamily="34" charset="0"/>
              </a:rPr>
              <a:t>Appl</a:t>
            </a:r>
            <a:r>
              <a:rPr lang="pt-PT" sz="5600" i="1" dirty="0">
                <a:effectLst/>
                <a:ea typeface="Calibri" panose="020F0502020204030204" pitchFamily="34" charset="0"/>
              </a:rPr>
              <a:t>. </a:t>
            </a:r>
            <a:r>
              <a:rPr lang="pt-PT" sz="5600" i="1" dirty="0" err="1">
                <a:effectLst/>
                <a:ea typeface="Calibri" panose="020F0502020204030204" pitchFamily="34" charset="0"/>
              </a:rPr>
              <a:t>Symp</a:t>
            </a:r>
            <a:r>
              <a:rPr lang="pt-PT" sz="5600" i="1" dirty="0">
                <a:effectLst/>
                <a:ea typeface="Calibri" panose="020F0502020204030204" pitchFamily="34" charset="0"/>
              </a:rPr>
              <a:t>. Proc.</a:t>
            </a:r>
            <a:r>
              <a:rPr lang="pt-PT" sz="5600" dirty="0">
                <a:effectLst/>
                <a:ea typeface="Calibri" panose="020F0502020204030204" pitchFamily="34" charset="0"/>
              </a:rPr>
              <a:t>, 2017, doi: 10.1109/SAS.2017.7894082.</a:t>
            </a:r>
          </a:p>
          <a:p>
            <a:pPr marL="0" indent="0" algn="just" defTabSz="269875">
              <a:lnSpc>
                <a:spcPct val="145000"/>
              </a:lnSpc>
              <a:buNone/>
              <a:tabLst>
                <a:tab pos="357188" algn="l"/>
              </a:tabLst>
            </a:pPr>
            <a:r>
              <a:rPr lang="pt-PT" sz="5600" dirty="0">
                <a:effectLst/>
                <a:ea typeface="Calibri" panose="020F0502020204030204" pitchFamily="34" charset="0"/>
              </a:rPr>
              <a:t>[7]	O. </a:t>
            </a:r>
            <a:r>
              <a:rPr lang="pt-PT" sz="5600" dirty="0" err="1">
                <a:effectLst/>
                <a:ea typeface="Calibri" panose="020F0502020204030204" pitchFamily="34" charset="0"/>
              </a:rPr>
              <a:t>Mazumder</a:t>
            </a:r>
            <a:r>
              <a:rPr lang="pt-PT" sz="5600" dirty="0">
                <a:effectLst/>
                <a:ea typeface="Calibri" panose="020F0502020204030204" pitchFamily="34" charset="0"/>
              </a:rPr>
              <a:t>, A. S. </a:t>
            </a:r>
            <a:r>
              <a:rPr lang="pt-PT" sz="5600" dirty="0" err="1">
                <a:effectLst/>
                <a:ea typeface="Calibri" panose="020F0502020204030204" pitchFamily="34" charset="0"/>
              </a:rPr>
              <a:t>Kundu</a:t>
            </a:r>
            <a:r>
              <a:rPr lang="pt-PT" sz="5600" dirty="0">
                <a:effectLst/>
                <a:ea typeface="Calibri" panose="020F0502020204030204" pitchFamily="34" charset="0"/>
              </a:rPr>
              <a:t>, R. </a:t>
            </a:r>
            <a:r>
              <a:rPr lang="pt-PT" sz="5600" dirty="0" err="1">
                <a:effectLst/>
                <a:ea typeface="Calibri" panose="020F0502020204030204" pitchFamily="34" charset="0"/>
              </a:rPr>
              <a:t>Chattaraj</a:t>
            </a:r>
            <a:r>
              <a:rPr lang="pt-PT" sz="5600" dirty="0">
                <a:effectLst/>
                <a:ea typeface="Calibri" panose="020F0502020204030204" pitchFamily="34" charset="0"/>
              </a:rPr>
              <a:t>, </a:t>
            </a:r>
            <a:r>
              <a:rPr lang="pt-PT" sz="5600" dirty="0" err="1">
                <a:effectLst/>
                <a:ea typeface="Calibri" panose="020F0502020204030204" pitchFamily="34" charset="0"/>
              </a:rPr>
              <a:t>and</a:t>
            </a:r>
            <a:r>
              <a:rPr lang="pt-PT" sz="5600" dirty="0">
                <a:effectLst/>
                <a:ea typeface="Calibri" panose="020F0502020204030204" pitchFamily="34" charset="0"/>
              </a:rPr>
              <a:t> S. </a:t>
            </a:r>
            <a:r>
              <a:rPr lang="pt-PT" sz="5600" dirty="0" err="1">
                <a:effectLst/>
                <a:ea typeface="Calibri" panose="020F0502020204030204" pitchFamily="34" charset="0"/>
              </a:rPr>
              <a:t>Bhaumik</a:t>
            </a:r>
            <a:r>
              <a:rPr lang="pt-PT" sz="5600" dirty="0">
                <a:effectLst/>
                <a:ea typeface="Calibri" panose="020F0502020204030204" pitchFamily="34" charset="0"/>
              </a:rPr>
              <a:t>, “</a:t>
            </a:r>
            <a:r>
              <a:rPr lang="pt-PT" sz="5600" dirty="0" err="1">
                <a:effectLst/>
                <a:ea typeface="Calibri" panose="020F0502020204030204" pitchFamily="34" charset="0"/>
              </a:rPr>
              <a:t>Holonomic</a:t>
            </a:r>
            <a:r>
              <a:rPr lang="pt-PT" sz="5600" dirty="0">
                <a:effectLst/>
                <a:ea typeface="Calibri" panose="020F0502020204030204" pitchFamily="34" charset="0"/>
              </a:rPr>
              <a:t> </a:t>
            </a:r>
            <a:r>
              <a:rPr lang="pt-PT" sz="5600" dirty="0" err="1">
                <a:effectLst/>
                <a:ea typeface="Calibri" panose="020F0502020204030204" pitchFamily="34" charset="0"/>
              </a:rPr>
              <a:t>wheelchair</a:t>
            </a:r>
            <a:r>
              <a:rPr lang="pt-PT" sz="5600" dirty="0">
                <a:effectLst/>
                <a:ea typeface="Calibri" panose="020F0502020204030204" pitchFamily="34" charset="0"/>
              </a:rPr>
              <a:t> </a:t>
            </a:r>
            <a:r>
              <a:rPr lang="pt-PT" sz="5600" dirty="0" err="1">
                <a:effectLst/>
                <a:ea typeface="Calibri" panose="020F0502020204030204" pitchFamily="34" charset="0"/>
              </a:rPr>
              <a:t>control</a:t>
            </a:r>
            <a:r>
              <a:rPr lang="pt-PT" sz="5600" dirty="0">
                <a:effectLst/>
                <a:ea typeface="Calibri" panose="020F0502020204030204" pitchFamily="34" charset="0"/>
              </a:rPr>
              <a:t> </a:t>
            </a:r>
            <a:r>
              <a:rPr lang="pt-PT" sz="5600" dirty="0" err="1">
                <a:effectLst/>
                <a:ea typeface="Calibri" panose="020F0502020204030204" pitchFamily="34" charset="0"/>
              </a:rPr>
              <a:t>using</a:t>
            </a:r>
            <a:r>
              <a:rPr lang="pt-PT" sz="5600" dirty="0">
                <a:effectLst/>
                <a:ea typeface="Calibri" panose="020F0502020204030204" pitchFamily="34" charset="0"/>
              </a:rPr>
              <a:t> EMG signal </a:t>
            </a:r>
            <a:r>
              <a:rPr lang="pt-PT" sz="5600" dirty="0" err="1">
                <a:effectLst/>
                <a:ea typeface="Calibri" panose="020F0502020204030204" pitchFamily="34" charset="0"/>
              </a:rPr>
              <a:t>and</a:t>
            </a:r>
            <a:r>
              <a:rPr lang="pt-PT" sz="5600" dirty="0">
                <a:effectLst/>
                <a:ea typeface="Calibri" panose="020F0502020204030204" pitchFamily="34" charset="0"/>
              </a:rPr>
              <a:t> joystick interface,” </a:t>
            </a:r>
            <a:r>
              <a:rPr lang="pt-PT" sz="5600" i="1" dirty="0">
                <a:effectLst/>
                <a:ea typeface="Calibri" panose="020F0502020204030204" pitchFamily="34" charset="0"/>
              </a:rPr>
              <a:t>2014 </a:t>
            </a:r>
            <a:r>
              <a:rPr lang="pt-PT" sz="5600" i="1" dirty="0" err="1">
                <a:effectLst/>
                <a:ea typeface="Calibri" panose="020F0502020204030204" pitchFamily="34" charset="0"/>
              </a:rPr>
              <a:t>Recent</a:t>
            </a:r>
            <a:r>
              <a:rPr lang="pt-PT" sz="5600" i="1" dirty="0">
                <a:effectLst/>
                <a:ea typeface="Calibri" panose="020F0502020204030204" pitchFamily="34" charset="0"/>
              </a:rPr>
              <a:t> Adv. Eng. </a:t>
            </a:r>
            <a:r>
              <a:rPr lang="pt-PT" sz="5600" i="1" dirty="0" err="1">
                <a:effectLst/>
                <a:ea typeface="Calibri" panose="020F0502020204030204" pitchFamily="34" charset="0"/>
              </a:rPr>
              <a:t>Comput</a:t>
            </a:r>
            <a:r>
              <a:rPr lang="pt-PT" sz="5600" i="1" dirty="0">
                <a:effectLst/>
                <a:ea typeface="Calibri" panose="020F0502020204030204" pitchFamily="34" charset="0"/>
              </a:rPr>
              <a:t>. </a:t>
            </a:r>
            <a:r>
              <a:rPr lang="pt-PT" sz="5600" i="1" dirty="0" err="1">
                <a:effectLst/>
                <a:ea typeface="Calibri" panose="020F0502020204030204" pitchFamily="34" charset="0"/>
              </a:rPr>
              <a:t>Sci</a:t>
            </a:r>
            <a:r>
              <a:rPr lang="pt-PT" sz="5600" i="1" dirty="0">
                <a:effectLst/>
                <a:ea typeface="Calibri" panose="020F0502020204030204" pitchFamily="34" charset="0"/>
              </a:rPr>
              <a:t>. RAECS 2014</a:t>
            </a:r>
            <a:r>
              <a:rPr lang="pt-PT" sz="5600" dirty="0">
                <a:effectLst/>
                <a:ea typeface="Calibri" panose="020F0502020204030204" pitchFamily="34" charset="0"/>
              </a:rPr>
              <a:t>, pp. 6–8, 2014, doi: 10.1109/RAECS.2014.6799574.</a:t>
            </a:r>
          </a:p>
          <a:p>
            <a:pPr algn="ctr">
              <a:lnSpc>
                <a:spcPct val="250000"/>
              </a:lnSpc>
            </a:pPr>
            <a:endParaRPr lang="pt-PT" dirty="0"/>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38CADE9-99B1-4B6A-B86E-FF6AF05B7045}"/>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8</a:t>
            </a:r>
            <a:endParaRPr lang="pt-PT" dirty="0">
              <a:solidFill>
                <a:schemeClr val="bg1">
                  <a:lumMod val="65000"/>
                </a:schemeClr>
              </a:solidFill>
            </a:endParaRPr>
          </a:p>
        </p:txBody>
      </p:sp>
      <p:grpSp>
        <p:nvGrpSpPr>
          <p:cNvPr id="11" name="Agrupar 10">
            <a:extLst>
              <a:ext uri="{FF2B5EF4-FFF2-40B4-BE49-F238E27FC236}">
                <a16:creationId xmlns:a16="http://schemas.microsoft.com/office/drawing/2014/main" id="{F8C0193A-1C51-4C4A-AD0E-83CCDCFEB405}"/>
              </a:ext>
            </a:extLst>
          </p:cNvPr>
          <p:cNvGrpSpPr/>
          <p:nvPr/>
        </p:nvGrpSpPr>
        <p:grpSpPr>
          <a:xfrm>
            <a:off x="-106924" y="2037704"/>
            <a:ext cx="632780" cy="2782592"/>
            <a:chOff x="-106924" y="1556828"/>
            <a:chExt cx="632780" cy="2782592"/>
          </a:xfrm>
        </p:grpSpPr>
        <p:sp>
          <p:nvSpPr>
            <p:cNvPr id="12" name="Retângulo: Cantos Arredondados 11">
              <a:extLst>
                <a:ext uri="{FF2B5EF4-FFF2-40B4-BE49-F238E27FC236}">
                  <a16:creationId xmlns:a16="http://schemas.microsoft.com/office/drawing/2014/main" id="{BC65FF93-78C3-4D1B-8001-DF71EB0E8A87}"/>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13" name="CaixaDeTexto 12">
              <a:extLst>
                <a:ext uri="{FF2B5EF4-FFF2-40B4-BE49-F238E27FC236}">
                  <a16:creationId xmlns:a16="http://schemas.microsoft.com/office/drawing/2014/main" id="{0B7E08E0-F260-40CB-AA50-3D7A0FE64A53}"/>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p:txBody>
        </p:sp>
      </p:grpSp>
    </p:spTree>
    <p:extLst>
      <p:ext uri="{BB962C8B-B14F-4D97-AF65-F5344CB8AC3E}">
        <p14:creationId xmlns:p14="http://schemas.microsoft.com/office/powerpoint/2010/main" val="2117576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FC8E3515-D7A0-4B5F-B038-CE6628093669}"/>
              </a:ext>
            </a:extLst>
          </p:cNvPr>
          <p:cNvSpPr>
            <a:spLocks noGrp="1"/>
          </p:cNvSpPr>
          <p:nvPr>
            <p:ph idx="1"/>
          </p:nvPr>
        </p:nvSpPr>
        <p:spPr>
          <a:xfrm>
            <a:off x="838200" y="1672861"/>
            <a:ext cx="10515600" cy="4766764"/>
          </a:xfrm>
        </p:spPr>
        <p:txBody>
          <a:bodyPr>
            <a:normAutofit lnSpcReduction="10000"/>
          </a:bodyPr>
          <a:lstStyle/>
          <a:p>
            <a:pPr marL="0" indent="0" algn="just">
              <a:lnSpc>
                <a:spcPct val="145000"/>
              </a:lnSpc>
              <a:buNone/>
              <a:tabLst>
                <a:tab pos="357188" algn="l"/>
              </a:tabLst>
            </a:pPr>
            <a:r>
              <a:rPr lang="pt-PT" sz="1400" dirty="0">
                <a:effectLst/>
                <a:ea typeface="Calibri" panose="020F0502020204030204" pitchFamily="34" charset="0"/>
              </a:rPr>
              <a:t>[8]	P. E. </a:t>
            </a:r>
            <a:r>
              <a:rPr lang="pt-PT" sz="1400" dirty="0" err="1">
                <a:effectLst/>
                <a:ea typeface="Calibri" panose="020F0502020204030204" pitchFamily="34" charset="0"/>
              </a:rPr>
              <a:t>Hsu</a:t>
            </a:r>
            <a:r>
              <a:rPr lang="pt-PT" sz="1400" dirty="0">
                <a:effectLst/>
                <a:ea typeface="Calibri" panose="020F0502020204030204" pitchFamily="34" charset="0"/>
              </a:rPr>
              <a:t>, Y. L. </a:t>
            </a:r>
            <a:r>
              <a:rPr lang="pt-PT" sz="1400" dirty="0" err="1">
                <a:effectLst/>
                <a:ea typeface="Calibri" panose="020F0502020204030204" pitchFamily="34" charset="0"/>
              </a:rPr>
              <a:t>Hsu</a:t>
            </a:r>
            <a:r>
              <a:rPr lang="pt-PT" sz="1400" dirty="0">
                <a:effectLst/>
                <a:ea typeface="Calibri" panose="020F0502020204030204" pitchFamily="34" charset="0"/>
              </a:rPr>
              <a:t>, K. W. Chang, </a:t>
            </a:r>
            <a:r>
              <a:rPr lang="pt-PT" sz="1400" dirty="0" err="1">
                <a:effectLst/>
                <a:ea typeface="Calibri" panose="020F0502020204030204" pitchFamily="34" charset="0"/>
              </a:rPr>
              <a:t>and</a:t>
            </a:r>
            <a:r>
              <a:rPr lang="pt-PT" sz="1400" dirty="0">
                <a:effectLst/>
                <a:ea typeface="Calibri" panose="020F0502020204030204" pitchFamily="34" charset="0"/>
              </a:rPr>
              <a:t> C. Geiser, “</a:t>
            </a:r>
            <a:r>
              <a:rPr lang="pt-PT" sz="1400" dirty="0" err="1">
                <a:effectLst/>
                <a:ea typeface="Calibri" panose="020F0502020204030204" pitchFamily="34" charset="0"/>
              </a:rPr>
              <a:t>Mobility</a:t>
            </a:r>
            <a:r>
              <a:rPr lang="pt-PT" sz="1400" dirty="0">
                <a:effectLst/>
                <a:ea typeface="Calibri" panose="020F0502020204030204" pitchFamily="34" charset="0"/>
              </a:rPr>
              <a:t> </a:t>
            </a:r>
            <a:r>
              <a:rPr lang="pt-PT" sz="1400" dirty="0" err="1">
                <a:effectLst/>
                <a:ea typeface="Calibri" panose="020F0502020204030204" pitchFamily="34" charset="0"/>
              </a:rPr>
              <a:t>assistance</a:t>
            </a:r>
            <a:r>
              <a:rPr lang="pt-PT" sz="1400" dirty="0">
                <a:effectLst/>
                <a:ea typeface="Calibri" panose="020F0502020204030204" pitchFamily="34" charset="0"/>
              </a:rPr>
              <a:t> design </a:t>
            </a:r>
            <a:r>
              <a:rPr lang="pt-PT" sz="1400" dirty="0" err="1">
                <a:effectLst/>
                <a:ea typeface="Calibri" panose="020F0502020204030204" pitchFamily="34" charset="0"/>
              </a:rPr>
              <a:t>of</a:t>
            </a:r>
            <a:r>
              <a:rPr lang="pt-PT" sz="1400" dirty="0">
                <a:effectLst/>
                <a:ea typeface="Calibri" panose="020F0502020204030204" pitchFamily="34" charset="0"/>
              </a:rPr>
              <a:t> </a:t>
            </a:r>
            <a:r>
              <a:rPr lang="pt-PT" sz="1400" dirty="0" err="1">
                <a:effectLst/>
                <a:ea typeface="Calibri" panose="020F0502020204030204" pitchFamily="34" charset="0"/>
              </a:rPr>
              <a:t>the</a:t>
            </a:r>
            <a:r>
              <a:rPr lang="pt-PT" sz="1400" dirty="0">
                <a:effectLst/>
                <a:ea typeface="Calibri" panose="020F0502020204030204" pitchFamily="34" charset="0"/>
              </a:rPr>
              <a:t> </a:t>
            </a:r>
            <a:r>
              <a:rPr lang="pt-PT" sz="1400" dirty="0" err="1">
                <a:effectLst/>
                <a:ea typeface="Calibri" panose="020F0502020204030204" pitchFamily="34" charset="0"/>
              </a:rPr>
              <a:t>intelligent</a:t>
            </a:r>
            <a:r>
              <a:rPr lang="pt-PT" sz="1400" dirty="0">
                <a:effectLst/>
                <a:ea typeface="Calibri" panose="020F0502020204030204" pitchFamily="34" charset="0"/>
              </a:rPr>
              <a:t> </a:t>
            </a:r>
            <a:r>
              <a:rPr lang="pt-PT" sz="1400" dirty="0" err="1">
                <a:effectLst/>
                <a:ea typeface="Calibri" panose="020F0502020204030204" pitchFamily="34" charset="0"/>
              </a:rPr>
              <a:t>robotic</a:t>
            </a:r>
            <a:r>
              <a:rPr lang="pt-PT" sz="1400" dirty="0">
                <a:effectLst/>
                <a:ea typeface="Calibri" panose="020F0502020204030204" pitchFamily="34" charset="0"/>
              </a:rPr>
              <a:t> </a:t>
            </a:r>
            <a:r>
              <a:rPr lang="pt-PT" sz="1400" dirty="0" err="1">
                <a:effectLst/>
                <a:ea typeface="Calibri" panose="020F0502020204030204" pitchFamily="34" charset="0"/>
              </a:rPr>
              <a:t>wheelchair</a:t>
            </a:r>
            <a:r>
              <a:rPr lang="pt-PT" sz="1400" dirty="0">
                <a:effectLst/>
                <a:ea typeface="Calibri" panose="020F0502020204030204" pitchFamily="34" charset="0"/>
              </a:rPr>
              <a:t>,” </a:t>
            </a:r>
            <a:r>
              <a:rPr lang="pt-PT" sz="1400" i="1" dirty="0">
                <a:effectLst/>
                <a:ea typeface="Calibri" panose="020F0502020204030204" pitchFamily="34" charset="0"/>
              </a:rPr>
              <a:t>Int. J. Adv. Robot. </a:t>
            </a:r>
            <a:r>
              <a:rPr lang="pt-PT" sz="1400" i="1" dirty="0" err="1">
                <a:effectLst/>
                <a:ea typeface="Calibri" panose="020F0502020204030204" pitchFamily="34" charset="0"/>
              </a:rPr>
              <a:t>Syst</a:t>
            </a:r>
            <a:r>
              <a:rPr lang="pt-PT" sz="1400" i="1" dirty="0">
                <a:effectLst/>
                <a:ea typeface="Calibri" panose="020F0502020204030204" pitchFamily="34" charset="0"/>
              </a:rPr>
              <a:t>.</a:t>
            </a:r>
            <a:r>
              <a:rPr lang="pt-PT" sz="1400" dirty="0">
                <a:effectLst/>
                <a:ea typeface="Calibri" panose="020F0502020204030204" pitchFamily="34" charset="0"/>
              </a:rPr>
              <a:t>, vol. 9, pp. 1–10, 2012, doi: 10.5772/54819.</a:t>
            </a:r>
          </a:p>
          <a:p>
            <a:pPr marL="0" indent="0" algn="just">
              <a:lnSpc>
                <a:spcPct val="145000"/>
              </a:lnSpc>
              <a:buNone/>
              <a:tabLst>
                <a:tab pos="357188" algn="l"/>
              </a:tabLst>
            </a:pPr>
            <a:r>
              <a:rPr lang="pt-PT" sz="1400" dirty="0">
                <a:effectLst/>
                <a:ea typeface="Calibri" panose="020F0502020204030204" pitchFamily="34" charset="0"/>
              </a:rPr>
              <a:t>[9]	Y. </a:t>
            </a:r>
            <a:r>
              <a:rPr lang="pt-PT" sz="1400" dirty="0" err="1">
                <a:effectLst/>
                <a:ea typeface="Calibri" panose="020F0502020204030204" pitchFamily="34" charset="0"/>
              </a:rPr>
              <a:t>Nasri</a:t>
            </a:r>
            <a:r>
              <a:rPr lang="pt-PT" sz="1400" dirty="0">
                <a:effectLst/>
                <a:ea typeface="Calibri" panose="020F0502020204030204" pitchFamily="34" charset="0"/>
              </a:rPr>
              <a:t>, V. </a:t>
            </a:r>
            <a:r>
              <a:rPr lang="pt-PT" sz="1400" dirty="0" err="1">
                <a:effectLst/>
                <a:ea typeface="Calibri" panose="020F0502020204030204" pitchFamily="34" charset="0"/>
              </a:rPr>
              <a:t>Vauchey</a:t>
            </a:r>
            <a:r>
              <a:rPr lang="pt-PT" sz="1400" dirty="0">
                <a:effectLst/>
                <a:ea typeface="Calibri" panose="020F0502020204030204" pitchFamily="34" charset="0"/>
              </a:rPr>
              <a:t>, R. </a:t>
            </a:r>
            <a:r>
              <a:rPr lang="pt-PT" sz="1400" dirty="0" err="1">
                <a:effectLst/>
                <a:ea typeface="Calibri" panose="020F0502020204030204" pitchFamily="34" charset="0"/>
              </a:rPr>
              <a:t>Khemmar</a:t>
            </a:r>
            <a:r>
              <a:rPr lang="pt-PT" sz="1400" dirty="0">
                <a:effectLst/>
                <a:ea typeface="Calibri" panose="020F0502020204030204" pitchFamily="34" charset="0"/>
              </a:rPr>
              <a:t>, N. </a:t>
            </a:r>
            <a:r>
              <a:rPr lang="pt-PT" sz="1400" dirty="0" err="1">
                <a:effectLst/>
                <a:ea typeface="Calibri" panose="020F0502020204030204" pitchFamily="34" charset="0"/>
              </a:rPr>
              <a:t>Ragot</a:t>
            </a:r>
            <a:r>
              <a:rPr lang="pt-PT" sz="1400" dirty="0">
                <a:effectLst/>
                <a:ea typeface="Calibri" panose="020F0502020204030204" pitchFamily="34" charset="0"/>
              </a:rPr>
              <a:t>, K. </a:t>
            </a:r>
            <a:r>
              <a:rPr lang="pt-PT" sz="1400" dirty="0" err="1">
                <a:effectLst/>
                <a:ea typeface="Calibri" panose="020F0502020204030204" pitchFamily="34" charset="0"/>
              </a:rPr>
              <a:t>Sirlantzis</a:t>
            </a:r>
            <a:r>
              <a:rPr lang="pt-PT" sz="1400" dirty="0">
                <a:effectLst/>
                <a:ea typeface="Calibri" panose="020F0502020204030204" pitchFamily="34" charset="0"/>
              </a:rPr>
              <a:t>, </a:t>
            </a:r>
            <a:r>
              <a:rPr lang="pt-PT" sz="1400" dirty="0" err="1">
                <a:effectLst/>
                <a:ea typeface="Calibri" panose="020F0502020204030204" pitchFamily="34" charset="0"/>
              </a:rPr>
              <a:t>and</a:t>
            </a:r>
            <a:r>
              <a:rPr lang="pt-PT" sz="1400" dirty="0">
                <a:effectLst/>
                <a:ea typeface="Calibri" panose="020F0502020204030204" pitchFamily="34" charset="0"/>
              </a:rPr>
              <a:t> J.-Y. </a:t>
            </a:r>
            <a:r>
              <a:rPr lang="pt-PT" sz="1400" dirty="0" err="1">
                <a:effectLst/>
                <a:ea typeface="Calibri" panose="020F0502020204030204" pitchFamily="34" charset="0"/>
              </a:rPr>
              <a:t>Ertaud</a:t>
            </a:r>
            <a:r>
              <a:rPr lang="pt-PT" sz="1400" dirty="0">
                <a:effectLst/>
                <a:ea typeface="Calibri" panose="020F0502020204030204" pitchFamily="34" charset="0"/>
              </a:rPr>
              <a:t>, “ROS-</a:t>
            </a:r>
            <a:r>
              <a:rPr lang="pt-PT" sz="1400" dirty="0" err="1">
                <a:effectLst/>
                <a:ea typeface="Calibri" panose="020F0502020204030204" pitchFamily="34" charset="0"/>
              </a:rPr>
              <a:t>based</a:t>
            </a:r>
            <a:r>
              <a:rPr lang="pt-PT" sz="1400" dirty="0">
                <a:effectLst/>
                <a:ea typeface="Calibri" panose="020F0502020204030204" pitchFamily="34" charset="0"/>
              </a:rPr>
              <a:t> Autonomous </a:t>
            </a:r>
            <a:r>
              <a:rPr lang="pt-PT" sz="1400" dirty="0" err="1">
                <a:effectLst/>
                <a:ea typeface="Calibri" panose="020F0502020204030204" pitchFamily="34" charset="0"/>
              </a:rPr>
              <a:t>Navigation</a:t>
            </a:r>
            <a:r>
              <a:rPr lang="pt-PT" sz="1400" dirty="0">
                <a:effectLst/>
                <a:ea typeface="Calibri" panose="020F0502020204030204" pitchFamily="34" charset="0"/>
              </a:rPr>
              <a:t> Wheelchair </a:t>
            </a:r>
            <a:r>
              <a:rPr lang="pt-PT" sz="1400" dirty="0" err="1">
                <a:effectLst/>
                <a:ea typeface="Calibri" panose="020F0502020204030204" pitchFamily="34" charset="0"/>
              </a:rPr>
              <a:t>using</a:t>
            </a:r>
            <a:r>
              <a:rPr lang="pt-PT" sz="1400" dirty="0">
                <a:effectLst/>
                <a:ea typeface="Calibri" panose="020F0502020204030204" pitchFamily="34" charset="0"/>
              </a:rPr>
              <a:t> </a:t>
            </a:r>
            <a:r>
              <a:rPr lang="pt-PT" sz="1400" dirty="0" err="1">
                <a:effectLst/>
                <a:ea typeface="Calibri" panose="020F0502020204030204" pitchFamily="34" charset="0"/>
              </a:rPr>
              <a:t>Omnidirectional</a:t>
            </a:r>
            <a:r>
              <a:rPr lang="pt-PT" sz="1400" dirty="0">
                <a:effectLst/>
                <a:ea typeface="Calibri" panose="020F0502020204030204" pitchFamily="34" charset="0"/>
              </a:rPr>
              <a:t> Sensor,” </a:t>
            </a:r>
            <a:r>
              <a:rPr lang="pt-PT" sz="1400" i="1" dirty="0">
                <a:effectLst/>
                <a:ea typeface="Calibri" panose="020F0502020204030204" pitchFamily="34" charset="0"/>
              </a:rPr>
              <a:t>Int. J. </a:t>
            </a:r>
            <a:r>
              <a:rPr lang="pt-PT" sz="1400" i="1" dirty="0" err="1">
                <a:effectLst/>
                <a:ea typeface="Calibri" panose="020F0502020204030204" pitchFamily="34" charset="0"/>
              </a:rPr>
              <a:t>Comput</a:t>
            </a:r>
            <a:r>
              <a:rPr lang="pt-PT" sz="1400" i="1" dirty="0">
                <a:effectLst/>
                <a:ea typeface="Calibri" panose="020F0502020204030204" pitchFamily="34" charset="0"/>
              </a:rPr>
              <a:t>. </a:t>
            </a:r>
            <a:r>
              <a:rPr lang="pt-PT" sz="1400" i="1" dirty="0" err="1">
                <a:effectLst/>
                <a:ea typeface="Calibri" panose="020F0502020204030204" pitchFamily="34" charset="0"/>
              </a:rPr>
              <a:t>Appl</a:t>
            </a:r>
            <a:r>
              <a:rPr lang="pt-PT" sz="1400" i="1" dirty="0">
                <a:effectLst/>
                <a:ea typeface="Calibri" panose="020F0502020204030204" pitchFamily="34" charset="0"/>
              </a:rPr>
              <a:t>.</a:t>
            </a:r>
            <a:r>
              <a:rPr lang="pt-PT" sz="1400" dirty="0">
                <a:effectLst/>
                <a:ea typeface="Calibri" panose="020F0502020204030204" pitchFamily="34" charset="0"/>
              </a:rPr>
              <a:t>, vol. 133, no. 6, pp. 12–17, 2016, doi: 10.5120/ijca2016907533.</a:t>
            </a:r>
          </a:p>
          <a:p>
            <a:pPr marL="0" indent="0" algn="just">
              <a:lnSpc>
                <a:spcPct val="145000"/>
              </a:lnSpc>
              <a:buNone/>
              <a:tabLst>
                <a:tab pos="357188" algn="l"/>
              </a:tabLst>
            </a:pPr>
            <a:r>
              <a:rPr lang="pt-PT" sz="1400" dirty="0">
                <a:effectLst/>
                <a:ea typeface="Calibri" panose="020F0502020204030204" pitchFamily="34" charset="0"/>
              </a:rPr>
              <a:t>[10]	N. </a:t>
            </a:r>
            <a:r>
              <a:rPr lang="pt-PT" sz="1400" dirty="0" err="1">
                <a:effectLst/>
                <a:ea typeface="Calibri" panose="020F0502020204030204" pitchFamily="34" charset="0"/>
              </a:rPr>
              <a:t>Rottmann</a:t>
            </a:r>
            <a:r>
              <a:rPr lang="pt-PT" sz="1400" dirty="0">
                <a:effectLst/>
                <a:ea typeface="Calibri" panose="020F0502020204030204" pitchFamily="34" charset="0"/>
              </a:rPr>
              <a:t>, N. </a:t>
            </a:r>
            <a:r>
              <a:rPr lang="pt-PT" sz="1400" dirty="0" err="1">
                <a:effectLst/>
                <a:ea typeface="Calibri" panose="020F0502020204030204" pitchFamily="34" charset="0"/>
              </a:rPr>
              <a:t>Studt</a:t>
            </a:r>
            <a:r>
              <a:rPr lang="pt-PT" sz="1400" dirty="0">
                <a:effectLst/>
                <a:ea typeface="Calibri" panose="020F0502020204030204" pitchFamily="34" charset="0"/>
              </a:rPr>
              <a:t>, F. Ernst, </a:t>
            </a:r>
            <a:r>
              <a:rPr lang="pt-PT" sz="1400" dirty="0" err="1">
                <a:effectLst/>
                <a:ea typeface="Calibri" panose="020F0502020204030204" pitchFamily="34" charset="0"/>
              </a:rPr>
              <a:t>and</a:t>
            </a:r>
            <a:r>
              <a:rPr lang="pt-PT" sz="1400" dirty="0">
                <a:effectLst/>
                <a:ea typeface="Calibri" panose="020F0502020204030204" pitchFamily="34" charset="0"/>
              </a:rPr>
              <a:t> E. </a:t>
            </a:r>
            <a:r>
              <a:rPr lang="pt-PT" sz="1400" dirty="0" err="1">
                <a:effectLst/>
                <a:ea typeface="Calibri" panose="020F0502020204030204" pitchFamily="34" charset="0"/>
              </a:rPr>
              <a:t>Rueckert</a:t>
            </a:r>
            <a:r>
              <a:rPr lang="pt-PT" sz="1400" dirty="0">
                <a:effectLst/>
                <a:ea typeface="Calibri" panose="020F0502020204030204" pitchFamily="34" charset="0"/>
              </a:rPr>
              <a:t>, “ROS-Mobile: An Android </a:t>
            </a:r>
            <a:r>
              <a:rPr lang="pt-PT" sz="1400" dirty="0" err="1">
                <a:effectLst/>
                <a:ea typeface="Calibri" panose="020F0502020204030204" pitchFamily="34" charset="0"/>
              </a:rPr>
              <a:t>application</a:t>
            </a:r>
            <a:r>
              <a:rPr lang="pt-PT" sz="1400" dirty="0">
                <a:effectLst/>
                <a:ea typeface="Calibri" panose="020F0502020204030204" pitchFamily="34" charset="0"/>
              </a:rPr>
              <a:t> for </a:t>
            </a:r>
            <a:r>
              <a:rPr lang="pt-PT" sz="1400" dirty="0" err="1">
                <a:effectLst/>
                <a:ea typeface="Calibri" panose="020F0502020204030204" pitchFamily="34" charset="0"/>
              </a:rPr>
              <a:t>the</a:t>
            </a:r>
            <a:r>
              <a:rPr lang="pt-PT" sz="1400" dirty="0">
                <a:effectLst/>
                <a:ea typeface="Calibri" panose="020F0502020204030204" pitchFamily="34" charset="0"/>
              </a:rPr>
              <a:t> Robot Operating System.” 2020, [Online]. </a:t>
            </a:r>
            <a:r>
              <a:rPr lang="pt-PT" sz="1400" dirty="0" err="1">
                <a:effectLst/>
                <a:ea typeface="Calibri" panose="020F0502020204030204" pitchFamily="34" charset="0"/>
              </a:rPr>
              <a:t>Available</a:t>
            </a:r>
            <a:r>
              <a:rPr lang="pt-PT" sz="1400" dirty="0">
                <a:effectLst/>
                <a:ea typeface="Calibri" panose="020F0502020204030204" pitchFamily="34" charset="0"/>
              </a:rPr>
              <a:t>: http://arxiv.org/abs/2011.02781.</a:t>
            </a:r>
          </a:p>
          <a:p>
            <a:pPr marL="0" indent="0" algn="just">
              <a:lnSpc>
                <a:spcPct val="145000"/>
              </a:lnSpc>
              <a:buNone/>
              <a:tabLst>
                <a:tab pos="357188" algn="l"/>
              </a:tabLst>
            </a:pPr>
            <a:r>
              <a:rPr lang="pt-PT" sz="1400" dirty="0">
                <a:effectLst/>
                <a:ea typeface="Calibri" panose="020F0502020204030204" pitchFamily="34" charset="0"/>
              </a:rPr>
              <a:t>[11]	M. </a:t>
            </a:r>
            <a:r>
              <a:rPr lang="pt-PT" sz="1400" dirty="0" err="1">
                <a:effectLst/>
                <a:ea typeface="Calibri" panose="020F0502020204030204" pitchFamily="34" charset="0"/>
              </a:rPr>
              <a:t>Köseoǧlu</a:t>
            </a:r>
            <a:r>
              <a:rPr lang="pt-PT" sz="1400" dirty="0">
                <a:effectLst/>
                <a:ea typeface="Calibri" panose="020F0502020204030204" pitchFamily="34" charset="0"/>
              </a:rPr>
              <a:t>, O. M. </a:t>
            </a:r>
            <a:r>
              <a:rPr lang="pt-PT" sz="1400" dirty="0" err="1">
                <a:effectLst/>
                <a:ea typeface="Calibri" panose="020F0502020204030204" pitchFamily="34" charset="0"/>
              </a:rPr>
              <a:t>Çelik</a:t>
            </a:r>
            <a:r>
              <a:rPr lang="pt-PT" sz="1400" dirty="0">
                <a:effectLst/>
                <a:ea typeface="Calibri" panose="020F0502020204030204" pitchFamily="34" charset="0"/>
              </a:rPr>
              <a:t>, </a:t>
            </a:r>
            <a:r>
              <a:rPr lang="pt-PT" sz="1400" dirty="0" err="1">
                <a:effectLst/>
                <a:ea typeface="Calibri" panose="020F0502020204030204" pitchFamily="34" charset="0"/>
              </a:rPr>
              <a:t>and</a:t>
            </a:r>
            <a:r>
              <a:rPr lang="pt-PT" sz="1400" dirty="0">
                <a:effectLst/>
                <a:ea typeface="Calibri" panose="020F0502020204030204" pitchFamily="34" charset="0"/>
              </a:rPr>
              <a:t> Ö. </a:t>
            </a:r>
            <a:r>
              <a:rPr lang="pt-PT" sz="1400" dirty="0" err="1">
                <a:effectLst/>
                <a:ea typeface="Calibri" panose="020F0502020204030204" pitchFamily="34" charset="0"/>
              </a:rPr>
              <a:t>Pektaş</a:t>
            </a:r>
            <a:r>
              <a:rPr lang="pt-PT" sz="1400" dirty="0">
                <a:effectLst/>
                <a:ea typeface="Calibri" panose="020F0502020204030204" pitchFamily="34" charset="0"/>
              </a:rPr>
              <a:t>, “Design </a:t>
            </a:r>
            <a:r>
              <a:rPr lang="pt-PT" sz="1400" dirty="0" err="1">
                <a:effectLst/>
                <a:ea typeface="Calibri" panose="020F0502020204030204" pitchFamily="34" charset="0"/>
              </a:rPr>
              <a:t>of</a:t>
            </a:r>
            <a:r>
              <a:rPr lang="pt-PT" sz="1400" dirty="0">
                <a:effectLst/>
                <a:ea typeface="Calibri" panose="020F0502020204030204" pitchFamily="34" charset="0"/>
              </a:rPr>
              <a:t> an autonomous mobile robot </a:t>
            </a:r>
            <a:r>
              <a:rPr lang="pt-PT" sz="1400" dirty="0" err="1">
                <a:effectLst/>
                <a:ea typeface="Calibri" panose="020F0502020204030204" pitchFamily="34" charset="0"/>
              </a:rPr>
              <a:t>based</a:t>
            </a:r>
            <a:r>
              <a:rPr lang="pt-PT" sz="1400" dirty="0">
                <a:effectLst/>
                <a:ea typeface="Calibri" panose="020F0502020204030204" pitchFamily="34" charset="0"/>
              </a:rPr>
              <a:t> </a:t>
            </a:r>
            <a:r>
              <a:rPr lang="pt-PT" sz="1400" dirty="0" err="1">
                <a:effectLst/>
                <a:ea typeface="Calibri" panose="020F0502020204030204" pitchFamily="34" charset="0"/>
              </a:rPr>
              <a:t>on</a:t>
            </a:r>
            <a:r>
              <a:rPr lang="pt-PT" sz="1400" dirty="0">
                <a:effectLst/>
                <a:ea typeface="Calibri" panose="020F0502020204030204" pitchFamily="34" charset="0"/>
              </a:rPr>
              <a:t> ROS,” </a:t>
            </a:r>
            <a:r>
              <a:rPr lang="pt-PT" sz="1400" i="1" dirty="0">
                <a:effectLst/>
                <a:ea typeface="Calibri" panose="020F0502020204030204" pitchFamily="34" charset="0"/>
              </a:rPr>
              <a:t>IDAP 2017 - Int. </a:t>
            </a:r>
            <a:r>
              <a:rPr lang="pt-PT" sz="1400" i="1" dirty="0" err="1">
                <a:effectLst/>
                <a:ea typeface="Calibri" panose="020F0502020204030204" pitchFamily="34" charset="0"/>
              </a:rPr>
              <a:t>Artif</a:t>
            </a:r>
            <a:r>
              <a:rPr lang="pt-PT" sz="1400" i="1" dirty="0">
                <a:effectLst/>
                <a:ea typeface="Calibri" panose="020F0502020204030204" pitchFamily="34" charset="0"/>
              </a:rPr>
              <a:t>. </a:t>
            </a:r>
            <a:r>
              <a:rPr lang="pt-PT" sz="1400" i="1" dirty="0" err="1">
                <a:effectLst/>
                <a:ea typeface="Calibri" panose="020F0502020204030204" pitchFamily="34" charset="0"/>
              </a:rPr>
              <a:t>Intell</a:t>
            </a:r>
            <a:r>
              <a:rPr lang="pt-PT" sz="1400" i="1" dirty="0">
                <a:effectLst/>
                <a:ea typeface="Calibri" panose="020F0502020204030204" pitchFamily="34" charset="0"/>
              </a:rPr>
              <a:t>. Data </a:t>
            </a:r>
            <a:r>
              <a:rPr lang="pt-PT" sz="1400" i="1" dirty="0" err="1">
                <a:effectLst/>
                <a:ea typeface="Calibri" panose="020F0502020204030204" pitchFamily="34" charset="0"/>
              </a:rPr>
              <a:t>Process</a:t>
            </a:r>
            <a:r>
              <a:rPr lang="pt-PT" sz="1400" i="1" dirty="0">
                <a:effectLst/>
                <a:ea typeface="Calibri" panose="020F0502020204030204" pitchFamily="34" charset="0"/>
              </a:rPr>
              <a:t>. </a:t>
            </a:r>
            <a:r>
              <a:rPr lang="pt-PT" sz="1400" i="1" dirty="0" err="1">
                <a:effectLst/>
                <a:ea typeface="Calibri" panose="020F0502020204030204" pitchFamily="34" charset="0"/>
              </a:rPr>
              <a:t>Symp</a:t>
            </a:r>
            <a:r>
              <a:rPr lang="pt-PT" sz="1400" i="1" dirty="0">
                <a:effectLst/>
                <a:ea typeface="Calibri" panose="020F0502020204030204" pitchFamily="34" charset="0"/>
              </a:rPr>
              <a:t>.</a:t>
            </a:r>
            <a:r>
              <a:rPr lang="pt-PT" sz="1400" dirty="0">
                <a:effectLst/>
                <a:ea typeface="Calibri" panose="020F0502020204030204" pitchFamily="34" charset="0"/>
              </a:rPr>
              <a:t>, 2017, doi: 10.1109/IDAP.2017.8090199.</a:t>
            </a:r>
          </a:p>
          <a:p>
            <a:pPr marL="0" indent="0" algn="just">
              <a:lnSpc>
                <a:spcPct val="145000"/>
              </a:lnSpc>
              <a:buNone/>
              <a:tabLst>
                <a:tab pos="357188" algn="l"/>
              </a:tabLst>
            </a:pPr>
            <a:r>
              <a:rPr lang="pt-PT" sz="1400" dirty="0">
                <a:effectLst/>
                <a:ea typeface="Calibri" panose="020F0502020204030204" pitchFamily="34" charset="0"/>
              </a:rPr>
              <a:t>[12]	A. R. Baltazar, M. R. </a:t>
            </a:r>
            <a:r>
              <a:rPr lang="pt-PT" sz="1400" dirty="0" err="1">
                <a:effectLst/>
                <a:ea typeface="Calibri" panose="020F0502020204030204" pitchFamily="34" charset="0"/>
              </a:rPr>
              <a:t>Petry</a:t>
            </a:r>
            <a:r>
              <a:rPr lang="pt-PT" sz="1400" dirty="0">
                <a:effectLst/>
                <a:ea typeface="Calibri" panose="020F0502020204030204" pitchFamily="34" charset="0"/>
              </a:rPr>
              <a:t>, M. F. Silva, </a:t>
            </a:r>
            <a:r>
              <a:rPr lang="pt-PT" sz="1400" dirty="0" err="1">
                <a:effectLst/>
                <a:ea typeface="Calibri" panose="020F0502020204030204" pitchFamily="34" charset="0"/>
              </a:rPr>
              <a:t>and</a:t>
            </a:r>
            <a:r>
              <a:rPr lang="pt-PT" sz="1400" dirty="0">
                <a:effectLst/>
                <a:ea typeface="Calibri" panose="020F0502020204030204" pitchFamily="34" charset="0"/>
              </a:rPr>
              <a:t> A. P. Moreira, “Autonomous </a:t>
            </a:r>
            <a:r>
              <a:rPr lang="pt-PT" sz="1400" dirty="0" err="1">
                <a:effectLst/>
                <a:ea typeface="Calibri" panose="020F0502020204030204" pitchFamily="34" charset="0"/>
              </a:rPr>
              <a:t>wheelchair</a:t>
            </a:r>
            <a:r>
              <a:rPr lang="pt-PT" sz="1400" dirty="0">
                <a:effectLst/>
                <a:ea typeface="Calibri" panose="020F0502020204030204" pitchFamily="34" charset="0"/>
              </a:rPr>
              <a:t> for </a:t>
            </a:r>
            <a:r>
              <a:rPr lang="pt-PT" sz="1400" dirty="0" err="1">
                <a:effectLst/>
                <a:ea typeface="Calibri" panose="020F0502020204030204" pitchFamily="34" charset="0"/>
              </a:rPr>
              <a:t>patient’s</a:t>
            </a:r>
            <a:r>
              <a:rPr lang="pt-PT" sz="1400" dirty="0">
                <a:effectLst/>
                <a:ea typeface="Calibri" panose="020F0502020204030204" pitchFamily="34" charset="0"/>
              </a:rPr>
              <a:t> </a:t>
            </a:r>
            <a:r>
              <a:rPr lang="pt-PT" sz="1400" dirty="0" err="1">
                <a:effectLst/>
                <a:ea typeface="Calibri" panose="020F0502020204030204" pitchFamily="34" charset="0"/>
              </a:rPr>
              <a:t>transportation</a:t>
            </a:r>
            <a:r>
              <a:rPr lang="pt-PT" sz="1400" dirty="0">
                <a:effectLst/>
                <a:ea typeface="Calibri" panose="020F0502020204030204" pitchFamily="34" charset="0"/>
              </a:rPr>
              <a:t> </a:t>
            </a:r>
            <a:r>
              <a:rPr lang="pt-PT" sz="1400" dirty="0" err="1">
                <a:effectLst/>
                <a:ea typeface="Calibri" panose="020F0502020204030204" pitchFamily="34" charset="0"/>
              </a:rPr>
              <a:t>on</a:t>
            </a:r>
            <a:r>
              <a:rPr lang="pt-PT" sz="1400" dirty="0">
                <a:effectLst/>
                <a:ea typeface="Calibri" panose="020F0502020204030204" pitchFamily="34" charset="0"/>
              </a:rPr>
              <a:t> </a:t>
            </a:r>
            <a:r>
              <a:rPr lang="pt-PT" sz="1400" dirty="0" err="1">
                <a:effectLst/>
                <a:ea typeface="Calibri" panose="020F0502020204030204" pitchFamily="34" charset="0"/>
              </a:rPr>
              <a:t>healthcare</a:t>
            </a:r>
            <a:r>
              <a:rPr lang="pt-PT" sz="1400" dirty="0">
                <a:effectLst/>
                <a:ea typeface="Calibri" panose="020F0502020204030204" pitchFamily="34" charset="0"/>
              </a:rPr>
              <a:t> </a:t>
            </a:r>
            <a:r>
              <a:rPr lang="pt-PT" sz="1400" dirty="0" err="1">
                <a:effectLst/>
                <a:ea typeface="Calibri" panose="020F0502020204030204" pitchFamily="34" charset="0"/>
              </a:rPr>
              <a:t>institutions</a:t>
            </a:r>
            <a:r>
              <a:rPr lang="pt-PT" sz="1400" dirty="0">
                <a:effectLst/>
                <a:ea typeface="Calibri" panose="020F0502020204030204" pitchFamily="34" charset="0"/>
              </a:rPr>
              <a:t>,” </a:t>
            </a:r>
            <a:r>
              <a:rPr lang="pt-PT" sz="1400" i="1" dirty="0">
                <a:effectLst/>
                <a:ea typeface="Calibri" panose="020F0502020204030204" pitchFamily="34" charset="0"/>
              </a:rPr>
              <a:t>SN </a:t>
            </a:r>
            <a:r>
              <a:rPr lang="pt-PT" sz="1400" i="1" dirty="0" err="1">
                <a:effectLst/>
                <a:ea typeface="Calibri" panose="020F0502020204030204" pitchFamily="34" charset="0"/>
              </a:rPr>
              <a:t>Appl</a:t>
            </a:r>
            <a:r>
              <a:rPr lang="pt-PT" sz="1400" i="1" dirty="0">
                <a:effectLst/>
                <a:ea typeface="Calibri" panose="020F0502020204030204" pitchFamily="34" charset="0"/>
              </a:rPr>
              <a:t>. </a:t>
            </a:r>
            <a:r>
              <a:rPr lang="pt-PT" sz="1400" i="1" dirty="0" err="1">
                <a:effectLst/>
                <a:ea typeface="Calibri" panose="020F0502020204030204" pitchFamily="34" charset="0"/>
              </a:rPr>
              <a:t>Sci</a:t>
            </a:r>
            <a:r>
              <a:rPr lang="pt-PT" sz="1400" i="1" dirty="0">
                <a:effectLst/>
                <a:ea typeface="Calibri" panose="020F0502020204030204" pitchFamily="34" charset="0"/>
              </a:rPr>
              <a:t>.</a:t>
            </a:r>
            <a:r>
              <a:rPr lang="pt-PT" sz="1400" dirty="0">
                <a:effectLst/>
                <a:ea typeface="Calibri" panose="020F0502020204030204" pitchFamily="34" charset="0"/>
              </a:rPr>
              <a:t>, vol. 3, no. 3, pp. 1–13, 2021, doi: 10.1007/s42452-021-04304-1.</a:t>
            </a:r>
          </a:p>
          <a:p>
            <a:pPr marL="0" indent="0" algn="just">
              <a:lnSpc>
                <a:spcPct val="145000"/>
              </a:lnSpc>
              <a:buNone/>
              <a:tabLst>
                <a:tab pos="357188" algn="l"/>
              </a:tabLst>
            </a:pPr>
            <a:r>
              <a:rPr lang="pt-PT" sz="1400" dirty="0">
                <a:effectLst/>
                <a:ea typeface="Calibri" panose="020F0502020204030204" pitchFamily="34" charset="0"/>
              </a:rPr>
              <a:t>[13]	“</a:t>
            </a:r>
            <a:r>
              <a:rPr lang="pt-PT" sz="1400" dirty="0" err="1">
                <a:effectLst/>
                <a:ea typeface="Calibri" panose="020F0502020204030204" pitchFamily="34" charset="0"/>
              </a:rPr>
              <a:t>The</a:t>
            </a:r>
            <a:r>
              <a:rPr lang="pt-PT" sz="1400" dirty="0">
                <a:effectLst/>
                <a:ea typeface="Calibri" panose="020F0502020204030204" pitchFamily="34" charset="0"/>
              </a:rPr>
              <a:t> HL7 </a:t>
            </a:r>
            <a:r>
              <a:rPr lang="pt-PT" sz="1400" dirty="0" err="1">
                <a:effectLst/>
                <a:ea typeface="Calibri" panose="020F0502020204030204" pitchFamily="34" charset="0"/>
              </a:rPr>
              <a:t>Clinical</a:t>
            </a:r>
            <a:r>
              <a:rPr lang="pt-PT" sz="1400" dirty="0">
                <a:effectLst/>
                <a:ea typeface="Calibri" panose="020F0502020204030204" pitchFamily="34" charset="0"/>
              </a:rPr>
              <a:t> DocumentArchitecture.pdf.” .</a:t>
            </a:r>
          </a:p>
          <a:p>
            <a:pPr marL="0" indent="0" algn="just">
              <a:lnSpc>
                <a:spcPct val="145000"/>
              </a:lnSpc>
              <a:buNone/>
              <a:tabLst>
                <a:tab pos="357188" algn="l"/>
              </a:tabLst>
            </a:pPr>
            <a:r>
              <a:rPr lang="pt-PT" sz="1400" dirty="0">
                <a:effectLst/>
                <a:ea typeface="Calibri" panose="020F0502020204030204" pitchFamily="34" charset="0"/>
              </a:rPr>
              <a:t>[14]	“</a:t>
            </a:r>
            <a:r>
              <a:rPr lang="pt-PT" sz="1400" dirty="0" err="1">
                <a:effectLst/>
                <a:ea typeface="Calibri" panose="020F0502020204030204" pitchFamily="34" charset="0"/>
              </a:rPr>
              <a:t>The</a:t>
            </a:r>
            <a:r>
              <a:rPr lang="pt-PT" sz="1400" dirty="0">
                <a:effectLst/>
                <a:ea typeface="Calibri" panose="020F0502020204030204" pitchFamily="34" charset="0"/>
              </a:rPr>
              <a:t> HL7 </a:t>
            </a:r>
            <a:r>
              <a:rPr lang="pt-PT" sz="1400" dirty="0" err="1">
                <a:effectLst/>
                <a:ea typeface="Calibri" panose="020F0502020204030204" pitchFamily="34" charset="0"/>
              </a:rPr>
              <a:t>Clinical</a:t>
            </a:r>
            <a:r>
              <a:rPr lang="pt-PT" sz="1400" dirty="0">
                <a:effectLst/>
                <a:ea typeface="Calibri" panose="020F0502020204030204" pitchFamily="34" charset="0"/>
              </a:rPr>
              <a:t> </a:t>
            </a:r>
            <a:r>
              <a:rPr lang="pt-PT" sz="1400" dirty="0" err="1">
                <a:effectLst/>
                <a:ea typeface="Calibri" panose="020F0502020204030204" pitchFamily="34" charset="0"/>
              </a:rPr>
              <a:t>DocumentArchitecture</a:t>
            </a:r>
            <a:r>
              <a:rPr lang="pt-PT" sz="1400" dirty="0">
                <a:effectLst/>
                <a:ea typeface="Calibri" panose="020F0502020204030204" pitchFamily="34" charset="0"/>
              </a:rPr>
              <a:t>, </a:t>
            </a:r>
            <a:r>
              <a:rPr lang="pt-PT" sz="1400" dirty="0" err="1">
                <a:effectLst/>
                <a:ea typeface="Calibri" panose="020F0502020204030204" pitchFamily="34" charset="0"/>
              </a:rPr>
              <a:t>Release</a:t>
            </a:r>
            <a:r>
              <a:rPr lang="pt-PT" sz="1400" dirty="0">
                <a:effectLst/>
                <a:ea typeface="Calibri" panose="020F0502020204030204" pitchFamily="34" charset="0"/>
              </a:rPr>
              <a:t> 2.pdf.” .</a:t>
            </a:r>
          </a:p>
          <a:p>
            <a:pPr marL="0" indent="0" algn="just">
              <a:lnSpc>
                <a:spcPct val="145000"/>
              </a:lnSpc>
              <a:buNone/>
              <a:tabLst>
                <a:tab pos="357188" algn="l"/>
              </a:tabLst>
            </a:pPr>
            <a:r>
              <a:rPr lang="pt-PT" sz="1400" dirty="0">
                <a:effectLst/>
                <a:ea typeface="Calibri" panose="020F0502020204030204" pitchFamily="34" charset="0"/>
              </a:rPr>
              <a:t>[15]	indoors, “</a:t>
            </a:r>
            <a:r>
              <a:rPr lang="pt-PT" sz="1400" dirty="0" err="1">
                <a:effectLst/>
                <a:ea typeface="Calibri" panose="020F0502020204030204" pitchFamily="34" charset="0"/>
              </a:rPr>
              <a:t>Efficient</a:t>
            </a:r>
            <a:r>
              <a:rPr lang="pt-PT" sz="1400" dirty="0">
                <a:effectLst/>
                <a:ea typeface="Calibri" panose="020F0502020204030204" pitchFamily="34" charset="0"/>
              </a:rPr>
              <a:t> </a:t>
            </a:r>
            <a:r>
              <a:rPr lang="pt-PT" sz="1400" dirty="0" err="1">
                <a:effectLst/>
                <a:ea typeface="Calibri" panose="020F0502020204030204" pitchFamily="34" charset="0"/>
              </a:rPr>
              <a:t>wheelchair</a:t>
            </a:r>
            <a:r>
              <a:rPr lang="pt-PT" sz="1400" dirty="0">
                <a:effectLst/>
                <a:ea typeface="Calibri" panose="020F0502020204030204" pitchFamily="34" charset="0"/>
              </a:rPr>
              <a:t> </a:t>
            </a:r>
            <a:r>
              <a:rPr lang="pt-PT" sz="1400" dirty="0" err="1">
                <a:effectLst/>
                <a:ea typeface="Calibri" panose="020F0502020204030204" pitchFamily="34" charset="0"/>
              </a:rPr>
              <a:t>tracking</a:t>
            </a:r>
            <a:r>
              <a:rPr lang="pt-PT" sz="1400" dirty="0">
                <a:effectLst/>
                <a:ea typeface="Calibri" panose="020F0502020204030204" pitchFamily="34" charset="0"/>
              </a:rPr>
              <a:t>.” https://indoo.rs/always-keep-track-wheelchairs/</a:t>
            </a:r>
          </a:p>
          <a:p>
            <a:pPr marL="0" indent="0" algn="just">
              <a:lnSpc>
                <a:spcPct val="145000"/>
              </a:lnSpc>
              <a:buNone/>
              <a:tabLst>
                <a:tab pos="357188" algn="l"/>
              </a:tabLst>
            </a:pPr>
            <a:endParaRPr lang="pt-PT" sz="1400" dirty="0">
              <a:effectLst/>
              <a:ea typeface="Calibri" panose="020F0502020204030204" pitchFamily="34" charset="0"/>
            </a:endParaRPr>
          </a:p>
          <a:p>
            <a:pPr algn="ctr">
              <a:lnSpc>
                <a:spcPct val="250000"/>
              </a:lnSpc>
            </a:pPr>
            <a:endParaRPr lang="pt-PT" sz="800" dirty="0"/>
          </a:p>
        </p:txBody>
      </p:sp>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Referências</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ADB58E04-576F-4FC5-9416-246E5C161AB2}"/>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8</a:t>
            </a:r>
            <a:endParaRPr lang="pt-PT" dirty="0">
              <a:solidFill>
                <a:schemeClr val="bg1">
                  <a:lumMod val="65000"/>
                </a:schemeClr>
              </a:solidFill>
            </a:endParaRPr>
          </a:p>
        </p:txBody>
      </p:sp>
      <p:grpSp>
        <p:nvGrpSpPr>
          <p:cNvPr id="10" name="Agrupar 9">
            <a:extLst>
              <a:ext uri="{FF2B5EF4-FFF2-40B4-BE49-F238E27FC236}">
                <a16:creationId xmlns:a16="http://schemas.microsoft.com/office/drawing/2014/main" id="{90EE4D4F-9B14-48BA-A9CC-51B2070A2AA6}"/>
              </a:ext>
            </a:extLst>
          </p:cNvPr>
          <p:cNvGrpSpPr/>
          <p:nvPr/>
        </p:nvGrpSpPr>
        <p:grpSpPr>
          <a:xfrm>
            <a:off x="-106924" y="2037704"/>
            <a:ext cx="632780" cy="2782592"/>
            <a:chOff x="-106924" y="1556828"/>
            <a:chExt cx="632780" cy="2782592"/>
          </a:xfrm>
        </p:grpSpPr>
        <p:sp>
          <p:nvSpPr>
            <p:cNvPr id="12" name="Retângulo: Cantos Arredondados 11">
              <a:extLst>
                <a:ext uri="{FF2B5EF4-FFF2-40B4-BE49-F238E27FC236}">
                  <a16:creationId xmlns:a16="http://schemas.microsoft.com/office/drawing/2014/main" id="{17F6478E-5F84-40D4-84BF-115F1714C0AE}"/>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13" name="CaixaDeTexto 12">
              <a:extLst>
                <a:ext uri="{FF2B5EF4-FFF2-40B4-BE49-F238E27FC236}">
                  <a16:creationId xmlns:a16="http://schemas.microsoft.com/office/drawing/2014/main" id="{AB17F93A-A5D0-44E2-BF12-603EF9DA6225}"/>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solidFill>
                    <a:schemeClr val="bg1">
                      <a:lumMod val="85000"/>
                    </a:schemeClr>
                  </a:solidFill>
                </a:rPr>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p:txBody>
        </p:sp>
      </p:grpSp>
    </p:spTree>
    <p:extLst>
      <p:ext uri="{BB962C8B-B14F-4D97-AF65-F5344CB8AC3E}">
        <p14:creationId xmlns:p14="http://schemas.microsoft.com/office/powerpoint/2010/main" val="2375341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a:xfrm>
            <a:off x="907868" y="2638062"/>
            <a:ext cx="10515600" cy="1325563"/>
          </a:xfrm>
        </p:spPr>
        <p:txBody>
          <a:bodyPr>
            <a:normAutofit/>
          </a:bodyPr>
          <a:lstStyle/>
          <a:p>
            <a:pPr algn="ctr"/>
            <a:r>
              <a:rPr lang="pt-PT" sz="4000" dirty="0">
                <a:latin typeface="Cambria" panose="02040503050406030204" pitchFamily="18" charset="0"/>
                <a:ea typeface="Cambria" panose="02040503050406030204" pitchFamily="18" charset="0"/>
              </a:rPr>
              <a:t>Obrigado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3396000" y="3570922"/>
            <a:ext cx="5400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245483C0-D931-4746-A4B8-AF18EEE354C7}"/>
              </a:ext>
            </a:extLst>
          </p:cNvPr>
          <p:cNvSpPr txBox="1"/>
          <p:nvPr/>
        </p:nvSpPr>
        <p:spPr>
          <a:xfrm>
            <a:off x="5077096" y="3669490"/>
            <a:ext cx="2177143" cy="369332"/>
          </a:xfrm>
          <a:prstGeom prst="rect">
            <a:avLst/>
          </a:prstGeom>
          <a:noFill/>
        </p:spPr>
        <p:txBody>
          <a:bodyPr wrap="square" rtlCol="0">
            <a:spAutoFit/>
          </a:bodyPr>
          <a:lstStyle/>
          <a:p>
            <a:pPr algn="ctr"/>
            <a:r>
              <a:rPr lang="pt-PT" dirty="0"/>
              <a:t>jpfaria@ipca.pt</a:t>
            </a:r>
          </a:p>
        </p:txBody>
      </p:sp>
      <p:sp>
        <p:nvSpPr>
          <p:cNvPr id="11" name="CaixaDeTexto 10">
            <a:extLst>
              <a:ext uri="{FF2B5EF4-FFF2-40B4-BE49-F238E27FC236}">
                <a16:creationId xmlns:a16="http://schemas.microsoft.com/office/drawing/2014/main" id="{88D80E4C-ACCC-4BD1-93C8-96E83A32A96D}"/>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9</a:t>
            </a:r>
            <a:endParaRPr lang="pt-PT" dirty="0">
              <a:solidFill>
                <a:schemeClr val="bg1">
                  <a:lumMod val="65000"/>
                </a:schemeClr>
              </a:solidFill>
            </a:endParaRPr>
          </a:p>
        </p:txBody>
      </p:sp>
    </p:spTree>
    <p:extLst>
      <p:ext uri="{BB962C8B-B14F-4D97-AF65-F5344CB8AC3E}">
        <p14:creationId xmlns:p14="http://schemas.microsoft.com/office/powerpoint/2010/main" val="226283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tângulo 9">
            <a:extLst>
              <a:ext uri="{FF2B5EF4-FFF2-40B4-BE49-F238E27FC236}">
                <a16:creationId xmlns:a16="http://schemas.microsoft.com/office/drawing/2014/main" id="{946C9F02-26D7-4DC3-B31A-123A2DEF6061}"/>
              </a:ext>
            </a:extLst>
          </p:cNvPr>
          <p:cNvSpPr/>
          <p:nvPr/>
        </p:nvSpPr>
        <p:spPr>
          <a:xfrm>
            <a:off x="1487666" y="20976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Enquadramento Teórico</a:t>
            </a:r>
          </a:p>
        </p:txBody>
      </p:sp>
      <p:sp>
        <p:nvSpPr>
          <p:cNvPr id="11" name="Oval 10">
            <a:extLst>
              <a:ext uri="{FF2B5EF4-FFF2-40B4-BE49-F238E27FC236}">
                <a16:creationId xmlns:a16="http://schemas.microsoft.com/office/drawing/2014/main" id="{DB626298-C778-4C8C-8EAE-8D7149D8AA53}"/>
              </a:ext>
            </a:extLst>
          </p:cNvPr>
          <p:cNvSpPr/>
          <p:nvPr/>
        </p:nvSpPr>
        <p:spPr>
          <a:xfrm>
            <a:off x="947257" y="19430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1.1</a:t>
            </a:r>
            <a:endParaRPr lang="pt-PT" sz="1600" dirty="0">
              <a:solidFill>
                <a:schemeClr val="tx1"/>
              </a:solidFill>
            </a:endParaRPr>
          </a:p>
        </p:txBody>
      </p:sp>
      <p:sp>
        <p:nvSpPr>
          <p:cNvPr id="44" name="CaixaDeTexto 43">
            <a:extLst>
              <a:ext uri="{FF2B5EF4-FFF2-40B4-BE49-F238E27FC236}">
                <a16:creationId xmlns:a16="http://schemas.microsoft.com/office/drawing/2014/main" id="{57638953-D06A-43BD-8608-88FD37BA0CDE}"/>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3</a:t>
            </a:r>
            <a:endParaRPr lang="pt-PT" dirty="0">
              <a:solidFill>
                <a:schemeClr val="bg1">
                  <a:lumMod val="65000"/>
                </a:schemeClr>
              </a:solidFill>
            </a:endParaRPr>
          </a:p>
        </p:txBody>
      </p:sp>
      <p:grpSp>
        <p:nvGrpSpPr>
          <p:cNvPr id="14" name="Agrupar 13">
            <a:extLst>
              <a:ext uri="{FF2B5EF4-FFF2-40B4-BE49-F238E27FC236}">
                <a16:creationId xmlns:a16="http://schemas.microsoft.com/office/drawing/2014/main" id="{B8DA6E2A-5EEE-4C5F-85C0-0AFB917155D8}"/>
              </a:ext>
            </a:extLst>
          </p:cNvPr>
          <p:cNvGrpSpPr/>
          <p:nvPr/>
        </p:nvGrpSpPr>
        <p:grpSpPr>
          <a:xfrm>
            <a:off x="-106924" y="2037704"/>
            <a:ext cx="632780" cy="2782592"/>
            <a:chOff x="-106924" y="1556828"/>
            <a:chExt cx="632780" cy="2782592"/>
          </a:xfrm>
        </p:grpSpPr>
        <p:sp>
          <p:nvSpPr>
            <p:cNvPr id="15" name="Retângulo: Cantos Arredondados 14">
              <a:extLst>
                <a:ext uri="{FF2B5EF4-FFF2-40B4-BE49-F238E27FC236}">
                  <a16:creationId xmlns:a16="http://schemas.microsoft.com/office/drawing/2014/main" id="{BF9BC3BD-1130-4810-A41D-D76CC55FF87D}"/>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16" name="CaixaDeTexto 15">
              <a:extLst>
                <a:ext uri="{FF2B5EF4-FFF2-40B4-BE49-F238E27FC236}">
                  <a16:creationId xmlns:a16="http://schemas.microsoft.com/office/drawing/2014/main" id="{4E97AB54-42BB-4854-8F29-40DC236E289E}"/>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p:txBody>
        </p:sp>
      </p:grpSp>
      <p:grpSp>
        <p:nvGrpSpPr>
          <p:cNvPr id="6" name="Agrupar 5">
            <a:extLst>
              <a:ext uri="{FF2B5EF4-FFF2-40B4-BE49-F238E27FC236}">
                <a16:creationId xmlns:a16="http://schemas.microsoft.com/office/drawing/2014/main" id="{91DC68D7-B4B7-4666-BDA4-F006A5575356}"/>
              </a:ext>
            </a:extLst>
          </p:cNvPr>
          <p:cNvGrpSpPr/>
          <p:nvPr/>
        </p:nvGrpSpPr>
        <p:grpSpPr>
          <a:xfrm>
            <a:off x="1800686" y="3429000"/>
            <a:ext cx="1312444" cy="1648053"/>
            <a:chOff x="1800686" y="3429000"/>
            <a:chExt cx="1312444" cy="1648053"/>
          </a:xfrm>
        </p:grpSpPr>
        <p:pic>
          <p:nvPicPr>
            <p:cNvPr id="42" name="Gráfico 41" descr="Fábrica com preenchimento sólido">
              <a:extLst>
                <a:ext uri="{FF2B5EF4-FFF2-40B4-BE49-F238E27FC236}">
                  <a16:creationId xmlns:a16="http://schemas.microsoft.com/office/drawing/2014/main" id="{CBC2FABB-4BB2-45B0-B70F-BEE83DF577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800686" y="3429000"/>
              <a:ext cx="1312444" cy="1312444"/>
            </a:xfrm>
            <a:prstGeom prst="rect">
              <a:avLst/>
            </a:prstGeom>
          </p:spPr>
        </p:pic>
        <p:sp>
          <p:nvSpPr>
            <p:cNvPr id="3" name="CaixaDeTexto 2">
              <a:extLst>
                <a:ext uri="{FF2B5EF4-FFF2-40B4-BE49-F238E27FC236}">
                  <a16:creationId xmlns:a16="http://schemas.microsoft.com/office/drawing/2014/main" id="{F62E8555-D197-4E56-8129-3A58D80B718B}"/>
                </a:ext>
              </a:extLst>
            </p:cNvPr>
            <p:cNvSpPr txBox="1"/>
            <p:nvPr/>
          </p:nvSpPr>
          <p:spPr>
            <a:xfrm>
              <a:off x="1927225" y="4738499"/>
              <a:ext cx="1059366" cy="338554"/>
            </a:xfrm>
            <a:prstGeom prst="rect">
              <a:avLst/>
            </a:prstGeom>
            <a:noFill/>
          </p:spPr>
          <p:txBody>
            <a:bodyPr wrap="square" rtlCol="0">
              <a:spAutoFit/>
            </a:bodyPr>
            <a:lstStyle/>
            <a:p>
              <a:pPr algn="ctr"/>
              <a:r>
                <a:rPr lang="pt-PT" sz="1600" dirty="0"/>
                <a:t>Indústria</a:t>
              </a:r>
            </a:p>
          </p:txBody>
        </p:sp>
      </p:grpSp>
      <p:grpSp>
        <p:nvGrpSpPr>
          <p:cNvPr id="7" name="Agrupar 6">
            <a:extLst>
              <a:ext uri="{FF2B5EF4-FFF2-40B4-BE49-F238E27FC236}">
                <a16:creationId xmlns:a16="http://schemas.microsoft.com/office/drawing/2014/main" id="{2024B79E-1859-40DA-80BD-ADB292987E08}"/>
              </a:ext>
            </a:extLst>
          </p:cNvPr>
          <p:cNvGrpSpPr/>
          <p:nvPr/>
        </p:nvGrpSpPr>
        <p:grpSpPr>
          <a:xfrm>
            <a:off x="4152613" y="3429000"/>
            <a:ext cx="1497658" cy="1648053"/>
            <a:chOff x="4152613" y="3429000"/>
            <a:chExt cx="1497658" cy="1648053"/>
          </a:xfrm>
        </p:grpSpPr>
        <p:pic>
          <p:nvPicPr>
            <p:cNvPr id="43" name="Gráfico 42" descr="Robô com preenchimento sólido">
              <a:extLst>
                <a:ext uri="{FF2B5EF4-FFF2-40B4-BE49-F238E27FC236}">
                  <a16:creationId xmlns:a16="http://schemas.microsoft.com/office/drawing/2014/main" id="{EAE35C80-0519-4E6C-96D8-8BFBA07EB88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245220" y="3429000"/>
              <a:ext cx="1312444" cy="1312444"/>
            </a:xfrm>
            <a:prstGeom prst="rect">
              <a:avLst/>
            </a:prstGeom>
          </p:spPr>
        </p:pic>
        <p:sp>
          <p:nvSpPr>
            <p:cNvPr id="18" name="CaixaDeTexto 17">
              <a:extLst>
                <a:ext uri="{FF2B5EF4-FFF2-40B4-BE49-F238E27FC236}">
                  <a16:creationId xmlns:a16="http://schemas.microsoft.com/office/drawing/2014/main" id="{FF1B7038-28BE-4109-9BE3-D5A614E53D99}"/>
                </a:ext>
              </a:extLst>
            </p:cNvPr>
            <p:cNvSpPr txBox="1"/>
            <p:nvPr/>
          </p:nvSpPr>
          <p:spPr>
            <a:xfrm>
              <a:off x="4152613" y="4738499"/>
              <a:ext cx="1497658" cy="338554"/>
            </a:xfrm>
            <a:prstGeom prst="rect">
              <a:avLst/>
            </a:prstGeom>
            <a:noFill/>
          </p:spPr>
          <p:txBody>
            <a:bodyPr wrap="square" rtlCol="0">
              <a:spAutoFit/>
            </a:bodyPr>
            <a:lstStyle/>
            <a:p>
              <a:pPr algn="ctr"/>
              <a:r>
                <a:rPr lang="pt-PT" sz="1600" dirty="0"/>
                <a:t>Robôs móveis</a:t>
              </a:r>
            </a:p>
          </p:txBody>
        </p:sp>
      </p:grpSp>
      <p:grpSp>
        <p:nvGrpSpPr>
          <p:cNvPr id="12" name="Agrupar 11">
            <a:extLst>
              <a:ext uri="{FF2B5EF4-FFF2-40B4-BE49-F238E27FC236}">
                <a16:creationId xmlns:a16="http://schemas.microsoft.com/office/drawing/2014/main" id="{AA8A5ED5-9C0F-4F6F-81C0-FBB0715571CD}"/>
              </a:ext>
            </a:extLst>
          </p:cNvPr>
          <p:cNvGrpSpPr/>
          <p:nvPr/>
        </p:nvGrpSpPr>
        <p:grpSpPr>
          <a:xfrm>
            <a:off x="6267697" y="3429000"/>
            <a:ext cx="2156559" cy="1648053"/>
            <a:chOff x="6267697" y="3429000"/>
            <a:chExt cx="2156559" cy="1648053"/>
          </a:xfrm>
        </p:grpSpPr>
        <p:pic>
          <p:nvPicPr>
            <p:cNvPr id="40" name="Gráfico 39" descr="Hospital com preenchimento sólido">
              <a:extLst>
                <a:ext uri="{FF2B5EF4-FFF2-40B4-BE49-F238E27FC236}">
                  <a16:creationId xmlns:a16="http://schemas.microsoft.com/office/drawing/2014/main" id="{553DA59D-4A3E-4CE1-BE6C-F0AF2A4D93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689755" y="3429000"/>
              <a:ext cx="1312444" cy="1312444"/>
            </a:xfrm>
            <a:prstGeom prst="rect">
              <a:avLst/>
            </a:prstGeom>
          </p:spPr>
        </p:pic>
        <p:sp>
          <p:nvSpPr>
            <p:cNvPr id="19" name="CaixaDeTexto 18">
              <a:extLst>
                <a:ext uri="{FF2B5EF4-FFF2-40B4-BE49-F238E27FC236}">
                  <a16:creationId xmlns:a16="http://schemas.microsoft.com/office/drawing/2014/main" id="{8D260192-941B-49A1-9423-30FD2A9BEC90}"/>
                </a:ext>
              </a:extLst>
            </p:cNvPr>
            <p:cNvSpPr txBox="1"/>
            <p:nvPr/>
          </p:nvSpPr>
          <p:spPr>
            <a:xfrm>
              <a:off x="6267697" y="4738499"/>
              <a:ext cx="2156559" cy="338554"/>
            </a:xfrm>
            <a:prstGeom prst="rect">
              <a:avLst/>
            </a:prstGeom>
            <a:noFill/>
          </p:spPr>
          <p:txBody>
            <a:bodyPr wrap="square" rtlCol="0">
              <a:spAutoFit/>
            </a:bodyPr>
            <a:lstStyle/>
            <a:p>
              <a:pPr algn="ctr"/>
              <a:r>
                <a:rPr lang="pt-PT" sz="1600" dirty="0"/>
                <a:t>Instituições de Saúde</a:t>
              </a:r>
            </a:p>
          </p:txBody>
        </p:sp>
      </p:grpSp>
      <p:grpSp>
        <p:nvGrpSpPr>
          <p:cNvPr id="17" name="Agrupar 16">
            <a:extLst>
              <a:ext uri="{FF2B5EF4-FFF2-40B4-BE49-F238E27FC236}">
                <a16:creationId xmlns:a16="http://schemas.microsoft.com/office/drawing/2014/main" id="{76EA3DC6-049D-46E8-93F3-1623E5C867F2}"/>
              </a:ext>
            </a:extLst>
          </p:cNvPr>
          <p:cNvGrpSpPr/>
          <p:nvPr/>
        </p:nvGrpSpPr>
        <p:grpSpPr>
          <a:xfrm>
            <a:off x="8626774" y="3429000"/>
            <a:ext cx="2327475" cy="1771164"/>
            <a:chOff x="8626774" y="3429000"/>
            <a:chExt cx="2327475" cy="1771164"/>
          </a:xfrm>
        </p:grpSpPr>
        <p:pic>
          <p:nvPicPr>
            <p:cNvPr id="31" name="Gráfico 30" descr="Pessoa em cadeira de rodas com preenchimento sólido">
              <a:extLst>
                <a:ext uri="{FF2B5EF4-FFF2-40B4-BE49-F238E27FC236}">
                  <a16:creationId xmlns:a16="http://schemas.microsoft.com/office/drawing/2014/main" id="{CF2BDB69-DDE2-4AAE-8F16-5C0BE840DF3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134289" y="3429000"/>
              <a:ext cx="1312444" cy="1312444"/>
            </a:xfrm>
            <a:prstGeom prst="rect">
              <a:avLst/>
            </a:prstGeom>
          </p:spPr>
        </p:pic>
        <p:sp>
          <p:nvSpPr>
            <p:cNvPr id="20" name="CaixaDeTexto 19">
              <a:extLst>
                <a:ext uri="{FF2B5EF4-FFF2-40B4-BE49-F238E27FC236}">
                  <a16:creationId xmlns:a16="http://schemas.microsoft.com/office/drawing/2014/main" id="{B0E885CC-7EF1-4F28-9B63-9A691E9FBF4C}"/>
                </a:ext>
              </a:extLst>
            </p:cNvPr>
            <p:cNvSpPr txBox="1"/>
            <p:nvPr/>
          </p:nvSpPr>
          <p:spPr>
            <a:xfrm>
              <a:off x="8626774" y="4615389"/>
              <a:ext cx="2327475" cy="584775"/>
            </a:xfrm>
            <a:prstGeom prst="rect">
              <a:avLst/>
            </a:prstGeom>
            <a:noFill/>
          </p:spPr>
          <p:txBody>
            <a:bodyPr wrap="square" rtlCol="0">
              <a:spAutoFit/>
            </a:bodyPr>
            <a:lstStyle/>
            <a:p>
              <a:pPr algn="ctr"/>
              <a:r>
                <a:rPr lang="pt-PT" sz="1600" dirty="0"/>
                <a:t>Sistema de transporte de paciente</a:t>
              </a:r>
            </a:p>
          </p:txBody>
        </p:sp>
      </p:grpSp>
      <p:grpSp>
        <p:nvGrpSpPr>
          <p:cNvPr id="26" name="Agrupar 25">
            <a:extLst>
              <a:ext uri="{FF2B5EF4-FFF2-40B4-BE49-F238E27FC236}">
                <a16:creationId xmlns:a16="http://schemas.microsoft.com/office/drawing/2014/main" id="{4D17E65E-8C1C-475C-9B5F-8F7E20A89FE0}"/>
              </a:ext>
            </a:extLst>
          </p:cNvPr>
          <p:cNvGrpSpPr/>
          <p:nvPr/>
        </p:nvGrpSpPr>
        <p:grpSpPr>
          <a:xfrm>
            <a:off x="-106924" y="1672861"/>
            <a:ext cx="632780" cy="3512278"/>
            <a:chOff x="-106924" y="1556828"/>
            <a:chExt cx="632780" cy="3512278"/>
          </a:xfrm>
        </p:grpSpPr>
        <p:sp>
          <p:nvSpPr>
            <p:cNvPr id="27" name="Retângulo: Cantos Arredondados 26">
              <a:extLst>
                <a:ext uri="{FF2B5EF4-FFF2-40B4-BE49-F238E27FC236}">
                  <a16:creationId xmlns:a16="http://schemas.microsoft.com/office/drawing/2014/main" id="{07616AB7-8A63-463D-AE40-999C2658806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28" name="CaixaDeTexto 27">
              <a:extLst>
                <a:ext uri="{FF2B5EF4-FFF2-40B4-BE49-F238E27FC236}">
                  <a16:creationId xmlns:a16="http://schemas.microsoft.com/office/drawing/2014/main" id="{7651BDC6-A7C7-4AA4-A3F1-AAEBDF4F516D}"/>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Tree>
    <p:extLst>
      <p:ext uri="{BB962C8B-B14F-4D97-AF65-F5344CB8AC3E}">
        <p14:creationId xmlns:p14="http://schemas.microsoft.com/office/powerpoint/2010/main" val="24228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946C9F02-26D7-4DC3-B31A-123A2DEF6061}"/>
              </a:ext>
            </a:extLst>
          </p:cNvPr>
          <p:cNvSpPr/>
          <p:nvPr/>
        </p:nvSpPr>
        <p:spPr>
          <a:xfrm>
            <a:off x="1487666" y="20976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Enquadramento Teórico</a:t>
            </a:r>
          </a:p>
        </p:txBody>
      </p:sp>
      <p:sp>
        <p:nvSpPr>
          <p:cNvPr id="11" name="Oval 10">
            <a:extLst>
              <a:ext uri="{FF2B5EF4-FFF2-40B4-BE49-F238E27FC236}">
                <a16:creationId xmlns:a16="http://schemas.microsoft.com/office/drawing/2014/main" id="{DB626298-C778-4C8C-8EAE-8D7149D8AA53}"/>
              </a:ext>
            </a:extLst>
          </p:cNvPr>
          <p:cNvSpPr/>
          <p:nvPr/>
        </p:nvSpPr>
        <p:spPr>
          <a:xfrm>
            <a:off x="947257" y="19430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1.1</a:t>
            </a:r>
            <a:endParaRPr lang="pt-PT" sz="1600" dirty="0">
              <a:solidFill>
                <a:schemeClr val="tx1"/>
              </a:solidFill>
            </a:endParaRPr>
          </a:p>
        </p:txBody>
      </p:sp>
      <p:pic>
        <p:nvPicPr>
          <p:cNvPr id="31" name="Gráfico 30" descr="Pessoa em cadeira de rodas com preenchimento sólido">
            <a:extLst>
              <a:ext uri="{FF2B5EF4-FFF2-40B4-BE49-F238E27FC236}">
                <a16:creationId xmlns:a16="http://schemas.microsoft.com/office/drawing/2014/main" id="{CF2BDB69-DDE2-4AAE-8F16-5C0BE840DF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134290" y="3193156"/>
            <a:ext cx="1312444" cy="1312444"/>
          </a:xfrm>
          <a:prstGeom prst="rect">
            <a:avLst/>
          </a:prstGeom>
        </p:spPr>
      </p:pic>
      <p:grpSp>
        <p:nvGrpSpPr>
          <p:cNvPr id="34" name="Agrupar 33">
            <a:extLst>
              <a:ext uri="{FF2B5EF4-FFF2-40B4-BE49-F238E27FC236}">
                <a16:creationId xmlns:a16="http://schemas.microsoft.com/office/drawing/2014/main" id="{6D356AC4-470D-4C6C-B203-133591B7BF2E}"/>
              </a:ext>
            </a:extLst>
          </p:cNvPr>
          <p:cNvGrpSpPr/>
          <p:nvPr/>
        </p:nvGrpSpPr>
        <p:grpSpPr>
          <a:xfrm>
            <a:off x="1125442" y="3072897"/>
            <a:ext cx="4038601" cy="2287500"/>
            <a:chOff x="-2" y="0"/>
            <a:chExt cx="4665898" cy="2517505"/>
          </a:xfrm>
        </p:grpSpPr>
        <p:pic>
          <p:nvPicPr>
            <p:cNvPr id="35" name="Imagem 34">
              <a:extLst>
                <a:ext uri="{FF2B5EF4-FFF2-40B4-BE49-F238E27FC236}">
                  <a16:creationId xmlns:a16="http://schemas.microsoft.com/office/drawing/2014/main" id="{21752845-153C-4CA1-B330-5E9E9AA31C4A}"/>
                </a:ext>
              </a:extLst>
            </p:cNvPr>
            <p:cNvPicPr>
              <a:picLocks noChangeAspect="1"/>
            </p:cNvPicPr>
            <p:nvPr/>
          </p:nvPicPr>
          <p:blipFill rotWithShape="1">
            <a:blip r:embed="rId4">
              <a:extLst>
                <a:ext uri="{28A0092B-C50C-407E-A947-70E740481C1C}">
                  <a14:useLocalDpi xmlns:a14="http://schemas.microsoft.com/office/drawing/2010/main" val="0"/>
                </a:ext>
              </a:extLst>
            </a:blip>
            <a:srcRect r="3784"/>
            <a:stretch/>
          </p:blipFill>
          <p:spPr bwMode="auto">
            <a:xfrm>
              <a:off x="637498" y="0"/>
              <a:ext cx="3390899" cy="1885950"/>
            </a:xfrm>
            <a:prstGeom prst="rect">
              <a:avLst/>
            </a:prstGeom>
            <a:noFill/>
            <a:ln>
              <a:noFill/>
            </a:ln>
          </p:spPr>
        </p:pic>
        <p:sp>
          <p:nvSpPr>
            <p:cNvPr id="36" name="Caixa de texto 13">
              <a:extLst>
                <a:ext uri="{FF2B5EF4-FFF2-40B4-BE49-F238E27FC236}">
                  <a16:creationId xmlns:a16="http://schemas.microsoft.com/office/drawing/2014/main" id="{AC1FF2BF-3EFB-4CE6-B94A-7F80B8068419}"/>
                </a:ext>
              </a:extLst>
            </p:cNvPr>
            <p:cNvSpPr txBox="1"/>
            <p:nvPr/>
          </p:nvSpPr>
          <p:spPr>
            <a:xfrm>
              <a:off x="-2" y="2212654"/>
              <a:ext cx="4665898" cy="30485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pt-PT" sz="900" i="1" dirty="0">
                  <a:ea typeface="Calibri" panose="020F0502020204030204" pitchFamily="34" charset="0"/>
                </a:rPr>
                <a:t>Imagem retirada de: https://www.tandfonline.com/doi/pdf/10.1163/156855308X360523?needAccess=true </a:t>
              </a:r>
              <a:endParaRPr lang="pt-PT" sz="900" i="1" dirty="0">
                <a:effectLst/>
                <a:ea typeface="Calibri" panose="020F0502020204030204" pitchFamily="34" charset="0"/>
              </a:endParaRPr>
            </a:p>
          </p:txBody>
        </p:sp>
      </p:grpSp>
      <p:grpSp>
        <p:nvGrpSpPr>
          <p:cNvPr id="37" name="Agrupar 36">
            <a:extLst>
              <a:ext uri="{FF2B5EF4-FFF2-40B4-BE49-F238E27FC236}">
                <a16:creationId xmlns:a16="http://schemas.microsoft.com/office/drawing/2014/main" id="{93B85313-CC7A-4DF1-8F32-3B608DD04B80}"/>
              </a:ext>
            </a:extLst>
          </p:cNvPr>
          <p:cNvGrpSpPr/>
          <p:nvPr/>
        </p:nvGrpSpPr>
        <p:grpSpPr>
          <a:xfrm>
            <a:off x="5668807" y="2773231"/>
            <a:ext cx="5017747" cy="2641905"/>
            <a:chOff x="0" y="0"/>
            <a:chExt cx="5575935" cy="2880778"/>
          </a:xfrm>
        </p:grpSpPr>
        <p:pic>
          <p:nvPicPr>
            <p:cNvPr id="38" name="Imagem 37">
              <a:extLst>
                <a:ext uri="{FF2B5EF4-FFF2-40B4-BE49-F238E27FC236}">
                  <a16:creationId xmlns:a16="http://schemas.microsoft.com/office/drawing/2014/main" id="{E7F4945B-2582-4414-AE7F-A395A1874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5575935" cy="2519045"/>
            </a:xfrm>
            <a:prstGeom prst="rect">
              <a:avLst/>
            </a:prstGeom>
          </p:spPr>
        </p:pic>
        <p:sp>
          <p:nvSpPr>
            <p:cNvPr id="39" name="Caixa de texto 9">
              <a:extLst>
                <a:ext uri="{FF2B5EF4-FFF2-40B4-BE49-F238E27FC236}">
                  <a16:creationId xmlns:a16="http://schemas.microsoft.com/office/drawing/2014/main" id="{F48CB62B-70D5-48F9-9D73-9598F8656F28}"/>
                </a:ext>
              </a:extLst>
            </p:cNvPr>
            <p:cNvSpPr txBox="1"/>
            <p:nvPr/>
          </p:nvSpPr>
          <p:spPr>
            <a:xfrm>
              <a:off x="0" y="2578734"/>
              <a:ext cx="5575935" cy="30204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pt-PT" sz="900" i="1" dirty="0">
                  <a:ea typeface="Calibri" panose="020F0502020204030204" pitchFamily="34" charset="0"/>
                </a:rPr>
                <a:t>Imagem retirada de: https://www.tandfonline.com/doi/pdf/10.1163/156855308X360523?needAccess=true </a:t>
              </a:r>
              <a:endParaRPr lang="pt-PT" sz="900" i="1" dirty="0">
                <a:effectLst/>
                <a:ea typeface="Calibri" panose="020F0502020204030204" pitchFamily="34" charset="0"/>
              </a:endParaRPr>
            </a:p>
          </p:txBody>
        </p:sp>
      </p:grpSp>
      <p:sp>
        <p:nvSpPr>
          <p:cNvPr id="16" name="CaixaDeTexto 15">
            <a:extLst>
              <a:ext uri="{FF2B5EF4-FFF2-40B4-BE49-F238E27FC236}">
                <a16:creationId xmlns:a16="http://schemas.microsoft.com/office/drawing/2014/main" id="{B778EFD3-14BA-4897-B293-7B14EC25DC85}"/>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3</a:t>
            </a:r>
            <a:endParaRPr lang="pt-PT" dirty="0">
              <a:solidFill>
                <a:schemeClr val="bg1">
                  <a:lumMod val="65000"/>
                </a:schemeClr>
              </a:solidFill>
            </a:endParaRPr>
          </a:p>
        </p:txBody>
      </p:sp>
    </p:spTree>
    <p:extLst>
      <p:ext uri="{BB962C8B-B14F-4D97-AF65-F5344CB8AC3E}">
        <p14:creationId xmlns:p14="http://schemas.microsoft.com/office/powerpoint/2010/main" val="54853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946C9F02-26D7-4DC3-B31A-123A2DEF6061}"/>
              </a:ext>
            </a:extLst>
          </p:cNvPr>
          <p:cNvSpPr/>
          <p:nvPr/>
        </p:nvSpPr>
        <p:spPr>
          <a:xfrm>
            <a:off x="1487666" y="20976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Enquadramento Teórico</a:t>
            </a:r>
          </a:p>
        </p:txBody>
      </p:sp>
      <p:sp>
        <p:nvSpPr>
          <p:cNvPr id="11" name="Oval 10">
            <a:extLst>
              <a:ext uri="{FF2B5EF4-FFF2-40B4-BE49-F238E27FC236}">
                <a16:creationId xmlns:a16="http://schemas.microsoft.com/office/drawing/2014/main" id="{DB626298-C778-4C8C-8EAE-8D7149D8AA53}"/>
              </a:ext>
            </a:extLst>
          </p:cNvPr>
          <p:cNvSpPr/>
          <p:nvPr/>
        </p:nvSpPr>
        <p:spPr>
          <a:xfrm>
            <a:off x="947257" y="19430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1.1</a:t>
            </a:r>
            <a:endParaRPr lang="pt-PT" sz="1600" dirty="0">
              <a:solidFill>
                <a:schemeClr val="tx1"/>
              </a:solidFill>
            </a:endParaRPr>
          </a:p>
        </p:txBody>
      </p:sp>
      <p:grpSp>
        <p:nvGrpSpPr>
          <p:cNvPr id="18" name="Agrupar 17">
            <a:extLst>
              <a:ext uri="{FF2B5EF4-FFF2-40B4-BE49-F238E27FC236}">
                <a16:creationId xmlns:a16="http://schemas.microsoft.com/office/drawing/2014/main" id="{B2A01E92-2450-40E4-84A4-C283B3DBD156}"/>
              </a:ext>
            </a:extLst>
          </p:cNvPr>
          <p:cNvGrpSpPr/>
          <p:nvPr/>
        </p:nvGrpSpPr>
        <p:grpSpPr>
          <a:xfrm>
            <a:off x="1102893" y="2925068"/>
            <a:ext cx="7246779" cy="2402581"/>
            <a:chOff x="85724" y="0"/>
            <a:chExt cx="7246779" cy="2402958"/>
          </a:xfrm>
        </p:grpSpPr>
        <p:pic>
          <p:nvPicPr>
            <p:cNvPr id="20" name="Imagem 19">
              <a:extLst>
                <a:ext uri="{FF2B5EF4-FFF2-40B4-BE49-F238E27FC236}">
                  <a16:creationId xmlns:a16="http://schemas.microsoft.com/office/drawing/2014/main" id="{0551788F-F221-4A00-9C48-E3ACF888B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575" y="0"/>
              <a:ext cx="2800350" cy="2124075"/>
            </a:xfrm>
            <a:prstGeom prst="rect">
              <a:avLst/>
            </a:prstGeom>
          </p:spPr>
        </p:pic>
        <p:sp>
          <p:nvSpPr>
            <p:cNvPr id="21" name="Caixa de texto 18">
              <a:extLst>
                <a:ext uri="{FF2B5EF4-FFF2-40B4-BE49-F238E27FC236}">
                  <a16:creationId xmlns:a16="http://schemas.microsoft.com/office/drawing/2014/main" id="{329F7E06-EC43-4C3C-A440-FBB47935FA3F}"/>
                </a:ext>
              </a:extLst>
            </p:cNvPr>
            <p:cNvSpPr txBox="1"/>
            <p:nvPr/>
          </p:nvSpPr>
          <p:spPr>
            <a:xfrm>
              <a:off x="85724" y="2181225"/>
              <a:ext cx="7246779" cy="22173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indent="215900" algn="ctr">
                <a:spcAft>
                  <a:spcPts val="1000"/>
                </a:spcAft>
              </a:pPr>
              <a:r>
                <a:rPr lang="pt-PT" sz="900" i="1" dirty="0">
                  <a:effectLst/>
                  <a:ea typeface="Calibri" panose="020F0502020204030204" pitchFamily="34" charset="0"/>
                </a:rPr>
                <a:t>Imagem retirad</a:t>
              </a:r>
              <a:r>
                <a:rPr lang="pt-PT" sz="900" i="1" dirty="0">
                  <a:ea typeface="Calibri" panose="020F0502020204030204" pitchFamily="34" charset="0"/>
                </a:rPr>
                <a:t>a de: </a:t>
              </a:r>
              <a:r>
                <a:rPr lang="pt-PT" sz="900" i="1" dirty="0">
                  <a:effectLst/>
                  <a:ea typeface="Calibri" panose="020F0502020204030204" pitchFamily="34" charset="0"/>
                </a:rPr>
                <a:t>https://www.researchgate.net/publication/331901242_Design_of_a_New_Type_of_External_Traction_Device_of_Wheelchair_based_on_STM32_Chip</a:t>
              </a:r>
            </a:p>
          </p:txBody>
        </p:sp>
      </p:grpSp>
      <p:pic>
        <p:nvPicPr>
          <p:cNvPr id="22" name="Gráfico 21" descr="Pessoa em cadeira de rodas com preenchimento sólido">
            <a:extLst>
              <a:ext uri="{FF2B5EF4-FFF2-40B4-BE49-F238E27FC236}">
                <a16:creationId xmlns:a16="http://schemas.microsoft.com/office/drawing/2014/main" id="{790954C1-724C-420A-9102-55923F0A63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134290" y="3429000"/>
            <a:ext cx="1312444" cy="1312444"/>
          </a:xfrm>
          <a:prstGeom prst="rect">
            <a:avLst/>
          </a:prstGeom>
        </p:spPr>
      </p:pic>
    </p:spTree>
    <p:extLst>
      <p:ext uri="{BB962C8B-B14F-4D97-AF65-F5344CB8AC3E}">
        <p14:creationId xmlns:p14="http://schemas.microsoft.com/office/powerpoint/2010/main" val="16874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Agrupar 8">
            <a:extLst>
              <a:ext uri="{FF2B5EF4-FFF2-40B4-BE49-F238E27FC236}">
                <a16:creationId xmlns:a16="http://schemas.microsoft.com/office/drawing/2014/main" id="{416BAD13-0435-4256-A48F-7B3A2B9D7940}"/>
              </a:ext>
            </a:extLst>
          </p:cNvPr>
          <p:cNvGrpSpPr/>
          <p:nvPr/>
        </p:nvGrpSpPr>
        <p:grpSpPr>
          <a:xfrm>
            <a:off x="-106924" y="1672861"/>
            <a:ext cx="632780" cy="3512278"/>
            <a:chOff x="-106924" y="1556828"/>
            <a:chExt cx="632780" cy="3512278"/>
          </a:xfrm>
        </p:grpSpPr>
        <p:sp>
          <p:nvSpPr>
            <p:cNvPr id="4" name="Retângulo: Cantos Arredondados 3">
              <a:extLst>
                <a:ext uri="{FF2B5EF4-FFF2-40B4-BE49-F238E27FC236}">
                  <a16:creationId xmlns:a16="http://schemas.microsoft.com/office/drawing/2014/main" id="{40261109-E054-421B-AB47-09BD0CDEC09C}"/>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8" name="CaixaDeTexto 7">
              <a:extLst>
                <a:ext uri="{FF2B5EF4-FFF2-40B4-BE49-F238E27FC236}">
                  <a16:creationId xmlns:a16="http://schemas.microsoft.com/office/drawing/2014/main" id="{7A751B3E-4ADA-4AFB-B992-E4E53F84D0D7}"/>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
        <p:nvSpPr>
          <p:cNvPr id="10" name="Retângulo 9">
            <a:extLst>
              <a:ext uri="{FF2B5EF4-FFF2-40B4-BE49-F238E27FC236}">
                <a16:creationId xmlns:a16="http://schemas.microsoft.com/office/drawing/2014/main" id="{946C9F02-26D7-4DC3-B31A-123A2DEF6061}"/>
              </a:ext>
            </a:extLst>
          </p:cNvPr>
          <p:cNvSpPr/>
          <p:nvPr/>
        </p:nvSpPr>
        <p:spPr>
          <a:xfrm>
            <a:off x="1487666" y="20976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Enquadramento Teórico</a:t>
            </a:r>
          </a:p>
        </p:txBody>
      </p:sp>
      <p:sp>
        <p:nvSpPr>
          <p:cNvPr id="11" name="Oval 10">
            <a:extLst>
              <a:ext uri="{FF2B5EF4-FFF2-40B4-BE49-F238E27FC236}">
                <a16:creationId xmlns:a16="http://schemas.microsoft.com/office/drawing/2014/main" id="{DB626298-C778-4C8C-8EAE-8D7149D8AA53}"/>
              </a:ext>
            </a:extLst>
          </p:cNvPr>
          <p:cNvSpPr/>
          <p:nvPr/>
        </p:nvSpPr>
        <p:spPr>
          <a:xfrm>
            <a:off x="947257" y="19430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1.1</a:t>
            </a:r>
            <a:endParaRPr lang="pt-PT" sz="1600" dirty="0">
              <a:solidFill>
                <a:schemeClr val="tx1"/>
              </a:solidFill>
            </a:endParaRPr>
          </a:p>
        </p:txBody>
      </p:sp>
      <p:sp>
        <p:nvSpPr>
          <p:cNvPr id="16" name="Retângulo: Cantos Arredondados 15">
            <a:extLst>
              <a:ext uri="{FF2B5EF4-FFF2-40B4-BE49-F238E27FC236}">
                <a16:creationId xmlns:a16="http://schemas.microsoft.com/office/drawing/2014/main" id="{2A999365-8160-4192-A865-8B00D2B25024}"/>
              </a:ext>
            </a:extLst>
          </p:cNvPr>
          <p:cNvSpPr/>
          <p:nvPr/>
        </p:nvSpPr>
        <p:spPr>
          <a:xfrm>
            <a:off x="1745266" y="2925068"/>
            <a:ext cx="4159593"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solidFill>
                <a:ea typeface="Calibri" panose="020F0502020204030204" pitchFamily="34" charset="0"/>
              </a:rPr>
              <a:t>Arquitetura de software ROS</a:t>
            </a:r>
            <a:endParaRPr lang="pt-PT" sz="1600" dirty="0">
              <a:solidFill>
                <a:schemeClr val="tx1"/>
              </a:solidFill>
            </a:endParaRPr>
          </a:p>
        </p:txBody>
      </p:sp>
      <p:sp>
        <p:nvSpPr>
          <p:cNvPr id="17" name="Retângulo: Cantos Arredondados 16">
            <a:extLst>
              <a:ext uri="{FF2B5EF4-FFF2-40B4-BE49-F238E27FC236}">
                <a16:creationId xmlns:a16="http://schemas.microsoft.com/office/drawing/2014/main" id="{9A5580C3-A76E-45C6-993B-2182F1A1B93C}"/>
              </a:ext>
            </a:extLst>
          </p:cNvPr>
          <p:cNvSpPr/>
          <p:nvPr/>
        </p:nvSpPr>
        <p:spPr>
          <a:xfrm>
            <a:off x="1745266" y="3755727"/>
            <a:ext cx="4159593"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15900" algn="ctr">
              <a:lnSpc>
                <a:spcPct val="145000"/>
              </a:lnSpc>
            </a:pPr>
            <a:r>
              <a:rPr lang="pt-PT" sz="1600" dirty="0">
                <a:solidFill>
                  <a:schemeClr val="tx1"/>
                </a:solidFill>
                <a:ea typeface="Calibri" panose="020F0502020204030204" pitchFamily="34" charset="0"/>
              </a:rPr>
              <a:t>Navegação e </a:t>
            </a:r>
            <a:r>
              <a:rPr lang="pt-PT" sz="1600" dirty="0">
                <a:solidFill>
                  <a:schemeClr val="tx1"/>
                </a:solidFill>
                <a:effectLst/>
                <a:ea typeface="Calibri" panose="020F0502020204030204" pitchFamily="34" charset="0"/>
              </a:rPr>
              <a:t>Mapeamento</a:t>
            </a:r>
          </a:p>
        </p:txBody>
      </p:sp>
      <p:sp>
        <p:nvSpPr>
          <p:cNvPr id="18" name="Retângulo: Cantos Arredondados 17">
            <a:extLst>
              <a:ext uri="{FF2B5EF4-FFF2-40B4-BE49-F238E27FC236}">
                <a16:creationId xmlns:a16="http://schemas.microsoft.com/office/drawing/2014/main" id="{02B4486A-5A67-40B6-AD95-1707929E53B5}"/>
              </a:ext>
            </a:extLst>
          </p:cNvPr>
          <p:cNvSpPr/>
          <p:nvPr/>
        </p:nvSpPr>
        <p:spPr>
          <a:xfrm>
            <a:off x="1745266" y="4582203"/>
            <a:ext cx="4159593"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15900" algn="ctr">
              <a:lnSpc>
                <a:spcPct val="145000"/>
              </a:lnSpc>
            </a:pPr>
            <a:r>
              <a:rPr lang="pt-PT" sz="1600" dirty="0">
                <a:solidFill>
                  <a:schemeClr val="tx1"/>
                </a:solidFill>
                <a:ea typeface="Calibri" panose="020F0502020204030204" pitchFamily="34" charset="0"/>
              </a:rPr>
              <a:t>Localização</a:t>
            </a:r>
            <a:endParaRPr lang="pt-PT" sz="1600" dirty="0">
              <a:solidFill>
                <a:schemeClr val="tx1"/>
              </a:solidFill>
              <a:effectLst/>
              <a:ea typeface="Calibri" panose="020F0502020204030204" pitchFamily="34" charset="0"/>
            </a:endParaRPr>
          </a:p>
        </p:txBody>
      </p:sp>
      <p:sp>
        <p:nvSpPr>
          <p:cNvPr id="20" name="CaixaDeTexto 19">
            <a:extLst>
              <a:ext uri="{FF2B5EF4-FFF2-40B4-BE49-F238E27FC236}">
                <a16:creationId xmlns:a16="http://schemas.microsoft.com/office/drawing/2014/main" id="{C720DDB5-561B-4286-B07D-9CEBCE127FC8}"/>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3</a:t>
            </a:r>
            <a:endParaRPr lang="pt-PT" dirty="0">
              <a:solidFill>
                <a:schemeClr val="bg1">
                  <a:lumMod val="65000"/>
                </a:schemeClr>
              </a:solidFill>
            </a:endParaRPr>
          </a:p>
        </p:txBody>
      </p:sp>
      <p:pic>
        <p:nvPicPr>
          <p:cNvPr id="21" name="Gráfico 20" descr="Pessoa em cadeira de rodas com preenchimento sólido">
            <a:extLst>
              <a:ext uri="{FF2B5EF4-FFF2-40B4-BE49-F238E27FC236}">
                <a16:creationId xmlns:a16="http://schemas.microsoft.com/office/drawing/2014/main" id="{1FB8E48C-9F35-4D7E-8EF5-D2BBAADC3A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134290" y="3429000"/>
            <a:ext cx="1312444" cy="1312444"/>
          </a:xfrm>
          <a:prstGeom prst="rect">
            <a:avLst/>
          </a:prstGeom>
        </p:spPr>
      </p:pic>
    </p:spTree>
    <p:extLst>
      <p:ext uri="{BB962C8B-B14F-4D97-AF65-F5344CB8AC3E}">
        <p14:creationId xmlns:p14="http://schemas.microsoft.com/office/powerpoint/2010/main" val="205654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B685-EA29-4941-AB7B-80B20172E674}"/>
              </a:ext>
            </a:extLst>
          </p:cNvPr>
          <p:cNvSpPr>
            <a:spLocks noGrp="1"/>
          </p:cNvSpPr>
          <p:nvPr>
            <p:ph type="title"/>
          </p:nvPr>
        </p:nvSpPr>
        <p:spPr/>
        <p:txBody>
          <a:bodyPr>
            <a:normAutofit/>
          </a:bodyPr>
          <a:lstStyle/>
          <a:p>
            <a:r>
              <a:rPr lang="pt-PT" sz="4000" dirty="0">
                <a:latin typeface="Cambria" panose="02040503050406030204" pitchFamily="18" charset="0"/>
                <a:ea typeface="Cambria" panose="02040503050406030204" pitchFamily="18" charset="0"/>
              </a:rPr>
              <a:t>Introdução</a:t>
            </a:r>
          </a:p>
        </p:txBody>
      </p:sp>
      <p:cxnSp>
        <p:nvCxnSpPr>
          <p:cNvPr id="5" name="Conexão reta 4">
            <a:extLst>
              <a:ext uri="{FF2B5EF4-FFF2-40B4-BE49-F238E27FC236}">
                <a16:creationId xmlns:a16="http://schemas.microsoft.com/office/drawing/2014/main" id="{5D903CFB-1832-441F-B3A6-24A9D54992B1}"/>
              </a:ext>
            </a:extLst>
          </p:cNvPr>
          <p:cNvCxnSpPr>
            <a:cxnSpLocks/>
          </p:cNvCxnSpPr>
          <p:nvPr/>
        </p:nvCxnSpPr>
        <p:spPr>
          <a:xfrm>
            <a:off x="947257" y="1297985"/>
            <a:ext cx="103390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tângulo 9">
            <a:extLst>
              <a:ext uri="{FF2B5EF4-FFF2-40B4-BE49-F238E27FC236}">
                <a16:creationId xmlns:a16="http://schemas.microsoft.com/office/drawing/2014/main" id="{946C9F02-26D7-4DC3-B31A-123A2DEF6061}"/>
              </a:ext>
            </a:extLst>
          </p:cNvPr>
          <p:cNvSpPr/>
          <p:nvPr/>
        </p:nvSpPr>
        <p:spPr>
          <a:xfrm>
            <a:off x="1487666" y="2097653"/>
            <a:ext cx="4716856" cy="4204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09788"/>
            <a:r>
              <a:rPr lang="pt-PT" sz="1600" dirty="0">
                <a:solidFill>
                  <a:schemeClr val="tx1"/>
                </a:solidFill>
              </a:rPr>
              <a:t>Enquadramento Teórico</a:t>
            </a:r>
          </a:p>
        </p:txBody>
      </p:sp>
      <p:sp>
        <p:nvSpPr>
          <p:cNvPr id="11" name="Oval 10">
            <a:extLst>
              <a:ext uri="{FF2B5EF4-FFF2-40B4-BE49-F238E27FC236}">
                <a16:creationId xmlns:a16="http://schemas.microsoft.com/office/drawing/2014/main" id="{DB626298-C778-4C8C-8EAE-8D7149D8AA53}"/>
              </a:ext>
            </a:extLst>
          </p:cNvPr>
          <p:cNvSpPr/>
          <p:nvPr/>
        </p:nvSpPr>
        <p:spPr>
          <a:xfrm>
            <a:off x="947257" y="1943035"/>
            <a:ext cx="763946" cy="7296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1.1</a:t>
            </a:r>
            <a:endParaRPr lang="pt-PT" sz="1600" dirty="0">
              <a:solidFill>
                <a:schemeClr val="tx1"/>
              </a:solidFill>
            </a:endParaRPr>
          </a:p>
        </p:txBody>
      </p:sp>
      <p:pic>
        <p:nvPicPr>
          <p:cNvPr id="13" name="Imagem 12">
            <a:extLst>
              <a:ext uri="{FF2B5EF4-FFF2-40B4-BE49-F238E27FC236}">
                <a16:creationId xmlns:a16="http://schemas.microsoft.com/office/drawing/2014/main" id="{5247BA30-AD36-4DD0-B599-A041591D16FC}"/>
              </a:ext>
            </a:extLst>
          </p:cNvPr>
          <p:cNvPicPr/>
          <p:nvPr/>
        </p:nvPicPr>
        <p:blipFill>
          <a:blip r:embed="rId3">
            <a:extLst>
              <a:ext uri="{28A0092B-C50C-407E-A947-70E740481C1C}">
                <a14:useLocalDpi xmlns:a14="http://schemas.microsoft.com/office/drawing/2010/main" val="0"/>
              </a:ext>
            </a:extLst>
          </a:blip>
          <a:stretch>
            <a:fillRect/>
          </a:stretch>
        </p:blipFill>
        <p:spPr>
          <a:xfrm>
            <a:off x="2162378" y="2713074"/>
            <a:ext cx="1975668" cy="3280212"/>
          </a:xfrm>
          <a:prstGeom prst="rect">
            <a:avLst/>
          </a:prstGeom>
        </p:spPr>
      </p:pic>
      <p:sp>
        <p:nvSpPr>
          <p:cNvPr id="21" name="CaixaDeTexto 20">
            <a:extLst>
              <a:ext uri="{FF2B5EF4-FFF2-40B4-BE49-F238E27FC236}">
                <a16:creationId xmlns:a16="http://schemas.microsoft.com/office/drawing/2014/main" id="{2886EE79-918D-435B-BBFB-7680940F5A92}"/>
              </a:ext>
            </a:extLst>
          </p:cNvPr>
          <p:cNvSpPr txBox="1"/>
          <p:nvPr/>
        </p:nvSpPr>
        <p:spPr>
          <a:xfrm>
            <a:off x="11452634" y="6320491"/>
            <a:ext cx="407406" cy="253916"/>
          </a:xfrm>
          <a:prstGeom prst="rect">
            <a:avLst/>
          </a:prstGeom>
          <a:noFill/>
        </p:spPr>
        <p:txBody>
          <a:bodyPr wrap="square" rtlCol="0">
            <a:spAutoFit/>
          </a:bodyPr>
          <a:lstStyle/>
          <a:p>
            <a:pPr algn="ctr"/>
            <a:r>
              <a:rPr lang="pt-PT" sz="1050" dirty="0">
                <a:solidFill>
                  <a:schemeClr val="bg1">
                    <a:lumMod val="65000"/>
                  </a:schemeClr>
                </a:solidFill>
              </a:rPr>
              <a:t>3</a:t>
            </a:r>
            <a:endParaRPr lang="pt-PT" dirty="0">
              <a:solidFill>
                <a:schemeClr val="bg1">
                  <a:lumMod val="65000"/>
                </a:schemeClr>
              </a:solidFill>
            </a:endParaRPr>
          </a:p>
        </p:txBody>
      </p:sp>
      <p:sp>
        <p:nvSpPr>
          <p:cNvPr id="22" name="Retângulo: Cantos Arredondados 21">
            <a:extLst>
              <a:ext uri="{FF2B5EF4-FFF2-40B4-BE49-F238E27FC236}">
                <a16:creationId xmlns:a16="http://schemas.microsoft.com/office/drawing/2014/main" id="{2C86142E-9657-40E2-86B4-4F21305F83A2}"/>
              </a:ext>
            </a:extLst>
          </p:cNvPr>
          <p:cNvSpPr/>
          <p:nvPr/>
        </p:nvSpPr>
        <p:spPr>
          <a:xfrm>
            <a:off x="4556371" y="3355535"/>
            <a:ext cx="4159593"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i="1" dirty="0">
                <a:solidFill>
                  <a:schemeClr val="tx1"/>
                </a:solidFill>
              </a:rPr>
              <a:t>Connected Driverless Wheelchair </a:t>
            </a:r>
            <a:endParaRPr lang="pt-PT" sz="1400" dirty="0">
              <a:solidFill>
                <a:schemeClr val="tx1"/>
              </a:solidFill>
            </a:endParaRPr>
          </a:p>
        </p:txBody>
      </p:sp>
      <p:sp>
        <p:nvSpPr>
          <p:cNvPr id="23" name="Retângulo: Cantos Arredondados 22">
            <a:extLst>
              <a:ext uri="{FF2B5EF4-FFF2-40B4-BE49-F238E27FC236}">
                <a16:creationId xmlns:a16="http://schemas.microsoft.com/office/drawing/2014/main" id="{90DA51F4-46D8-47E2-AC12-B80BE1B1B43D}"/>
              </a:ext>
            </a:extLst>
          </p:cNvPr>
          <p:cNvSpPr/>
          <p:nvPr/>
        </p:nvSpPr>
        <p:spPr>
          <a:xfrm>
            <a:off x="4556371" y="4186194"/>
            <a:ext cx="4159593" cy="729687"/>
          </a:xfrm>
          <a:prstGeom prst="roundRect">
            <a:avLst>
              <a:gd name="adj" fmla="val 50000"/>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5000"/>
              </a:lnSpc>
            </a:pPr>
            <a:r>
              <a:rPr lang="pt-PT" sz="1600" dirty="0">
                <a:solidFill>
                  <a:schemeClr val="tx1"/>
                </a:solidFill>
                <a:ea typeface="Calibri" panose="020F0502020204030204" pitchFamily="34" charset="0"/>
              </a:rPr>
              <a:t>Comunicação com o sistema de informação hospitalar</a:t>
            </a:r>
            <a:endParaRPr lang="pt-PT" sz="1600" dirty="0">
              <a:solidFill>
                <a:schemeClr val="tx1"/>
              </a:solidFill>
              <a:effectLst/>
              <a:ea typeface="Calibri" panose="020F0502020204030204" pitchFamily="34" charset="0"/>
            </a:endParaRPr>
          </a:p>
        </p:txBody>
      </p:sp>
      <p:pic>
        <p:nvPicPr>
          <p:cNvPr id="25" name="Gráfico 24" descr="Pessoa em cadeira de rodas com preenchimento sólido">
            <a:extLst>
              <a:ext uri="{FF2B5EF4-FFF2-40B4-BE49-F238E27FC236}">
                <a16:creationId xmlns:a16="http://schemas.microsoft.com/office/drawing/2014/main" id="{95DBF615-2903-4927-8795-BF791F9C1B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134290" y="3429000"/>
            <a:ext cx="1312444" cy="1312444"/>
          </a:xfrm>
          <a:prstGeom prst="rect">
            <a:avLst/>
          </a:prstGeom>
        </p:spPr>
      </p:pic>
      <p:grpSp>
        <p:nvGrpSpPr>
          <p:cNvPr id="14" name="Agrupar 13">
            <a:extLst>
              <a:ext uri="{FF2B5EF4-FFF2-40B4-BE49-F238E27FC236}">
                <a16:creationId xmlns:a16="http://schemas.microsoft.com/office/drawing/2014/main" id="{B1AA65A8-8147-4709-BEB8-E1164C45DA30}"/>
              </a:ext>
            </a:extLst>
          </p:cNvPr>
          <p:cNvGrpSpPr/>
          <p:nvPr/>
        </p:nvGrpSpPr>
        <p:grpSpPr>
          <a:xfrm>
            <a:off x="-106924" y="2037704"/>
            <a:ext cx="632780" cy="2782592"/>
            <a:chOff x="-106924" y="1556828"/>
            <a:chExt cx="632780" cy="2782592"/>
          </a:xfrm>
        </p:grpSpPr>
        <p:sp>
          <p:nvSpPr>
            <p:cNvPr id="15" name="Retângulo: Cantos Arredondados 14">
              <a:extLst>
                <a:ext uri="{FF2B5EF4-FFF2-40B4-BE49-F238E27FC236}">
                  <a16:creationId xmlns:a16="http://schemas.microsoft.com/office/drawing/2014/main" id="{E6D61F78-C0B4-4742-BABF-68236598F455}"/>
                </a:ext>
              </a:extLst>
            </p:cNvPr>
            <p:cNvSpPr/>
            <p:nvPr/>
          </p:nvSpPr>
          <p:spPr>
            <a:xfrm>
              <a:off x="-106924" y="1788895"/>
              <a:ext cx="632780" cy="2550525"/>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16" name="CaixaDeTexto 15">
              <a:extLst>
                <a:ext uri="{FF2B5EF4-FFF2-40B4-BE49-F238E27FC236}">
                  <a16:creationId xmlns:a16="http://schemas.microsoft.com/office/drawing/2014/main" id="{02A6AF21-5A26-4568-934C-2B7F6974DE2A}"/>
                </a:ext>
              </a:extLst>
            </p:cNvPr>
            <p:cNvSpPr txBox="1"/>
            <p:nvPr/>
          </p:nvSpPr>
          <p:spPr>
            <a:xfrm>
              <a:off x="-106924" y="1556828"/>
              <a:ext cx="632780" cy="2750112"/>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p:txBody>
        </p:sp>
      </p:grpSp>
      <p:grpSp>
        <p:nvGrpSpPr>
          <p:cNvPr id="17" name="Agrupar 16">
            <a:extLst>
              <a:ext uri="{FF2B5EF4-FFF2-40B4-BE49-F238E27FC236}">
                <a16:creationId xmlns:a16="http://schemas.microsoft.com/office/drawing/2014/main" id="{4A8CE3C7-49BA-487B-9086-B0EFED7A2EDB}"/>
              </a:ext>
            </a:extLst>
          </p:cNvPr>
          <p:cNvGrpSpPr/>
          <p:nvPr/>
        </p:nvGrpSpPr>
        <p:grpSpPr>
          <a:xfrm>
            <a:off x="-106924" y="1672861"/>
            <a:ext cx="632780" cy="3512278"/>
            <a:chOff x="-106924" y="1556828"/>
            <a:chExt cx="632780" cy="3512278"/>
          </a:xfrm>
        </p:grpSpPr>
        <p:sp>
          <p:nvSpPr>
            <p:cNvPr id="18" name="Retângulo: Cantos Arredondados 17">
              <a:extLst>
                <a:ext uri="{FF2B5EF4-FFF2-40B4-BE49-F238E27FC236}">
                  <a16:creationId xmlns:a16="http://schemas.microsoft.com/office/drawing/2014/main" id="{41C61A62-DF39-4B6A-BDF3-E17E2A3C5B4D}"/>
                </a:ext>
              </a:extLst>
            </p:cNvPr>
            <p:cNvSpPr/>
            <p:nvPr/>
          </p:nvSpPr>
          <p:spPr>
            <a:xfrm>
              <a:off x="-106924" y="1788895"/>
              <a:ext cx="632780" cy="328021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pt-PT" dirty="0"/>
            </a:p>
          </p:txBody>
        </p:sp>
        <p:sp>
          <p:nvSpPr>
            <p:cNvPr id="19" name="CaixaDeTexto 18">
              <a:extLst>
                <a:ext uri="{FF2B5EF4-FFF2-40B4-BE49-F238E27FC236}">
                  <a16:creationId xmlns:a16="http://schemas.microsoft.com/office/drawing/2014/main" id="{73E1A342-39EC-4B29-9C4B-F0F6205EEE78}"/>
                </a:ext>
              </a:extLst>
            </p:cNvPr>
            <p:cNvSpPr txBox="1"/>
            <p:nvPr/>
          </p:nvSpPr>
          <p:spPr>
            <a:xfrm>
              <a:off x="-106924" y="1556828"/>
              <a:ext cx="632780" cy="3442609"/>
            </a:xfrm>
            <a:prstGeom prst="rect">
              <a:avLst/>
            </a:prstGeom>
            <a:noFill/>
          </p:spPr>
          <p:txBody>
            <a:bodyPr wrap="square">
              <a:spAutoFit/>
            </a:bodyPr>
            <a:lstStyle/>
            <a:p>
              <a:pPr algn="ctr">
                <a:lnSpc>
                  <a:spcPct val="250000"/>
                </a:lnSpc>
              </a:pPr>
              <a:r>
                <a:rPr lang="pt-PT" b="1" dirty="0"/>
                <a:t>1.</a:t>
              </a:r>
            </a:p>
            <a:p>
              <a:pPr algn="ctr">
                <a:lnSpc>
                  <a:spcPct val="250000"/>
                </a:lnSpc>
              </a:pPr>
              <a:r>
                <a:rPr lang="pt-PT" b="1" dirty="0">
                  <a:solidFill>
                    <a:schemeClr val="bg1">
                      <a:lumMod val="85000"/>
                    </a:schemeClr>
                  </a:solidFill>
                </a:rPr>
                <a:t>2.</a:t>
              </a:r>
            </a:p>
            <a:p>
              <a:pPr algn="ctr">
                <a:lnSpc>
                  <a:spcPct val="250000"/>
                </a:lnSpc>
              </a:pPr>
              <a:r>
                <a:rPr lang="pt-PT" b="1" dirty="0">
                  <a:solidFill>
                    <a:schemeClr val="bg1">
                      <a:lumMod val="85000"/>
                    </a:schemeClr>
                  </a:solidFill>
                </a:rPr>
                <a:t>3.</a:t>
              </a:r>
            </a:p>
            <a:p>
              <a:pPr algn="ctr">
                <a:lnSpc>
                  <a:spcPct val="250000"/>
                </a:lnSpc>
              </a:pPr>
              <a:r>
                <a:rPr lang="pt-PT" b="1" dirty="0">
                  <a:solidFill>
                    <a:schemeClr val="bg1">
                      <a:lumMod val="85000"/>
                    </a:schemeClr>
                  </a:solidFill>
                </a:rPr>
                <a:t>4.</a:t>
              </a:r>
            </a:p>
            <a:p>
              <a:pPr algn="ctr">
                <a:lnSpc>
                  <a:spcPct val="250000"/>
                </a:lnSpc>
              </a:pPr>
              <a:r>
                <a:rPr lang="pt-PT" b="1" dirty="0">
                  <a:solidFill>
                    <a:schemeClr val="bg1">
                      <a:lumMod val="85000"/>
                    </a:schemeClr>
                  </a:solidFill>
                </a:rPr>
                <a:t>5.</a:t>
              </a:r>
            </a:p>
          </p:txBody>
        </p:sp>
      </p:grpSp>
    </p:spTree>
    <p:extLst>
      <p:ext uri="{BB962C8B-B14F-4D97-AF65-F5344CB8AC3E}">
        <p14:creationId xmlns:p14="http://schemas.microsoft.com/office/powerpoint/2010/main" val="112231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TotalTime>
  <Words>4684</Words>
  <Application>Microsoft Office PowerPoint</Application>
  <PresentationFormat>Ecrã Panorâmico</PresentationFormat>
  <Paragraphs>1287</Paragraphs>
  <Slides>48</Slides>
  <Notes>12</Notes>
  <HiddenSlides>26</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48</vt:i4>
      </vt:variant>
    </vt:vector>
  </HeadingPairs>
  <TitlesOfParts>
    <vt:vector size="54" baseType="lpstr">
      <vt:lpstr>Arial</vt:lpstr>
      <vt:lpstr>Calibri</vt:lpstr>
      <vt:lpstr>Calibri Light</vt:lpstr>
      <vt:lpstr>Cambria</vt:lpstr>
      <vt:lpstr>Times New Roman</vt:lpstr>
      <vt:lpstr>Tema do Office</vt:lpstr>
      <vt:lpstr> </vt:lpstr>
      <vt:lpstr>Sumário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Metodologias</vt:lpstr>
      <vt:lpstr>Metodologias</vt:lpstr>
      <vt:lpstr>Metodologias</vt:lpstr>
      <vt:lpstr>Material e Métodos </vt:lpstr>
      <vt:lpstr>Material e Métodos </vt:lpstr>
      <vt:lpstr>Material e Métodos </vt:lpstr>
      <vt:lpstr>Material e Métodos </vt:lpstr>
      <vt:lpstr>Material e Métodos </vt:lpstr>
      <vt:lpstr>Material e Métodos </vt:lpstr>
      <vt:lpstr>Material e Métodos </vt:lpstr>
      <vt:lpstr>Plano de Trabalho</vt:lpstr>
      <vt:lpstr>Plano de Trabalho</vt:lpstr>
      <vt:lpstr>Plano de Trabalho</vt:lpstr>
      <vt:lpstr>Plano de Trabalho</vt:lpstr>
      <vt:lpstr>Plano de Trabalho</vt:lpstr>
      <vt:lpstr>Plano de Trabalho</vt:lpstr>
      <vt:lpstr>Plano de Trabalho</vt:lpstr>
      <vt:lpstr>Plano de Trabalho</vt:lpstr>
      <vt:lpstr>Plano de Trabalho</vt:lpstr>
      <vt:lpstr>Organização do Estudo</vt:lpstr>
      <vt:lpstr>Organização do Estudo</vt:lpstr>
      <vt:lpstr>Organização do Estudo</vt:lpstr>
      <vt:lpstr>Organização do Estudo</vt:lpstr>
      <vt:lpstr>Cronograma</vt:lpstr>
      <vt:lpstr>Outcomes</vt:lpstr>
      <vt:lpstr>Organização do Estudo</vt:lpstr>
      <vt:lpstr>Organização do Estudo</vt:lpstr>
      <vt:lpstr>Organização do Estudo</vt:lpstr>
      <vt:lpstr>Referências</vt:lpstr>
      <vt:lpstr>Referências</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MOBILE ROBOT FOR TRANSPORTING WHEELCHAIRS IN HEALTHCARE INSTITUTIONS</dc:title>
  <dc:creator>João Pedro Moreira Faria</dc:creator>
  <cp:lastModifiedBy>João Pedro Moreira Faria</cp:lastModifiedBy>
  <cp:revision>45</cp:revision>
  <dcterms:created xsi:type="dcterms:W3CDTF">2021-07-06T23:01:57Z</dcterms:created>
  <dcterms:modified xsi:type="dcterms:W3CDTF">2021-11-12T23:46:04Z</dcterms:modified>
</cp:coreProperties>
</file>