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0" r:id="rId1"/>
  </p:sldMasterIdLst>
  <p:notesMasterIdLst>
    <p:notesMasterId r:id="rId36"/>
  </p:notesMasterIdLst>
  <p:handoutMasterIdLst>
    <p:handoutMasterId r:id="rId37"/>
  </p:handoutMasterIdLst>
  <p:sldIdLst>
    <p:sldId id="454" r:id="rId2"/>
    <p:sldId id="446" r:id="rId3"/>
    <p:sldId id="466" r:id="rId4"/>
    <p:sldId id="468" r:id="rId5"/>
    <p:sldId id="470" r:id="rId6"/>
    <p:sldId id="469" r:id="rId7"/>
    <p:sldId id="471" r:id="rId8"/>
    <p:sldId id="473" r:id="rId9"/>
    <p:sldId id="474" r:id="rId10"/>
    <p:sldId id="479" r:id="rId11"/>
    <p:sldId id="480" r:id="rId12"/>
    <p:sldId id="481" r:id="rId13"/>
    <p:sldId id="476" r:id="rId14"/>
    <p:sldId id="477" r:id="rId15"/>
    <p:sldId id="483" r:id="rId16"/>
    <p:sldId id="484" r:id="rId17"/>
    <p:sldId id="485" r:id="rId18"/>
    <p:sldId id="486" r:id="rId19"/>
    <p:sldId id="487" r:id="rId20"/>
    <p:sldId id="488" r:id="rId21"/>
    <p:sldId id="490" r:id="rId22"/>
    <p:sldId id="489" r:id="rId23"/>
    <p:sldId id="491" r:id="rId24"/>
    <p:sldId id="492" r:id="rId25"/>
    <p:sldId id="493" r:id="rId26"/>
    <p:sldId id="494" r:id="rId27"/>
    <p:sldId id="495" r:id="rId28"/>
    <p:sldId id="497" r:id="rId29"/>
    <p:sldId id="498" r:id="rId30"/>
    <p:sldId id="499" r:id="rId31"/>
    <p:sldId id="500" r:id="rId32"/>
    <p:sldId id="433" r:id="rId33"/>
    <p:sldId id="467" r:id="rId34"/>
    <p:sldId id="472" r:id="rId35"/>
  </p:sldIdLst>
  <p:sldSz cx="9144000" cy="6858000" type="screen4x3"/>
  <p:notesSz cx="9874250" cy="6742113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66"/>
    <a:srgbClr val="9E0606"/>
    <a:srgbClr val="640000"/>
    <a:srgbClr val="B2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1BFF57-D981-48E5-9D6B-8517FAFA43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2A2517-7A5D-45D6-A945-A46237AF0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08CE-3788-4EBB-B310-CADADE2DB724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3410A-3ABB-4E2E-B791-5B67236F1A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627B-711E-4C67-9E83-932B56070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123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7C361-F928-464A-A957-564A5FDEC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9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02F5-61BB-4618-92CB-5FD58E12AD22}" type="datetimeFigureOut">
              <a:rPr lang="en-US" altLang="ko-KR"/>
              <a:pPr/>
              <a:t>5/14/2018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2963"/>
            <a:ext cx="3035300" cy="2276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44642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1A072-057B-4E19-A165-F61C89B7D477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1A072-057B-4E19-A165-F61C89B7D47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0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1A072-057B-4E19-A165-F61C89B7D477}" type="slidenum">
              <a:rPr lang="en-US" altLang="ko-KR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6553200"/>
            <a:ext cx="9153525" cy="304800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692150" y="2743200"/>
            <a:ext cx="7737475" cy="1143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1148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-32" y="5829320"/>
            <a:ext cx="1898650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65475" y="6019800"/>
            <a:ext cx="2813050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42088" y="6019800"/>
            <a:ext cx="1898650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E:\Downloads\logo_ui(8)\crimson1positi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659" y="1389064"/>
            <a:ext cx="826093" cy="1111242"/>
          </a:xfrm>
          <a:prstGeom prst="rect">
            <a:avLst/>
          </a:prstGeom>
          <a:noFill/>
        </p:spPr>
      </p:pic>
      <p:pic>
        <p:nvPicPr>
          <p:cNvPr id="11" name="Picture 7" descr="E:\Downloads\KU_SLOGAN_BS_01.gif"/>
          <p:cNvPicPr>
            <a:picLocks noChangeAspect="1" noChangeArrowheads="1"/>
          </p:cNvPicPr>
          <p:nvPr/>
        </p:nvPicPr>
        <p:blipFill>
          <a:blip r:embed="rId3" cstate="print">
            <a:lum bright="29000" contrast="-29000"/>
          </a:blip>
          <a:srcRect/>
          <a:stretch>
            <a:fillRect/>
          </a:stretch>
        </p:blipFill>
        <p:spPr bwMode="auto">
          <a:xfrm>
            <a:off x="7143768" y="5857892"/>
            <a:ext cx="1876560" cy="64294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4" y="6076139"/>
            <a:ext cx="1930351" cy="58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98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5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990600"/>
            <a:ext cx="19431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990600"/>
            <a:ext cx="56769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6429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643998" cy="50720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03960"/>
            <a:ext cx="1932166" cy="58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0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kumimoji="1" lang="ko-KR" altLang="en-US" sz="4000" b="1" dirty="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84250" y="2133600"/>
            <a:ext cx="3660775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7425" y="2133600"/>
            <a:ext cx="3660775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0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9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7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2" descr="C:\Slide1.6\ClipArt\일반심볼\CA0208_5.e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04800"/>
            <a:ext cx="2251075" cy="2590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7723" y="928670"/>
            <a:ext cx="9046278" cy="589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9797" name="AutoShape 5"/>
          <p:cNvSpPr>
            <a:spLocks noChangeArrowheads="1"/>
          </p:cNvSpPr>
          <p:nvPr/>
        </p:nvSpPr>
        <p:spPr bwMode="auto">
          <a:xfrm>
            <a:off x="5838825" y="533400"/>
            <a:ext cx="3094038" cy="304800"/>
          </a:xfrm>
          <a:prstGeom prst="roundRect">
            <a:avLst>
              <a:gd name="adj" fmla="val 50000"/>
            </a:avLst>
          </a:prstGeom>
          <a:solidFill>
            <a:srgbClr val="52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-32" y="71438"/>
            <a:ext cx="7772400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44" y="1071546"/>
            <a:ext cx="871543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44" y="6329386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99F91B13-F607-45BA-9B0E-2CE46F1B051F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3108" y="632938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43504" y="6329386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C542A4F4-5459-417B-9DF9-DAACA4B3D2D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7" descr="E:\Downloads\KU_SLOGAN_BS_01.gif"/>
          <p:cNvPicPr>
            <a:picLocks noChangeAspect="1" noChangeArrowheads="1"/>
          </p:cNvPicPr>
          <p:nvPr/>
        </p:nvPicPr>
        <p:blipFill>
          <a:blip r:embed="rId15" cstate="print">
            <a:lum bright="29000" contrast="-29000"/>
          </a:blip>
          <a:srcRect/>
          <a:stretch>
            <a:fillRect/>
          </a:stretch>
        </p:blipFill>
        <p:spPr bwMode="auto">
          <a:xfrm>
            <a:off x="7196034" y="6143643"/>
            <a:ext cx="1876560" cy="642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80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-윤고딕160" pitchFamily="18" charset="-127"/>
          <a:ea typeface="-윤고딕160" pitchFamily="18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640000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kumimoji="1" sz="1800">
          <a:solidFill>
            <a:srgbClr val="640000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kumimoji="1" sz="1600">
          <a:solidFill>
            <a:srgbClr val="640000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rgbClr val="640000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kumimoji="1" sz="1200">
          <a:solidFill>
            <a:srgbClr val="640000"/>
          </a:solidFill>
          <a:latin typeface="+mn-lt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lnSpc>
          <a:spcPts val="24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rgbClr val="640000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lnSpc>
          <a:spcPts val="24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rgbClr val="640000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lnSpc>
          <a:spcPts val="24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rgbClr val="640000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lnSpc>
          <a:spcPts val="24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rgbClr val="64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orjs388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web3.j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ethereum/web3.js/tree/develop/examp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ethereum/wiki/wiki/JavaScript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allow-control-allow-origi/nlfbmbojpeacfghkpbjhddihlkkiljbi?hl=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이더리움 </a:t>
            </a:r>
            <a:r>
              <a:rPr lang="en-US" altLang="ko-KR"/>
              <a:t>Dapp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67E60BA-D68F-4328-859D-9920ED9A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0"/>
              <a:t>이대건</a:t>
            </a:r>
            <a:endParaRPr lang="en-US" altLang="ko-KR" b="0"/>
          </a:p>
          <a:p>
            <a:r>
              <a:rPr lang="en-US" altLang="ko-KR" b="0">
                <a:hlinkClick r:id="rId3"/>
              </a:rPr>
              <a:t>eorjs3885@gmail.com</a:t>
            </a:r>
            <a:endParaRPr lang="en-US" altLang="ko-KR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65DE89-1038-4E9A-AFEB-B2566B63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3213678"/>
            <a:ext cx="4687932" cy="2560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DAE4C-D8CD-4E0D-BF31-DF5E032D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15294"/>
            <a:ext cx="8820150" cy="18383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5219F-4EA5-4D6A-AE70-36F6B3BF08E9}"/>
              </a:ext>
            </a:extLst>
          </p:cNvPr>
          <p:cNvSpPr/>
          <p:nvPr/>
        </p:nvSpPr>
        <p:spPr>
          <a:xfrm>
            <a:off x="323850" y="1350628"/>
            <a:ext cx="3795144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C54A7D-4200-4581-9A56-658B2A600E3A}"/>
              </a:ext>
            </a:extLst>
          </p:cNvPr>
          <p:cNvCxnSpPr>
            <a:stCxn id="23" idx="2"/>
          </p:cNvCxnSpPr>
          <p:nvPr/>
        </p:nvCxnSpPr>
        <p:spPr>
          <a:xfrm flipH="1">
            <a:off x="2130804" y="1610686"/>
            <a:ext cx="90618" cy="2474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525B3-F123-4317-9F8A-A59FA7ACB0D8}"/>
              </a:ext>
            </a:extLst>
          </p:cNvPr>
          <p:cNvSpPr/>
          <p:nvPr/>
        </p:nvSpPr>
        <p:spPr>
          <a:xfrm>
            <a:off x="218115" y="3955409"/>
            <a:ext cx="4687932" cy="736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3E0E5DB-21BA-47FF-BF96-71F146B0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01" y="5005887"/>
            <a:ext cx="7323589" cy="119634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473C24-50B2-4BC5-9CD7-E14CB5413A78}"/>
              </a:ext>
            </a:extLst>
          </p:cNvPr>
          <p:cNvCxnSpPr>
            <a:cxnSpLocks/>
          </p:cNvCxnSpPr>
          <p:nvPr/>
        </p:nvCxnSpPr>
        <p:spPr>
          <a:xfrm>
            <a:off x="4355691" y="5923471"/>
            <a:ext cx="4941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47BD471-FB15-428C-959D-916B0D3BA5DA}"/>
              </a:ext>
            </a:extLst>
          </p:cNvPr>
          <p:cNvCxnSpPr>
            <a:cxnSpLocks/>
          </p:cNvCxnSpPr>
          <p:nvPr/>
        </p:nvCxnSpPr>
        <p:spPr>
          <a:xfrm>
            <a:off x="6169111" y="5923471"/>
            <a:ext cx="49416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65DE89-1038-4E9A-AFEB-B2566B63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3213678"/>
            <a:ext cx="4687932" cy="2560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DAE4C-D8CD-4E0D-BF31-DF5E032D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15294"/>
            <a:ext cx="8820150" cy="18383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5219F-4EA5-4D6A-AE70-36F6B3BF08E9}"/>
              </a:ext>
            </a:extLst>
          </p:cNvPr>
          <p:cNvSpPr/>
          <p:nvPr/>
        </p:nvSpPr>
        <p:spPr>
          <a:xfrm>
            <a:off x="323850" y="1638360"/>
            <a:ext cx="6328620" cy="257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C54A7D-4200-4581-9A56-658B2A600E3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105637" y="1895911"/>
            <a:ext cx="1382523" cy="2585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525B3-F123-4317-9F8A-A59FA7ACB0D8}"/>
              </a:ext>
            </a:extLst>
          </p:cNvPr>
          <p:cNvSpPr/>
          <p:nvPr/>
        </p:nvSpPr>
        <p:spPr>
          <a:xfrm>
            <a:off x="285720" y="4545945"/>
            <a:ext cx="2071578" cy="314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E437C8-64BA-462A-9385-4426FE51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143" y="4741845"/>
            <a:ext cx="5695629" cy="18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0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65DE89-1038-4E9A-AFEB-B2566B63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3213678"/>
            <a:ext cx="4687932" cy="2560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DAE4C-D8CD-4E0D-BF31-DF5E032D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15294"/>
            <a:ext cx="8820150" cy="18383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5219F-4EA5-4D6A-AE70-36F6B3BF08E9}"/>
              </a:ext>
            </a:extLst>
          </p:cNvPr>
          <p:cNvSpPr/>
          <p:nvPr/>
        </p:nvSpPr>
        <p:spPr>
          <a:xfrm>
            <a:off x="323850" y="1638360"/>
            <a:ext cx="8677306" cy="131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C54A7D-4200-4581-9A56-658B2A600E3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105639" y="2953619"/>
            <a:ext cx="2556864" cy="1528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525B3-F123-4317-9F8A-A59FA7ACB0D8}"/>
              </a:ext>
            </a:extLst>
          </p:cNvPr>
          <p:cNvSpPr/>
          <p:nvPr/>
        </p:nvSpPr>
        <p:spPr>
          <a:xfrm>
            <a:off x="285720" y="4545944"/>
            <a:ext cx="1979308" cy="1091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74967-B7D9-499C-ACBB-052C1B86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30" y="4790649"/>
            <a:ext cx="7327649" cy="1821819"/>
          </a:xfrm>
          <a:prstGeom prst="rect">
            <a:avLst/>
          </a:prstGeom>
        </p:spPr>
      </p:pic>
      <p:sp>
        <p:nvSpPr>
          <p:cNvPr id="14" name="모서리가 둥근 사각형 설명선 7">
            <a:extLst>
              <a:ext uri="{FF2B5EF4-FFF2-40B4-BE49-F238E27FC236}">
                <a16:creationId xmlns:a16="http://schemas.microsoft.com/office/drawing/2014/main" id="{86F98555-B331-420A-BB57-5266BEF46EB8}"/>
              </a:ext>
            </a:extLst>
          </p:cNvPr>
          <p:cNvSpPr/>
          <p:nvPr/>
        </p:nvSpPr>
        <p:spPr>
          <a:xfrm>
            <a:off x="5768516" y="3717702"/>
            <a:ext cx="2962718" cy="1057885"/>
          </a:xfrm>
          <a:prstGeom prst="wedgeRoundRectCallout">
            <a:avLst>
              <a:gd name="adj1" fmla="val -45088"/>
              <a:gd name="adj2" fmla="val -73405"/>
              <a:gd name="adj3" fmla="val 16667"/>
            </a:avLst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</a:rPr>
              <a:t>html </a:t>
            </a:r>
            <a:r>
              <a:rPr lang="ko-KR" altLang="en-US">
                <a:solidFill>
                  <a:srgbClr val="C00000"/>
                </a:solidFill>
              </a:rPr>
              <a:t>예제파일에서 </a:t>
            </a:r>
            <a:r>
              <a:rPr lang="en-US" altLang="ko-KR">
                <a:solidFill>
                  <a:srgbClr val="C00000"/>
                </a:solidFill>
              </a:rPr>
              <a:t>ether </a:t>
            </a:r>
            <a:r>
              <a:rPr lang="ko-KR" altLang="en-US">
                <a:solidFill>
                  <a:srgbClr val="C00000"/>
                </a:solidFill>
              </a:rPr>
              <a:t>송금을 사용해보기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74E9A-4C8D-42A8-B8C4-0B79FC27FC2C}"/>
              </a:ext>
            </a:extLst>
          </p:cNvPr>
          <p:cNvSpPr txBox="1">
            <a:spLocks/>
          </p:cNvSpPr>
          <p:nvPr/>
        </p:nvSpPr>
        <p:spPr>
          <a:xfrm>
            <a:off x="218114" y="1024808"/>
            <a:ext cx="8640166" cy="50473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0" kern="0"/>
              <a:t> wallet </a:t>
            </a:r>
            <a:r>
              <a:rPr lang="ko-KR" altLang="en-US" sz="2400" b="0" kern="0"/>
              <a:t>코드를 읽어보고 이해가 안가는 부분 질문하기</a:t>
            </a:r>
            <a:r>
              <a:rPr lang="en-US" altLang="ko-KR" sz="2400" b="0" kern="0"/>
              <a:t> </a:t>
            </a: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kern="0"/>
              <a:t>Account 1</a:t>
            </a:r>
            <a:r>
              <a:rPr lang="ko-KR" altLang="en-US" sz="2400" b="0" kern="0"/>
              <a:t>에서 </a:t>
            </a:r>
            <a:r>
              <a:rPr lang="en-US" altLang="ko-KR" sz="2400" kern="0"/>
              <a:t>Account 2</a:t>
            </a:r>
            <a:r>
              <a:rPr lang="ko-KR" altLang="en-US" sz="2400" kern="0"/>
              <a:t>에게 </a:t>
            </a:r>
            <a:r>
              <a:rPr lang="en-US" altLang="ko-KR" sz="2400" kern="0"/>
              <a:t>100 Ether </a:t>
            </a:r>
            <a:r>
              <a:rPr lang="ko-KR" altLang="en-US" sz="2400" kern="0"/>
              <a:t>송금하기</a:t>
            </a:r>
            <a:endParaRPr lang="en-US" altLang="ko-KR" sz="2400" b="0" ker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03EB8E-8068-4771-93AB-9243077E3478}"/>
              </a:ext>
            </a:extLst>
          </p:cNvPr>
          <p:cNvSpPr/>
          <p:nvPr/>
        </p:nvSpPr>
        <p:spPr>
          <a:xfrm>
            <a:off x="2286000" y="2870565"/>
            <a:ext cx="4572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4400" b="1" kern="0">
                <a:solidFill>
                  <a:srgbClr val="640000"/>
                </a:solidFill>
                <a:cs typeface="Times New Roman" pitchFamily="18" charset="0"/>
              </a:rPr>
              <a:t>직접 실습해보기</a:t>
            </a:r>
            <a:endParaRPr kumimoji="1" lang="en-US" altLang="ko-KR" sz="4400" b="1" kern="0" dirty="0">
              <a:solidFill>
                <a:srgbClr val="64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전역변수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1177E1-A2F2-41F0-B39D-905AD39C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37910"/>
              </p:ext>
            </p:extLst>
          </p:nvPr>
        </p:nvGraphicFramePr>
        <p:xfrm>
          <a:off x="450208" y="1707393"/>
          <a:ext cx="8475677" cy="2168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5677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2168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mapping (address =&gt; bool) voters; // </a:t>
                      </a:r>
                      <a:r>
                        <a:rPr lang="ko-KR" altLang="en-US"/>
                        <a:t>하나의 계정 당 한 번의 투표만 가능    </a:t>
                      </a:r>
                      <a:endParaRPr lang="en-US" altLang="ko-KR"/>
                    </a:p>
                    <a:p>
                      <a:pPr latinLnBrk="1"/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mapping (string =&gt; uint) candidates; // </a:t>
                      </a:r>
                      <a:r>
                        <a:rPr lang="ko-KR" altLang="en-US"/>
                        <a:t>후보자의 득표수를 저장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 </a:t>
                      </a:r>
                    </a:p>
                    <a:p>
                      <a:pPr latinLnBrk="1"/>
                      <a:r>
                        <a:rPr lang="en-US" altLang="ko-KR"/>
                        <a:t>mapping (uint8 =&gt; string) candidateList; // </a:t>
                      </a:r>
                      <a:r>
                        <a:rPr lang="ko-KR" altLang="en-US"/>
                        <a:t>후보자의 리스트</a:t>
                      </a:r>
                      <a:endParaRPr lang="en-US" altLang="ko-KR"/>
                    </a:p>
                    <a:p>
                      <a:pPr latinLnBrk="1"/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uint8 numberOfCandidates; // </a:t>
                      </a:r>
                      <a:r>
                        <a:rPr lang="ko-KR" altLang="en-US"/>
                        <a:t>총 후보자의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 kern="0"/>
              <a:t>function </a:t>
            </a:r>
            <a:r>
              <a:rPr lang="en-US" altLang="ko-KR"/>
              <a:t>addCandidate 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1177E1-A2F2-41F0-B39D-905AD39C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59880"/>
              </p:ext>
            </p:extLst>
          </p:nvPr>
        </p:nvGraphicFramePr>
        <p:xfrm>
          <a:off x="450209" y="1707393"/>
          <a:ext cx="6529432" cy="4676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432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46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addCandidate(string cand) public{        </a:t>
                      </a:r>
                    </a:p>
                    <a:p>
                      <a:pPr lvl="1" latinLnBrk="1"/>
                      <a:r>
                        <a:rPr lang="en-US" altLang="ko-KR"/>
                        <a:t>bool add = true;        </a:t>
                      </a:r>
                    </a:p>
                    <a:p>
                      <a:pPr lvl="1" latinLnBrk="1"/>
                      <a:r>
                        <a:rPr lang="en-US" altLang="ko-KR"/>
                        <a:t>for (uint8 i = 0; i &lt; numberOfCandidates; i++) </a:t>
                      </a:r>
                    </a:p>
                    <a:p>
                      <a:pPr lvl="1" latinLnBrk="1"/>
                      <a:r>
                        <a:rPr lang="en-US" altLang="ko-KR"/>
                        <a:t>{</a:t>
                      </a:r>
                    </a:p>
                    <a:p>
                      <a:pPr lvl="2" latinLnBrk="1"/>
                      <a:r>
                        <a:rPr lang="en-US" altLang="ko-KR"/>
                        <a:t>if(keccak256(candidateList[i]) == keccak256(cand))</a:t>
                      </a:r>
                    </a:p>
                    <a:p>
                      <a:pPr lvl="2" latinLnBrk="1"/>
                      <a:r>
                        <a:rPr lang="en-US" altLang="ko-KR"/>
                        <a:t>{                </a:t>
                      </a:r>
                    </a:p>
                    <a:p>
                      <a:pPr lvl="3" latinLnBrk="1"/>
                      <a:r>
                        <a:rPr lang="en-US" altLang="ko-KR"/>
                        <a:t>add = false; break;            </a:t>
                      </a:r>
                    </a:p>
                    <a:p>
                      <a:pPr lvl="2" latinLnBrk="1"/>
                      <a:r>
                        <a:rPr lang="en-US" altLang="ko-KR"/>
                        <a:t>}        </a:t>
                      </a:r>
                    </a:p>
                    <a:p>
                      <a:pPr lvl="1" latinLnBrk="1"/>
                      <a:r>
                        <a:rPr lang="en-US" altLang="ko-KR"/>
                        <a:t>}        </a:t>
                      </a:r>
                    </a:p>
                    <a:p>
                      <a:pPr lvl="1" latinLnBrk="1"/>
                      <a:r>
                        <a:rPr lang="en-US" altLang="ko-KR"/>
                        <a:t>if(add) </a:t>
                      </a:r>
                    </a:p>
                    <a:p>
                      <a:pPr lvl="1" latinLnBrk="1"/>
                      <a:r>
                        <a:rPr lang="en-US" altLang="ko-KR"/>
                        <a:t>{            </a:t>
                      </a:r>
                    </a:p>
                    <a:p>
                      <a:pPr lvl="2" latinLnBrk="1"/>
                      <a:r>
                        <a:rPr lang="en-US" altLang="ko-KR"/>
                        <a:t>candidateList[numberOfCandidates] = cand;            </a:t>
                      </a:r>
                    </a:p>
                    <a:p>
                      <a:pPr lvl="2" latinLnBrk="1"/>
                      <a:r>
                        <a:rPr lang="en-US" altLang="ko-KR"/>
                        <a:t>numberOfCandidates++;        </a:t>
                      </a:r>
                    </a:p>
                    <a:p>
                      <a:pPr lvl="1" latinLnBrk="1"/>
                      <a:r>
                        <a:rPr lang="en-US" altLang="ko-KR"/>
                        <a:t>}    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1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 kern="0"/>
              <a:t>function </a:t>
            </a:r>
            <a:r>
              <a:rPr lang="en-US" altLang="ko-KR"/>
              <a:t>vote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/>
              <a:t>constant function alreadyVoted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Constant function</a:t>
            </a:r>
            <a:r>
              <a:rPr lang="ko-KR" altLang="en-US" kern="0"/>
              <a:t>은 트랜잭션을 전송하는 함수가 아니라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kern="0"/>
              <a:t>정보를 조회하는 데 이용된다</a:t>
            </a:r>
            <a:r>
              <a:rPr lang="en-US" altLang="ko-KR" ker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1177E1-A2F2-41F0-B39D-905AD39C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6858"/>
              </p:ext>
            </p:extLst>
          </p:nvPr>
        </p:nvGraphicFramePr>
        <p:xfrm>
          <a:off x="450209" y="1707393"/>
          <a:ext cx="6529432" cy="1564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432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156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vote(string cand) public{		require(!voters[msg.sender]);        		voters[msg.sender] = true;            		candidates[cand]++;         	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91AF19-307B-40C0-9BD0-35521EF5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29991"/>
              </p:ext>
            </p:extLst>
          </p:nvPr>
        </p:nvGraphicFramePr>
        <p:xfrm>
          <a:off x="450209" y="3734248"/>
          <a:ext cx="6529432" cy="1564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432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156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alreadyVoted() constant public returns(bool)  </a:t>
                      </a:r>
                    </a:p>
                    <a:p>
                      <a:pPr latinLnBrk="1"/>
                      <a:r>
                        <a:rPr lang="en-US" altLang="ko-KR"/>
                        <a:t>{        </a:t>
                      </a:r>
                    </a:p>
                    <a:p>
                      <a:pPr lvl="1" latinLnBrk="1"/>
                      <a:r>
                        <a:rPr lang="en-US" altLang="ko-KR"/>
                        <a:t>return voters[msg.sender];    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4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/>
              <a:t>constant </a:t>
            </a:r>
            <a:r>
              <a:rPr lang="en-US" altLang="ko-KR" kern="0"/>
              <a:t>function </a:t>
            </a:r>
            <a:r>
              <a:rPr lang="en-US" altLang="ko-KR"/>
              <a:t>getNumOfCandidates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/>
              <a:t>constant function getCandidateString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1177E1-A2F2-41F0-B39D-905AD39C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70522"/>
              </p:ext>
            </p:extLst>
          </p:nvPr>
        </p:nvGraphicFramePr>
        <p:xfrm>
          <a:off x="450209" y="1707393"/>
          <a:ext cx="8073006" cy="1564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3006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156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getNumOfCandidates() constant public returns(uint8) </a:t>
                      </a:r>
                    </a:p>
                    <a:p>
                      <a:pPr latinLnBrk="1"/>
                      <a:r>
                        <a:rPr lang="en-US" altLang="ko-KR"/>
                        <a:t>{        </a:t>
                      </a:r>
                    </a:p>
                    <a:p>
                      <a:pPr lvl="1" latinLnBrk="1"/>
                      <a:r>
                        <a:rPr lang="en-US" altLang="ko-KR"/>
                        <a:t>return numberOfCandidates;    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91AF19-307B-40C0-9BD0-35521EF5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31730"/>
              </p:ext>
            </p:extLst>
          </p:nvPr>
        </p:nvGraphicFramePr>
        <p:xfrm>
          <a:off x="450208" y="3734248"/>
          <a:ext cx="8332801" cy="1564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2801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156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getCandidateString(uint8 number) constant public returns(string) </a:t>
                      </a:r>
                    </a:p>
                    <a:p>
                      <a:pPr latinLnBrk="1"/>
                      <a:r>
                        <a:rPr lang="en-US" altLang="ko-KR"/>
                        <a:t>{        </a:t>
                      </a:r>
                    </a:p>
                    <a:p>
                      <a:pPr lvl="1" latinLnBrk="1"/>
                      <a:r>
                        <a:rPr lang="en-US" altLang="ko-KR"/>
                        <a:t>return candidateList[number];    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5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Vote.sol</a:t>
            </a:r>
            <a:r>
              <a:rPr lang="ko-KR" altLang="en-US" kern="0"/>
              <a:t>의 </a:t>
            </a:r>
            <a:r>
              <a:rPr lang="en-US" altLang="ko-KR"/>
              <a:t>constant </a:t>
            </a:r>
            <a:r>
              <a:rPr lang="en-US" altLang="ko-KR" kern="0"/>
              <a:t>function </a:t>
            </a:r>
            <a:r>
              <a:rPr lang="en-US" altLang="ko-KR"/>
              <a:t>getScore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Mist</a:t>
            </a:r>
            <a:r>
              <a:rPr lang="ko-KR" altLang="en-US" kern="0"/>
              <a:t>로 </a:t>
            </a:r>
            <a:r>
              <a:rPr lang="en-US" altLang="ko-KR" kern="0"/>
              <a:t>vote contract</a:t>
            </a:r>
            <a:r>
              <a:rPr lang="ko-KR" altLang="en-US" kern="0"/>
              <a:t>를 이더리움 블록체인에 등록한다</a:t>
            </a:r>
            <a:r>
              <a:rPr lang="en-US" altLang="ko-KR" ker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1177E1-A2F2-41F0-B39D-905AD39C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28604"/>
              </p:ext>
            </p:extLst>
          </p:nvPr>
        </p:nvGraphicFramePr>
        <p:xfrm>
          <a:off x="450209" y="1707393"/>
          <a:ext cx="8073006" cy="1564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3006">
                  <a:extLst>
                    <a:ext uri="{9D8B030D-6E8A-4147-A177-3AD203B41FA5}">
                      <a16:colId xmlns:a16="http://schemas.microsoft.com/office/drawing/2014/main" val="2536927785"/>
                    </a:ext>
                  </a:extLst>
                </a:gridCol>
              </a:tblGrid>
              <a:tr h="156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function getScore(string cand) constant public returns(uint) </a:t>
                      </a:r>
                    </a:p>
                    <a:p>
                      <a:pPr latinLnBrk="1"/>
                      <a:r>
                        <a:rPr lang="en-US" altLang="ko-KR"/>
                        <a:t>{       </a:t>
                      </a:r>
                    </a:p>
                    <a:p>
                      <a:pPr lvl="1" latinLnBrk="1"/>
                      <a:r>
                        <a:rPr lang="en-US" altLang="ko-KR"/>
                        <a:t> return candidates[cand];    </a:t>
                      </a:r>
                    </a:p>
                    <a:p>
                      <a:pPr latinLnBrk="1"/>
                      <a:r>
                        <a:rPr lang="en-US" altLang="ko-KR"/>
                        <a:t>}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6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4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왼쪽 화면에서 </a:t>
            </a:r>
            <a:r>
              <a:rPr lang="en-US" altLang="ko-KR"/>
              <a:t>constant</a:t>
            </a:r>
            <a:r>
              <a:rPr lang="ko-KR" altLang="en-US"/>
              <a:t> 함수를 확인할 수 있다</a:t>
            </a:r>
            <a:r>
              <a:rPr lang="en-US" altLang="ko-KR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B5A06-4518-4525-8A3C-7E53F777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90" y="2210525"/>
            <a:ext cx="6299420" cy="4647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B16E6A-C8EE-4881-8409-D83301ABAAA4}"/>
              </a:ext>
            </a:extLst>
          </p:cNvPr>
          <p:cNvSpPr/>
          <p:nvPr/>
        </p:nvSpPr>
        <p:spPr>
          <a:xfrm>
            <a:off x="2265027" y="3774288"/>
            <a:ext cx="3263317" cy="288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DApp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Dapp(Decentrailzed Application)</a:t>
            </a:r>
            <a:r>
              <a:rPr lang="ko-KR" altLang="en-US"/>
              <a:t>은 블록체인 기반으로 실행되는 프로그램이다</a:t>
            </a:r>
            <a:r>
              <a:rPr lang="en-US" altLang="ko-KR"/>
              <a:t>. </a:t>
            </a:r>
            <a:r>
              <a:rPr lang="ko-KR" altLang="en-US"/>
              <a:t>아래 그림은 실습할 </a:t>
            </a:r>
            <a:r>
              <a:rPr lang="en-US" altLang="ko-KR"/>
              <a:t>HTML/CSS/Javascript </a:t>
            </a:r>
            <a:r>
              <a:rPr lang="ko-KR" altLang="en-US"/>
              <a:t>기반의 </a:t>
            </a:r>
            <a:r>
              <a:rPr lang="en-US" altLang="ko-KR"/>
              <a:t>Dapp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DApp voteì ëí ì´ë¯¸ì§ ê²ìê²°ê³¼">
            <a:extLst>
              <a:ext uri="{FF2B5EF4-FFF2-40B4-BE49-F238E27FC236}">
                <a16:creationId xmlns:a16="http://schemas.microsoft.com/office/drawing/2014/main" id="{7E12E760-1E69-4428-BC29-D2D1F813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3" y="2329138"/>
            <a:ext cx="3093543" cy="322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A723421-69EE-45BD-BC0A-4F96A76F061E}"/>
              </a:ext>
            </a:extLst>
          </p:cNvPr>
          <p:cNvSpPr/>
          <p:nvPr/>
        </p:nvSpPr>
        <p:spPr>
          <a:xfrm>
            <a:off x="1136706" y="5723609"/>
            <a:ext cx="70509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https://medium.com/@mvmurthy/full-stack-hello-world-voting-ethereum-dapp-tutorial-part-1-40d2d0d807c2</a:t>
            </a:r>
          </a:p>
        </p:txBody>
      </p:sp>
    </p:spTree>
    <p:extLst>
      <p:ext uri="{BB962C8B-B14F-4D97-AF65-F5344CB8AC3E}">
        <p14:creationId xmlns:p14="http://schemas.microsoft.com/office/powerpoint/2010/main" val="37322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Add</a:t>
            </a:r>
            <a:r>
              <a:rPr lang="ko-KR" altLang="en-US"/>
              <a:t> </a:t>
            </a:r>
            <a:r>
              <a:rPr lang="en-US" altLang="ko-KR"/>
              <a:t>Candidate</a:t>
            </a:r>
            <a:r>
              <a:rPr lang="ko-KR" altLang="en-US"/>
              <a:t> 함수를 사용하여 </a:t>
            </a:r>
            <a:r>
              <a:rPr lang="en-US" altLang="ko-KR"/>
              <a:t>‘</a:t>
            </a:r>
            <a:r>
              <a:rPr lang="ko-KR" altLang="en-US"/>
              <a:t>철수</a:t>
            </a:r>
            <a:r>
              <a:rPr lang="en-US" altLang="ko-KR"/>
              <a:t>’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영희</a:t>
            </a:r>
            <a:r>
              <a:rPr lang="en-US" altLang="ko-KR"/>
              <a:t>’</a:t>
            </a:r>
            <a:r>
              <a:rPr lang="ko-KR" altLang="en-US"/>
              <a:t>를 등록해본다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그리고 </a:t>
            </a:r>
            <a:r>
              <a:rPr lang="en-US" altLang="ko-KR"/>
              <a:t>Account 1</a:t>
            </a:r>
            <a:r>
              <a:rPr lang="ko-KR" altLang="en-US"/>
              <a:t>로 </a:t>
            </a:r>
            <a:r>
              <a:rPr lang="en-US" altLang="ko-KR"/>
              <a:t>‘</a:t>
            </a:r>
            <a:r>
              <a:rPr lang="ko-KR" altLang="en-US"/>
              <a:t>철수</a:t>
            </a:r>
            <a:r>
              <a:rPr lang="en-US" altLang="ko-KR"/>
              <a:t>‘</a:t>
            </a:r>
            <a:r>
              <a:rPr lang="ko-KR" altLang="en-US"/>
              <a:t>에게 </a:t>
            </a:r>
            <a:r>
              <a:rPr lang="en-US" altLang="ko-KR"/>
              <a:t>vote </a:t>
            </a:r>
            <a:r>
              <a:rPr lang="ko-KR" altLang="en-US"/>
              <a:t>해본다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B5A06-4518-4525-8A3C-7E53F777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90" y="2210525"/>
            <a:ext cx="6299420" cy="4647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B16E6A-C8EE-4881-8409-D83301ABAAA4}"/>
              </a:ext>
            </a:extLst>
          </p:cNvPr>
          <p:cNvSpPr/>
          <p:nvPr/>
        </p:nvSpPr>
        <p:spPr>
          <a:xfrm>
            <a:off x="2265027" y="3774288"/>
            <a:ext cx="3263317" cy="288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32EEF2-81C4-485D-BA7D-C5518602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75" y="2149019"/>
            <a:ext cx="6115574" cy="45118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vote.sol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  <a:r>
              <a:rPr lang="ko-KR" altLang="en-US"/>
              <a:t>왼쪽의 </a:t>
            </a:r>
            <a:r>
              <a:rPr lang="en-US" altLang="ko-KR"/>
              <a:t>Constant function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변경된 것을 확인할 수 있다</a:t>
            </a:r>
            <a:r>
              <a:rPr lang="en-US" altLang="ko-KR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16E6A-C8EE-4881-8409-D83301ABAAA4}"/>
              </a:ext>
            </a:extLst>
          </p:cNvPr>
          <p:cNvSpPr/>
          <p:nvPr/>
        </p:nvSpPr>
        <p:spPr>
          <a:xfrm>
            <a:off x="2265027" y="2927758"/>
            <a:ext cx="3263317" cy="3733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1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Vote.html</a:t>
            </a:r>
            <a:r>
              <a:rPr lang="ko-KR" altLang="en-US"/>
              <a:t> 파일을 실행시키기 전에 먼저 수정해야한다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먼저 </a:t>
            </a:r>
            <a:r>
              <a:rPr lang="en-US" altLang="ko-KR"/>
              <a:t>Contract</a:t>
            </a:r>
            <a:r>
              <a:rPr lang="ko-KR" altLang="en-US"/>
              <a:t>에서 인터페이스 보기를 클릭한다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8A1FEA-E8A0-4828-B1C0-6E92091F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6" y="2357305"/>
            <a:ext cx="7561447" cy="43445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5D09D35-5583-465B-976C-2767CDDEF90D}"/>
              </a:ext>
            </a:extLst>
          </p:cNvPr>
          <p:cNvSpPr/>
          <p:nvPr/>
        </p:nvSpPr>
        <p:spPr>
          <a:xfrm>
            <a:off x="7013196" y="5368954"/>
            <a:ext cx="805343" cy="63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컨트랙트 </a:t>
            </a:r>
            <a:r>
              <a:rPr lang="en-US" altLang="ko-KR"/>
              <a:t>JSON </a:t>
            </a:r>
            <a:r>
              <a:rPr lang="ko-KR" altLang="en-US"/>
              <a:t>인터페이스 전체를 복사한다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527807-355F-4146-AD7B-6CF1461F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5" y="2384073"/>
            <a:ext cx="6828639" cy="39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8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복사한 인터페이스를 </a:t>
            </a:r>
            <a:r>
              <a:rPr lang="en-US" altLang="ko-KR"/>
              <a:t>web3.eth.contract( )</a:t>
            </a:r>
            <a:r>
              <a:rPr lang="ko-KR" altLang="en-US"/>
              <a:t>안에 복사하고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at()</a:t>
            </a:r>
            <a:r>
              <a:rPr lang="ko-KR" altLang="en-US"/>
              <a:t>에는 </a:t>
            </a:r>
            <a:r>
              <a:rPr lang="en-US" altLang="ko-KR"/>
              <a:t>contract</a:t>
            </a:r>
            <a:r>
              <a:rPr lang="ko-KR" altLang="en-US"/>
              <a:t>의 주소를 복사하여 붙여넣기 한다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복사를 하면 다음과 같은 긴 줄의 코드가 된다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27132D-B87F-42CF-8373-8BC3BBFE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237"/>
              </p:ext>
            </p:extLst>
          </p:nvPr>
        </p:nvGraphicFramePr>
        <p:xfrm>
          <a:off x="1255552" y="393994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903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	var vc = web3.eth.contract([ { "constant": true, "inputs": [ { "name": "cand", "type": "string" } ], "name": "getScore", "outputs": [ { "name": "", "type": "uint256", "value": "0" } ], "payable": false, "stateMutability": "view", "type": "function" }, { "constant": true, "inputs": [], "name": "alreadyVoted", "outputs": [ { "name": "", "type": "bool", "value": true } ], "payable": false, "stateMutability": "view", "type": "function" }, { "constant": true, "inputs": [ { "name": "number", "type": "uint8" } ], "name": "getCandidateString", "outputs": [ { "name": "", "type": "string", "value": "철수" } ], "payable": false, "stateMutability": "view", "type": "function" }, { "constant": false, "inputs": [ { "name": "cand", "type": "string" } ], "name": "addCandidate", "outputs": [], "payable": false, "stateMutability": "nonpayable", "type": "function" }, { "constant": true, "inputs": [], "name": "getNumOfCandidates", "outputs": [ { "name": "", "type": "uint8", "value": "2" } ], "payable": false, "stateMutability": "view", "type": "function" }, { "constant": false, "inputs": [ { "name": "cand", "type": "string" } ], "name": "vote", "outputs": [], "payable": false, "stateMutability": "nonpayable", "type": "function" } ]).at("0x16eFb556CaF40d624578bB75f227fc42D7c67514");	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7009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5079158-0CE0-4B59-AB84-6A8ACE16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0" y="2188304"/>
            <a:ext cx="6134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6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html </a:t>
            </a:r>
            <a:r>
              <a:rPr lang="ko-KR" altLang="en-US"/>
              <a:t>파일을 실행시켜보자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2E68C-0C34-4943-A367-1419B22A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9" y="1795244"/>
            <a:ext cx="6081997" cy="40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블록체인과 연결하기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컨트랙트의 </a:t>
            </a:r>
            <a:r>
              <a:rPr lang="en-US" altLang="ko-KR" kern="0"/>
              <a:t>abi</a:t>
            </a:r>
            <a:r>
              <a:rPr lang="ko-KR" altLang="en-US" kern="0"/>
              <a:t>와 </a:t>
            </a:r>
            <a:r>
              <a:rPr lang="en-US" altLang="ko-KR" kern="0"/>
              <a:t>address</a:t>
            </a:r>
            <a:r>
              <a:rPr lang="ko-KR" altLang="en-US" kern="0"/>
              <a:t>를 사용하여 연결하기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Constant</a:t>
            </a:r>
            <a:r>
              <a:rPr lang="ko-KR" altLang="en-US" kern="0"/>
              <a:t> </a:t>
            </a:r>
            <a:r>
              <a:rPr lang="en-US" altLang="ko-KR" kern="0"/>
              <a:t>function</a:t>
            </a:r>
            <a:r>
              <a:rPr lang="ko-KR" altLang="en-US" kern="0"/>
              <a:t>으로 정보를 불러오는 것에는 </a:t>
            </a:r>
            <a:r>
              <a:rPr lang="en-US" altLang="ko-KR" kern="0"/>
              <a:t>sendTransaction</a:t>
            </a:r>
            <a:r>
              <a:rPr lang="ko-KR" altLang="en-US" kern="0"/>
              <a:t>이 필요하지 않다</a:t>
            </a:r>
            <a:r>
              <a:rPr lang="en-US" altLang="ko-KR" ker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0A6DA-64D9-4F96-8CA9-B22AFA7E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3" y="1575079"/>
            <a:ext cx="9144000" cy="6039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03D65-3C84-4CA5-9BD8-22AE6E1B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" y="2673387"/>
            <a:ext cx="9144000" cy="250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77E642-0545-40FA-BF97-8F4064B1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3" y="4239524"/>
            <a:ext cx="7038975" cy="257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888F8-0163-4937-8A61-9B501A9B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3" y="4568941"/>
            <a:ext cx="7877175" cy="30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299C50-9EBF-4FA1-BDCE-6CC3A6C1D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3" y="5015773"/>
            <a:ext cx="795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74" y="102480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Constant function </a:t>
            </a:r>
            <a:r>
              <a:rPr lang="ko-KR" altLang="en-US" kern="0"/>
              <a:t>이 아닌 </a:t>
            </a:r>
            <a:r>
              <a:rPr lang="en-US" altLang="ko-KR" kern="0"/>
              <a:t>Transaction</a:t>
            </a:r>
            <a:r>
              <a:rPr lang="ko-KR" altLang="en-US" kern="0"/>
              <a:t>을 발생시키는 함수들의 실행은 </a:t>
            </a:r>
            <a:r>
              <a:rPr lang="en-US" altLang="ko-KR" kern="0"/>
              <a:t>SendTransaction</a:t>
            </a:r>
            <a:r>
              <a:rPr lang="ko-KR" altLang="en-US" kern="0"/>
              <a:t>이 생략된 상태이다</a:t>
            </a:r>
            <a:r>
              <a:rPr lang="en-US" altLang="ko-KR" ker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vc.vote()</a:t>
            </a:r>
            <a:r>
              <a:rPr lang="ko-KR" altLang="en-US" kern="0"/>
              <a:t>는 </a:t>
            </a:r>
            <a:r>
              <a:rPr lang="en-US" altLang="ko-KR" kern="0"/>
              <a:t>vc.vote.sendTransction()</a:t>
            </a:r>
            <a:r>
              <a:rPr lang="ko-KR" altLang="en-US" kern="0"/>
              <a:t>과 같은 상태로</a:t>
            </a:r>
            <a:r>
              <a:rPr lang="en-US" altLang="ko-KR" kern="0"/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일반적인 </a:t>
            </a:r>
            <a:r>
              <a:rPr lang="en-US" altLang="ko-KR" kern="0"/>
              <a:t>sendTransaction</a:t>
            </a:r>
            <a:r>
              <a:rPr lang="ko-KR" altLang="en-US" kern="0"/>
              <a:t>과 차이는 </a:t>
            </a:r>
            <a:r>
              <a:rPr lang="en-US" altLang="ko-KR" kern="0"/>
              <a:t>()</a:t>
            </a:r>
            <a:r>
              <a:rPr lang="ko-KR" altLang="en-US" kern="0"/>
              <a:t>에</a:t>
            </a:r>
            <a:r>
              <a:rPr lang="en-US" altLang="ko-KR" kern="0"/>
              <a:t> </a:t>
            </a:r>
            <a:r>
              <a:rPr lang="ko-KR" altLang="en-US" kern="0"/>
              <a:t>먼저 입력매개변수들을 입력하고</a:t>
            </a:r>
            <a:r>
              <a:rPr lang="en-US" altLang="ko-KR" kern="0"/>
              <a:t>, {} </a:t>
            </a:r>
            <a:r>
              <a:rPr lang="ko-KR" altLang="en-US" kern="0"/>
              <a:t>트랜잭션의 옵션을 넣은 후</a:t>
            </a:r>
            <a:r>
              <a:rPr lang="en-US" altLang="ko-KR" kern="0"/>
              <a:t>, callback </a:t>
            </a:r>
            <a:r>
              <a:rPr lang="ko-KR" altLang="en-US" kern="0"/>
              <a:t>함수를 사용할 수 있다는 점이다</a:t>
            </a:r>
            <a:r>
              <a:rPr lang="en-US" altLang="ko-KR" ker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91F97-BB45-454F-882B-A67EAB9B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214"/>
            <a:ext cx="9144000" cy="172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4CD57E-23DC-4AA1-A2A7-AEBED4CC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793"/>
            <a:ext cx="9144000" cy="1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0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 -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74" y="102480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5FEDEE-E6B8-4CBC-8007-F8C95A2E1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25"/>
          <a:stretch/>
        </p:blipFill>
        <p:spPr>
          <a:xfrm>
            <a:off x="285721" y="2658002"/>
            <a:ext cx="4286280" cy="4065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E7F98-7BF2-4778-A3A5-E35FEE88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1108725"/>
            <a:ext cx="9144000" cy="13567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3FBB58-5909-4AC5-9910-8DEDC8FF90C8}"/>
              </a:ext>
            </a:extLst>
          </p:cNvPr>
          <p:cNvSpPr/>
          <p:nvPr/>
        </p:nvSpPr>
        <p:spPr>
          <a:xfrm>
            <a:off x="285721" y="4832059"/>
            <a:ext cx="3220877" cy="587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BAA7C8-EB8E-485F-832C-38BF9867C70A}"/>
              </a:ext>
            </a:extLst>
          </p:cNvPr>
          <p:cNvCxnSpPr/>
          <p:nvPr/>
        </p:nvCxnSpPr>
        <p:spPr>
          <a:xfrm>
            <a:off x="1149292" y="2465485"/>
            <a:ext cx="18371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DAAB373-7528-41B1-AC88-49624CB39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44" y="4152550"/>
            <a:ext cx="5250627" cy="19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 -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74" y="102480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5FEDEE-E6B8-4CBC-8007-F8C95A2E1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25"/>
          <a:stretch/>
        </p:blipFill>
        <p:spPr>
          <a:xfrm>
            <a:off x="285721" y="2658002"/>
            <a:ext cx="4286280" cy="4065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E7F98-7BF2-4778-A3A5-E35FEE88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1108725"/>
            <a:ext cx="9144000" cy="13567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3FBB58-5909-4AC5-9910-8DEDC8FF90C8}"/>
              </a:ext>
            </a:extLst>
          </p:cNvPr>
          <p:cNvSpPr/>
          <p:nvPr/>
        </p:nvSpPr>
        <p:spPr>
          <a:xfrm>
            <a:off x="2592198" y="4530054"/>
            <a:ext cx="926119" cy="335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BAA7C8-EB8E-485F-832C-38BF9867C70A}"/>
              </a:ext>
            </a:extLst>
          </p:cNvPr>
          <p:cNvCxnSpPr>
            <a:cxnSpLocks/>
          </p:cNvCxnSpPr>
          <p:nvPr/>
        </p:nvCxnSpPr>
        <p:spPr>
          <a:xfrm>
            <a:off x="1166070" y="2306094"/>
            <a:ext cx="4739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6090E19-42AC-44F7-B58E-3053C201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0" y="5017834"/>
            <a:ext cx="9144000" cy="12599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C13990-E88B-4ABA-B8C8-42A0D9CD5BD2}"/>
              </a:ext>
            </a:extLst>
          </p:cNvPr>
          <p:cNvSpPr/>
          <p:nvPr/>
        </p:nvSpPr>
        <p:spPr>
          <a:xfrm>
            <a:off x="1098958" y="1459684"/>
            <a:ext cx="8045042" cy="520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Dapp – Web3js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  <a:r>
              <a:rPr lang="ko-KR" altLang="en-US"/>
              <a:t>이더리움 블록체인의 정보를 받아오는 </a:t>
            </a:r>
            <a:r>
              <a:rPr lang="en-US" altLang="ko-KR"/>
              <a:t>api</a:t>
            </a:r>
            <a:r>
              <a:rPr lang="ko-KR" altLang="en-US"/>
              <a:t>로 </a:t>
            </a:r>
            <a:r>
              <a:rPr lang="en-US" altLang="ko-KR"/>
              <a:t>web3 api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000">
                <a:hlinkClick r:id="rId2"/>
              </a:rPr>
              <a:t>https://github.com/ethereum/web3.js/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Web3</a:t>
            </a:r>
            <a:r>
              <a:rPr lang="ko-KR" altLang="en-US"/>
              <a:t>를 다운로드하는 방법은 위의 사이트에 설명되어있다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 그렇지만</a:t>
            </a:r>
            <a:r>
              <a:rPr lang="en-US" altLang="ko-KR"/>
              <a:t>, </a:t>
            </a:r>
            <a:r>
              <a:rPr lang="ko-KR" altLang="en-US"/>
              <a:t>앞으로 진행할 예제에서는 첨부된 </a:t>
            </a:r>
            <a:r>
              <a:rPr lang="en-US" altLang="ko-KR"/>
              <a:t>2</a:t>
            </a:r>
            <a:r>
              <a:rPr lang="ko-KR" altLang="en-US"/>
              <a:t>개파일만 있으면 충분하다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/>
              <a:t>bignumber.min.js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/>
              <a:t>web3-light.js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(</a:t>
            </a:r>
            <a:r>
              <a:rPr lang="ko-KR" altLang="en-US"/>
              <a:t>첨부된 </a:t>
            </a:r>
            <a:r>
              <a:rPr lang="en-US" altLang="ko-KR"/>
              <a:t>web3</a:t>
            </a:r>
            <a:r>
              <a:rPr lang="ko-KR" altLang="en-US"/>
              <a:t>의 </a:t>
            </a:r>
            <a:r>
              <a:rPr lang="en-US" altLang="ko-KR"/>
              <a:t>version</a:t>
            </a:r>
            <a:r>
              <a:rPr lang="ko-KR" altLang="en-US"/>
              <a:t>은 </a:t>
            </a:r>
            <a:r>
              <a:rPr lang="en-US" altLang="ko-KR"/>
              <a:t>0.18.4</a:t>
            </a:r>
            <a:r>
              <a:rPr lang="ko-KR" altLang="en-US"/>
              <a:t>이다</a:t>
            </a:r>
            <a:r>
              <a:rPr lang="en-US" altLang="ko-KR"/>
              <a:t>.)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5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투표 예제 </a:t>
            </a:r>
            <a:r>
              <a:rPr lang="en-US" altLang="ko-KR"/>
              <a:t>– vote.html -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74" y="102480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kern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5FEDEE-E6B8-4CBC-8007-F8C95A2E1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25"/>
          <a:stretch/>
        </p:blipFill>
        <p:spPr>
          <a:xfrm>
            <a:off x="285721" y="2658002"/>
            <a:ext cx="4286280" cy="4065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E7F98-7BF2-4778-A3A5-E35FEE88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1108725"/>
            <a:ext cx="9144000" cy="13567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3FBB58-5909-4AC5-9910-8DEDC8FF90C8}"/>
              </a:ext>
            </a:extLst>
          </p:cNvPr>
          <p:cNvSpPr/>
          <p:nvPr/>
        </p:nvSpPr>
        <p:spPr>
          <a:xfrm>
            <a:off x="1965802" y="4571909"/>
            <a:ext cx="634786" cy="24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BAA7C8-EB8E-485F-832C-38BF9867C70A}"/>
              </a:ext>
            </a:extLst>
          </p:cNvPr>
          <p:cNvCxnSpPr>
            <a:cxnSpLocks/>
          </p:cNvCxnSpPr>
          <p:nvPr/>
        </p:nvCxnSpPr>
        <p:spPr>
          <a:xfrm>
            <a:off x="1148427" y="2129926"/>
            <a:ext cx="3541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89034A5-85BC-432E-9915-A80A278D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2234"/>
            <a:ext cx="9144000" cy="19176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0BC1AE-E94C-4D54-AC62-D13DFB04ADEC}"/>
              </a:ext>
            </a:extLst>
          </p:cNvPr>
          <p:cNvSpPr/>
          <p:nvPr/>
        </p:nvSpPr>
        <p:spPr>
          <a:xfrm>
            <a:off x="1098958" y="1459684"/>
            <a:ext cx="8045042" cy="520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3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74E9A-4C8D-42A8-B8C4-0B79FC27FC2C}"/>
              </a:ext>
            </a:extLst>
          </p:cNvPr>
          <p:cNvSpPr txBox="1">
            <a:spLocks/>
          </p:cNvSpPr>
          <p:nvPr/>
        </p:nvSpPr>
        <p:spPr>
          <a:xfrm>
            <a:off x="218114" y="1024808"/>
            <a:ext cx="8640166" cy="50473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800" b="0" kern="0"/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0" kern="0"/>
              <a:t> vote </a:t>
            </a:r>
            <a:r>
              <a:rPr lang="ko-KR" altLang="en-US" sz="2400" b="0" kern="0"/>
              <a:t>코드를 읽어보고 이해가 안가는 부분 질문하기</a:t>
            </a:r>
            <a:r>
              <a:rPr lang="en-US" altLang="ko-KR" sz="2400" b="0" kern="0"/>
              <a:t> </a:t>
            </a: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kern="0"/>
              <a:t> Account 2</a:t>
            </a:r>
            <a:r>
              <a:rPr lang="ko-KR" altLang="en-US" sz="2400" kern="0"/>
              <a:t>로 </a:t>
            </a:r>
            <a:r>
              <a:rPr lang="en-US" altLang="ko-KR" sz="2400" kern="0"/>
              <a:t>alice </a:t>
            </a:r>
            <a:r>
              <a:rPr lang="ko-KR" altLang="en-US" sz="2400" kern="0"/>
              <a:t>후보를 등록하고 투표하기</a:t>
            </a:r>
            <a:endParaRPr lang="en-US" altLang="ko-KR" sz="2400" b="0" ker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03EB8E-8068-4771-93AB-9243077E3478}"/>
              </a:ext>
            </a:extLst>
          </p:cNvPr>
          <p:cNvSpPr/>
          <p:nvPr/>
        </p:nvSpPr>
        <p:spPr>
          <a:xfrm>
            <a:off x="2286000" y="2870565"/>
            <a:ext cx="4572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4400" b="1" kern="0">
                <a:solidFill>
                  <a:srgbClr val="640000"/>
                </a:solidFill>
                <a:cs typeface="Times New Roman" pitchFamily="18" charset="0"/>
              </a:rPr>
              <a:t>직접 실습해보기</a:t>
            </a:r>
            <a:endParaRPr kumimoji="1" lang="en-US" altLang="ko-KR" sz="4400" b="1" kern="0" dirty="0">
              <a:solidFill>
                <a:srgbClr val="64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0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부록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C8E1AC-EF2F-4EBE-809A-E3C97C86A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7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Web3</a:t>
            </a:r>
            <a:r>
              <a:rPr lang="ko-KR" altLang="en-US"/>
              <a:t> 공식예제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ko-KR" sz="2000" b="1">
                <a:hlinkClick r:id="rId2"/>
              </a:rPr>
              <a:t>https://github.com/ethereum/web3.js/tree/develop/example</a:t>
            </a:r>
            <a:endParaRPr lang="en-US" altLang="ko-KR" sz="2000" b="1"/>
          </a:p>
          <a:p>
            <a:pPr marL="400050" lvl="1" indent="0">
              <a:buNone/>
            </a:pPr>
            <a:endParaRPr lang="en-US" altLang="ko-KR" sz="2000" b="1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EE266AA0-4867-40C6-BE04-D22C274F3391}"/>
              </a:ext>
            </a:extLst>
          </p:cNvPr>
          <p:cNvSpPr txBox="1">
            <a:spLocks/>
          </p:cNvSpPr>
          <p:nvPr/>
        </p:nvSpPr>
        <p:spPr bwMode="white">
          <a:xfrm>
            <a:off x="5956185" y="411682"/>
            <a:ext cx="2838192" cy="52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8F3C6-0529-4B59-A169-CFE99F8D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5" y="1760395"/>
            <a:ext cx="8335632" cy="43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Web3</a:t>
            </a:r>
            <a:r>
              <a:rPr lang="ko-KR" altLang="en-US"/>
              <a:t> 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ko-KR" sz="2000" b="1">
                <a:hlinkClick r:id="rId2"/>
              </a:rPr>
              <a:t>https://github.com/ethereum/wiki/wiki/JavaScript-API</a:t>
            </a:r>
            <a:endParaRPr lang="en-US" altLang="ko-KR" sz="2000" b="1"/>
          </a:p>
          <a:p>
            <a:pPr marL="400050" lvl="1" indent="0">
              <a:buNone/>
            </a:pPr>
            <a:endParaRPr lang="en-US" altLang="ko-KR" sz="2000" b="1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EE266AA0-4867-40C6-BE04-D22C274F3391}"/>
              </a:ext>
            </a:extLst>
          </p:cNvPr>
          <p:cNvSpPr txBox="1">
            <a:spLocks/>
          </p:cNvSpPr>
          <p:nvPr/>
        </p:nvSpPr>
        <p:spPr bwMode="white">
          <a:xfrm>
            <a:off x="5956185" y="411682"/>
            <a:ext cx="2838192" cy="52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cs typeface="+mn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5BB90-062E-432C-8AC6-72E2F20E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22" y="1577130"/>
            <a:ext cx="5554679" cy="43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8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smart contract</a:t>
            </a:r>
            <a:r>
              <a:rPr lang="ko-KR" altLang="en-US"/>
              <a:t>를 사용하지 않은 </a:t>
            </a:r>
            <a:r>
              <a:rPr lang="en-US" altLang="ko-KR"/>
              <a:t>wallet </a:t>
            </a:r>
            <a:r>
              <a:rPr lang="ko-KR" altLang="en-US"/>
              <a:t>예제를 살펴보자</a:t>
            </a:r>
            <a:r>
              <a:rPr lang="en-US" altLang="ko-KR"/>
              <a:t>. Wallet </a:t>
            </a:r>
            <a:r>
              <a:rPr lang="ko-KR" altLang="en-US"/>
              <a:t>예제는 사용자의 계좌들과 계좌에 남아있는 잔액을 표시해주고</a:t>
            </a:r>
            <a:r>
              <a:rPr lang="en-US" altLang="ko-KR"/>
              <a:t>, </a:t>
            </a:r>
            <a:r>
              <a:rPr lang="ko-KR" altLang="en-US"/>
              <a:t>송금기능을 가지고 있는 간단한 </a:t>
            </a:r>
            <a:r>
              <a:rPr lang="en-US" altLang="ko-KR"/>
              <a:t>Dapp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3ED133B-8096-40D2-A1E3-D8198EB26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80100"/>
              </p:ext>
            </p:extLst>
          </p:nvPr>
        </p:nvGraphicFramePr>
        <p:xfrm>
          <a:off x="2914826" y="3326417"/>
          <a:ext cx="3481634" cy="25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포장기 셸 개체" showAsIcon="1" r:id="rId3" imgW="675000" imgH="486000" progId="Package">
                  <p:embed/>
                </p:oleObj>
              </mc:Choice>
              <mc:Fallback>
                <p:oleObj name="포장기 셸 개체" showAsIcon="1" r:id="rId3" imgW="675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4826" y="3326417"/>
                        <a:ext cx="3481634" cy="25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</a:t>
            </a:r>
            <a:r>
              <a:rPr lang="ko-KR" altLang="en-US"/>
              <a:t>결과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C79E1-DA80-4C7A-980F-2026AA2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356"/>
            <a:ext cx="9144000" cy="49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ko-KR" altLang="en-US"/>
              <a:t>최신버전의 </a:t>
            </a:r>
            <a:r>
              <a:rPr lang="en-US" altLang="ko-KR"/>
              <a:t>CORS </a:t>
            </a:r>
            <a:r>
              <a:rPr lang="ko-KR" altLang="en-US"/>
              <a:t>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최신버전의 </a:t>
            </a:r>
            <a:r>
              <a:rPr lang="en-US" altLang="ko-KR" dirty="0"/>
              <a:t>Access-Control-Allow-Origin </a:t>
            </a:r>
            <a:r>
              <a:rPr lang="ko-KR" altLang="en-US" dirty="0"/>
              <a:t>오류를 겪고 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geth</a:t>
            </a:r>
            <a:r>
              <a:rPr lang="en-US" altLang="ko-KR" dirty="0"/>
              <a:t> 1.6.7 </a:t>
            </a:r>
            <a:r>
              <a:rPr lang="ko-KR" altLang="en-US" dirty="0"/>
              <a:t>버전을 사용하거나 아래 링크의 </a:t>
            </a:r>
            <a:r>
              <a:rPr lang="en-US" altLang="ko-KR" dirty="0"/>
              <a:t>Chrome extension</a:t>
            </a:r>
            <a:r>
              <a:rPr lang="ko-KR" altLang="en-US" dirty="0"/>
              <a:t>을 사용하자</a:t>
            </a:r>
            <a:r>
              <a:rPr lang="en-US" altLang="ko-KR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>
                <a:hlinkClick r:id="rId2"/>
              </a:rPr>
              <a:t>https://chrome.google.com/webstore/detail/allow-control-allow-origi/nlfbmbojpeacfghkpbjhddihlkkiljbi?hl=ko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주의</a:t>
            </a:r>
            <a:r>
              <a:rPr lang="en-US" altLang="ko-KR" dirty="0"/>
              <a:t>: CORS chrome extension</a:t>
            </a:r>
            <a:r>
              <a:rPr lang="ko-KR" altLang="en-US" dirty="0"/>
              <a:t>을 사용하면 유튜브같은 것이 안보일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</a:t>
            </a:r>
            <a:r>
              <a:rPr lang="ko-KR" altLang="en-US"/>
              <a:t>코드확인하기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199E3-321D-4AE3-9ACB-4F6B1AE1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77"/>
            <a:ext cx="9144000" cy="5347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web3 </a:t>
            </a:r>
            <a:r>
              <a:rPr lang="ko-KR" altLang="en-US" kern="0"/>
              <a:t>라이브러리 불러오기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이더리움 블록체인과 연동하기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계좌 리스트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wei</a:t>
            </a:r>
            <a:r>
              <a:rPr lang="ko-KR" altLang="en-US" kern="0"/>
              <a:t>단위를 </a:t>
            </a:r>
            <a:r>
              <a:rPr lang="en-US" altLang="ko-KR" kern="0"/>
              <a:t>ether</a:t>
            </a:r>
            <a:r>
              <a:rPr lang="ko-KR" altLang="en-US" kern="0"/>
              <a:t>단위로 변경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E09CC3-D5E6-4808-9C8F-046E39E0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307"/>
            <a:ext cx="9144000" cy="63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E0779-CEDF-4F27-908E-F45BFB48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" y="4321079"/>
            <a:ext cx="641985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49D5AD-13F5-4970-B3C3-2EB2D0AE3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03" y="5416271"/>
            <a:ext cx="9144000" cy="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4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</a:t>
            </a:r>
            <a:r>
              <a:rPr lang="ko-KR" altLang="en-US"/>
              <a:t>코드확인하기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“</a:t>
            </a:r>
            <a:r>
              <a:rPr lang="ko-KR" altLang="en-US" kern="0"/>
              <a:t>최신</a:t>
            </a:r>
            <a:r>
              <a:rPr lang="en-US" altLang="ko-KR" kern="0"/>
              <a:t>” </a:t>
            </a:r>
            <a:r>
              <a:rPr lang="ko-KR" altLang="en-US" kern="0"/>
              <a:t>블록의 변화</a:t>
            </a:r>
            <a:r>
              <a:rPr lang="en-US" altLang="ko-KR" kern="0"/>
              <a:t>(</a:t>
            </a:r>
            <a:r>
              <a:rPr lang="ko-KR" altLang="en-US" kern="0"/>
              <a:t>채굴됐음을 확인</a:t>
            </a:r>
            <a:r>
              <a:rPr lang="en-US" altLang="ko-KR" kern="0"/>
              <a:t>)</a:t>
            </a:r>
            <a:r>
              <a:rPr lang="ko-KR" altLang="en-US" kern="0"/>
              <a:t>가 감지된 경우</a:t>
            </a:r>
            <a:r>
              <a:rPr lang="en-US" altLang="ko-KR" kern="0"/>
              <a:t>, refreshBalance()</a:t>
            </a:r>
            <a:r>
              <a:rPr lang="ko-KR" altLang="en-US" kern="0"/>
              <a:t>를 호출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Ether</a:t>
            </a:r>
            <a:r>
              <a:rPr lang="ko-KR" altLang="en-US" kern="0"/>
              <a:t>단위를 </a:t>
            </a:r>
            <a:r>
              <a:rPr lang="en-US" altLang="ko-KR" kern="0"/>
              <a:t>wei</a:t>
            </a:r>
            <a:r>
              <a:rPr lang="ko-KR" altLang="en-US" kern="0"/>
              <a:t>단위로 변경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47</a:t>
            </a:r>
            <a:r>
              <a:rPr lang="ko-KR" altLang="en-US" kern="0"/>
              <a:t>줄</a:t>
            </a:r>
            <a:r>
              <a:rPr lang="en-US" altLang="ko-KR" kern="0"/>
              <a:t>: unlockAccount</a:t>
            </a:r>
            <a:r>
              <a:rPr lang="ko-KR" altLang="en-US" kern="0"/>
              <a:t>는 계좌와 계좌에 해당하는 비밀번호로 계좌의 잠금상태를 해제한다</a:t>
            </a:r>
            <a:r>
              <a:rPr lang="en-US" altLang="ko-KR" kern="0"/>
              <a:t>. </a:t>
            </a:r>
            <a:r>
              <a:rPr lang="ko-KR" altLang="en-US" kern="0"/>
              <a:t>해제에 성공하면 </a:t>
            </a:r>
            <a:r>
              <a:rPr lang="en-US" altLang="ko-KR" kern="0"/>
              <a:t>true</a:t>
            </a:r>
            <a:r>
              <a:rPr lang="ko-KR" altLang="en-US" kern="0"/>
              <a:t>값을 리턴한다</a:t>
            </a:r>
            <a:r>
              <a:rPr lang="en-US" altLang="ko-KR" kern="0"/>
              <a:t>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0046D-16C6-4677-B513-E433F81D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787"/>
            <a:ext cx="9144000" cy="250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74D5E-60AE-4A91-A85F-7345B4B5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453"/>
            <a:ext cx="9144000" cy="211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8ECCD3-FA9E-4F20-87BA-2CA67981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9412"/>
            <a:ext cx="9144000" cy="11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71438"/>
            <a:ext cx="9001188" cy="559338"/>
          </a:xfrm>
        </p:spPr>
        <p:txBody>
          <a:bodyPr/>
          <a:lstStyle/>
          <a:p>
            <a:r>
              <a:rPr lang="en-US" altLang="ko-KR"/>
              <a:t>Wallet </a:t>
            </a:r>
            <a:r>
              <a:rPr lang="ko-KR" altLang="en-US"/>
              <a:t>예제 </a:t>
            </a:r>
            <a:r>
              <a:rPr lang="en-US" altLang="ko-KR"/>
              <a:t>– </a:t>
            </a:r>
            <a:r>
              <a:rPr lang="ko-KR" altLang="en-US"/>
              <a:t>코드확인하기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114" y="1024808"/>
            <a:ext cx="8640166" cy="50473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39D63D-766A-4C79-AA67-64F09F51A20C}"/>
              </a:ext>
            </a:extLst>
          </p:cNvPr>
          <p:cNvSpPr txBox="1">
            <a:spLocks/>
          </p:cNvSpPr>
          <p:nvPr/>
        </p:nvSpPr>
        <p:spPr bwMode="auto">
          <a:xfrm>
            <a:off x="360990" y="1093318"/>
            <a:ext cx="8640166" cy="50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rgbClr val="640000"/>
                </a:solidFill>
                <a:latin typeface="+mn-lt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64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/>
              <a:t>48</a:t>
            </a:r>
            <a:r>
              <a:rPr lang="ko-KR" altLang="en-US" kern="0"/>
              <a:t>줄</a:t>
            </a:r>
            <a:r>
              <a:rPr lang="en-US" altLang="ko-KR" kern="0"/>
              <a:t>: transaction</a:t>
            </a:r>
            <a:r>
              <a:rPr lang="ko-KR" altLang="en-US" kern="0"/>
              <a:t>을 전송한다</a:t>
            </a:r>
            <a:r>
              <a:rPr lang="en-US" altLang="ko-KR" kern="0"/>
              <a:t>. </a:t>
            </a:r>
            <a:r>
              <a:rPr lang="ko-KR" altLang="en-US" kern="0"/>
              <a:t>전송하는 </a:t>
            </a:r>
            <a:r>
              <a:rPr lang="en-US" altLang="ko-KR" kern="0"/>
              <a:t>transactio</a:t>
            </a:r>
            <a:r>
              <a:rPr lang="ko-KR" altLang="en-US" kern="0"/>
              <a:t>의 옵션과 콜백함수</a:t>
            </a:r>
            <a:r>
              <a:rPr lang="en-US" altLang="ko-KR" kern="0"/>
              <a:t>(callback function)</a:t>
            </a:r>
            <a:r>
              <a:rPr lang="ko-KR" altLang="en-US" kern="0"/>
              <a:t>을 설정할 수 있다</a:t>
            </a:r>
            <a:r>
              <a:rPr lang="en-US" altLang="ko-KR" ker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/>
              <a:t>옵션의 항목 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	from: </a:t>
            </a:r>
            <a:r>
              <a:rPr lang="ko-KR" altLang="en-US" kern="0"/>
              <a:t>보내는 계좌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	to: </a:t>
            </a:r>
            <a:r>
              <a:rPr lang="ko-KR" altLang="en-US" kern="0"/>
              <a:t>수신 계좌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	value: </a:t>
            </a:r>
            <a:r>
              <a:rPr lang="ko-KR" altLang="en-US" kern="0"/>
              <a:t>보내는 </a:t>
            </a:r>
            <a:r>
              <a:rPr lang="en-US" altLang="ko-KR" kern="0"/>
              <a:t>wei</a:t>
            </a:r>
            <a:r>
              <a:rPr lang="ko-KR" altLang="en-US" kern="0"/>
              <a:t>의 양</a:t>
            </a:r>
            <a:endParaRPr lang="en-US" altLang="ko-KR" ker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kern="0"/>
              <a:t>	callback function: </a:t>
            </a:r>
            <a:r>
              <a:rPr lang="ko-KR" altLang="en-US" kern="0"/>
              <a:t>트랜잭션이 성공적으로 등록되었을 때</a:t>
            </a:r>
            <a:r>
              <a:rPr lang="en-US" altLang="ko-KR" kern="0"/>
              <a:t> </a:t>
            </a:r>
            <a:r>
              <a:rPr lang="ko-KR" altLang="en-US" kern="0"/>
              <a:t>실행됨</a:t>
            </a: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8ECCD3-FA9E-4F20-87BA-2CA67981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3" y="2231498"/>
            <a:ext cx="9144000" cy="11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0163"/>
      </p:ext>
    </p:extLst>
  </p:cSld>
  <p:clrMapOvr>
    <a:masterClrMapping/>
  </p:clrMapOvr>
</p:sld>
</file>

<file path=ppt/theme/theme1.xml><?xml version="1.0" encoding="utf-8"?>
<a:theme xmlns:a="http://schemas.openxmlformats.org/drawingml/2006/main" name="ESEL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 세상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0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EL 테마" id="{492F51E8-7BF2-47D2-81A2-D56BECF861B4}" vid="{BEAA2802-FEF5-4E3A-9865-103412C0ED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ESEL 테마</Template>
  <TotalTime>31915</TotalTime>
  <Words>911</Words>
  <Application>Microsoft Office PowerPoint</Application>
  <PresentationFormat>화면 슬라이드 쇼(4:3)</PresentationFormat>
  <Paragraphs>193</Paragraphs>
  <Slides>34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-윤고딕160</vt:lpstr>
      <vt:lpstr>Times New Roman</vt:lpstr>
      <vt:lpstr>Arial</vt:lpstr>
      <vt:lpstr>ESEL 테마</vt:lpstr>
      <vt:lpstr>포장기 셸 개체</vt:lpstr>
      <vt:lpstr>이더리움 Dapp</vt:lpstr>
      <vt:lpstr>DApp</vt:lpstr>
      <vt:lpstr>Dapp – Web3js</vt:lpstr>
      <vt:lpstr>Wallet 예제</vt:lpstr>
      <vt:lpstr>Wallet 예제 – 결과 확인하기</vt:lpstr>
      <vt:lpstr>최신버전의 CORS 에러</vt:lpstr>
      <vt:lpstr>Wallet 예제 – 코드확인하기</vt:lpstr>
      <vt:lpstr>Wallet 예제 – 코드확인하기</vt:lpstr>
      <vt:lpstr>Wallet 예제 – 코드확인하기</vt:lpstr>
      <vt:lpstr>Wallet 예제 – body</vt:lpstr>
      <vt:lpstr>Wallet 예제 – body</vt:lpstr>
      <vt:lpstr>Wallet 예제 – body</vt:lpstr>
      <vt:lpstr>PowerPoint 프레젠테이션</vt:lpstr>
      <vt:lpstr>투표 예제 – vote.sol</vt:lpstr>
      <vt:lpstr>투표 예제 – vote.sol</vt:lpstr>
      <vt:lpstr>투표 예제 – vote.sol</vt:lpstr>
      <vt:lpstr>투표 예제 – vote.sol</vt:lpstr>
      <vt:lpstr>투표 예제 – vote.sol</vt:lpstr>
      <vt:lpstr>투표 예제 – vote.sol</vt:lpstr>
      <vt:lpstr>투표 예제 – vote.sol</vt:lpstr>
      <vt:lpstr>투표 예제 – vote.sol</vt:lpstr>
      <vt:lpstr>투표 예제 – vote.html</vt:lpstr>
      <vt:lpstr>투표 예제 – vote.html</vt:lpstr>
      <vt:lpstr>투표 예제 – vote.html</vt:lpstr>
      <vt:lpstr>투표 예제 – vote.html</vt:lpstr>
      <vt:lpstr>투표 예제 – vote.html</vt:lpstr>
      <vt:lpstr>투표 예제 – vote.html</vt:lpstr>
      <vt:lpstr>투표 예제 – vote.html - body</vt:lpstr>
      <vt:lpstr>투표 예제 – vote.html - body</vt:lpstr>
      <vt:lpstr>투표 예제 – vote.html - body</vt:lpstr>
      <vt:lpstr>PowerPoint 프레젠테이션</vt:lpstr>
      <vt:lpstr>부록</vt:lpstr>
      <vt:lpstr>Web3 공식예제</vt:lpstr>
      <vt:lpstr>Web3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Instruction</dc:title>
  <dc:creator>이대건</dc:creator>
  <cp:lastModifiedBy>이대건</cp:lastModifiedBy>
  <cp:revision>271</cp:revision>
  <cp:lastPrinted>2018-03-28T06:24:18Z</cp:lastPrinted>
  <dcterms:created xsi:type="dcterms:W3CDTF">2014-05-26T07:45:38Z</dcterms:created>
  <dcterms:modified xsi:type="dcterms:W3CDTF">2018-05-14T07:26:39Z</dcterms:modified>
</cp:coreProperties>
</file>