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5"/>
  </p:notesMasterIdLst>
  <p:sldIdLst>
    <p:sldId id="256" r:id="rId4"/>
    <p:sldId id="273" r:id="rId5"/>
    <p:sldId id="274" r:id="rId6"/>
    <p:sldId id="276" r:id="rId7"/>
    <p:sldId id="277" r:id="rId8"/>
    <p:sldId id="321" r:id="rId9"/>
    <p:sldId id="283" r:id="rId10"/>
    <p:sldId id="284" r:id="rId11"/>
    <p:sldId id="28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478" r:id="rId28"/>
    <p:sldId id="388" r:id="rId29"/>
    <p:sldId id="389" r:id="rId30"/>
    <p:sldId id="390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504" r:id="rId46"/>
    <p:sldId id="280" r:id="rId47"/>
    <p:sldId id="281" r:id="rId48"/>
    <p:sldId id="322" r:id="rId49"/>
    <p:sldId id="385" r:id="rId50"/>
    <p:sldId id="386" r:id="rId51"/>
    <p:sldId id="407" r:id="rId52"/>
    <p:sldId id="408" r:id="rId53"/>
    <p:sldId id="409" r:id="rId5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64" y="-86"/>
      </p:cViewPr>
      <p:guideLst>
        <p:guide orient="horz" pos="2205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>
              <a:defRPr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>
              <a:defRPr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336BE9-7A56-406D-958C-4EC4B686E5C3}" type="datetime1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788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defTabSz="0" eaLnBrk="1" hangingPunct="1"/>
            <a:r>
              <a:rPr lang="zh-CN" altLang="en-US" sz="1200" dirty="0"/>
              <a:t>单击此处编辑母版文本样式</a:t>
            </a:r>
            <a:endParaRPr lang="zh-CN" altLang="en-US" sz="1200" dirty="0"/>
          </a:p>
          <a:p>
            <a:pPr lvl="0" defTabSz="0" eaLnBrk="1" hangingPunct="1"/>
            <a:r>
              <a:rPr lang="zh-CN" altLang="en-US" sz="1200" dirty="0"/>
              <a:t>第二级</a:t>
            </a:r>
            <a:endParaRPr lang="zh-CN" altLang="en-US" sz="1200" dirty="0"/>
          </a:p>
          <a:p>
            <a:pPr lvl="0" defTabSz="0" eaLnBrk="1" hangingPunct="1"/>
            <a:r>
              <a:rPr lang="zh-CN" altLang="en-US" sz="1200" dirty="0"/>
              <a:t>第三级</a:t>
            </a:r>
            <a:endParaRPr lang="zh-CN" altLang="en-US" sz="1200" dirty="0"/>
          </a:p>
          <a:p>
            <a:pPr lvl="0" defTabSz="0" eaLnBrk="1" hangingPunct="1"/>
            <a:r>
              <a:rPr lang="zh-CN" altLang="en-US" sz="1200" dirty="0"/>
              <a:t>第四级</a:t>
            </a:r>
            <a:endParaRPr lang="zh-CN" altLang="en-US" sz="1200" dirty="0"/>
          </a:p>
          <a:p>
            <a:pPr lvl="0" defTabSz="0" eaLnBrk="1" hangingPunct="1"/>
            <a:r>
              <a:rPr lang="zh-CN" altLang="en-US" sz="1200" dirty="0"/>
              <a:t>第五级</a:t>
            </a:r>
            <a:endParaRPr lang="zh-CN" altLang="en-US" sz="1200" dirty="0"/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>
              <a:defRPr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defTabSz="0" fontAlgn="base">
      <a:defRPr sz="1200" kern="1200">
        <a:latin typeface="+mn-lt"/>
        <a:ea typeface="+mn-ea"/>
        <a:cs typeface="+mn-cs"/>
      </a:defRPr>
    </a:lvl6pPr>
    <a:lvl7pPr marL="2743200" lvl="6" indent="0" defTabSz="0" fontAlgn="base">
      <a:defRPr sz="1200" kern="1200">
        <a:latin typeface="+mn-lt"/>
        <a:ea typeface="+mn-ea"/>
        <a:cs typeface="+mn-cs"/>
      </a:defRPr>
    </a:lvl7pPr>
    <a:lvl8pPr marL="3200400" lvl="7" indent="0" defTabSz="0" fontAlgn="base">
      <a:defRPr sz="1200" kern="1200">
        <a:latin typeface="+mn-lt"/>
        <a:ea typeface="+mn-ea"/>
        <a:cs typeface="+mn-cs"/>
      </a:defRPr>
    </a:lvl8pPr>
    <a:lvl9pPr marL="3657600" lvl="8" indent="0" defTabSz="0" fontAlgn="base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8B0FA2-E26F-4296-9F6A-43844AFF1DA9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85BA66-AE77-4621-A052-572719E4190B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69D52C0-2854-4DFC-BB6B-E4C6CDC9799B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2"/>
          <p:cNvPicPr>
            <a:picLocks noChangeAspect="1"/>
          </p:cNvPicPr>
          <p:nvPr/>
        </p:nvPicPr>
        <p:blipFill>
          <a:blip r:embed="rId2"/>
          <a:srcRect l="935" t="2873" r="2827" b="891"/>
          <a:stretch>
            <a:fillRect/>
          </a:stretch>
        </p:blipFill>
        <p:spPr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KSO_BC1"/>
          <p:cNvSpPr>
            <a:spLocks noGrp="1"/>
          </p:cNvSpPr>
          <p:nvPr>
            <p:ph type="subTitle" idx="1"/>
          </p:nvPr>
        </p:nvSpPr>
        <p:spPr>
          <a:xfrm>
            <a:off x="422275" y="1971675"/>
            <a:ext cx="5788025" cy="53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>
              <a:buNone/>
              <a:defRPr sz="2000" kern="1200"/>
            </a:lvl1pPr>
            <a:lvl2pPr marL="0" lvl="1" indent="0" algn="ctr">
              <a:buNone/>
              <a:defRPr sz="2000" kern="1200"/>
            </a:lvl2pPr>
            <a:lvl3pPr marL="685800" lvl="2" indent="-685800" algn="ctr">
              <a:buNone/>
              <a:defRPr sz="2000" kern="1200"/>
            </a:lvl3pPr>
            <a:lvl4pPr marL="1028700" lvl="3" indent="-1028700" algn="ctr">
              <a:buNone/>
              <a:defRPr sz="2000" kern="1200"/>
            </a:lvl4pPr>
            <a:lvl5pPr marL="1371600" lvl="4" indent="-1371600" algn="ctr">
              <a:buNone/>
              <a:defRPr sz="2000"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3079" name="KSO_BT1"/>
          <p:cNvSpPr>
            <a:spLocks noGrp="1"/>
          </p:cNvSpPr>
          <p:nvPr>
            <p:ph type="ctrTitle"/>
          </p:nvPr>
        </p:nvSpPr>
        <p:spPr>
          <a:xfrm>
            <a:off x="430213" y="1258888"/>
            <a:ext cx="5789612" cy="7000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019175"/>
            <a:ext cx="4025503" cy="52149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6535" y="1019175"/>
            <a:ext cx="4025503" cy="52149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KSO_FD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KSO_FD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KSO_FD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42F04-97F8-4563-858D-CC4AC23B0F26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0" fontAlgn="base" latinLnBrk="0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KSO_FD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210" y="71438"/>
            <a:ext cx="2053828" cy="61626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5" y="71438"/>
            <a:ext cx="6042422" cy="61626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幼圆" panose="02010509060101010101" pitchFamily="49" charset="-122"/>
              </a:rPr>
            </a:fld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6EBE90-F0F3-4C81-8D8B-1CC8BBAEBC7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F1EED0-9C07-455E-810A-2E7C213BD416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03B3EC-85C8-49A9-919E-2A5E92A6A718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D33FFD-BDCB-41B3-A419-E708AC466E08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430BAA-6ACE-4AFB-85ED-F6AD4EEF702E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B6244B-0C4B-4AE7-9909-CBA20E79E016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1266EF-79C7-4CDA-9B90-E4E0731FE1FD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>
                <a:alpha val="100000"/>
              </a:srgbClr>
            </a:gs>
            <a:gs pos="65999">
              <a:srgbClr val="848484">
                <a:alpha val="100000"/>
              </a:srgbClr>
            </a:gs>
            <a:gs pos="78999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D32F3B-0B50-4D77-A44F-050D00D1AE71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1031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388" y="6021388"/>
            <a:ext cx="1328737" cy="55721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2"/>
          <p:cNvPicPr>
            <a:picLocks noChangeAspect="1"/>
          </p:cNvPicPr>
          <p:nvPr/>
        </p:nvPicPr>
        <p:blipFill>
          <a:blip r:embed="rId12"/>
          <a:srcRect l="935" t="2873" r="2827" b="891"/>
          <a:stretch>
            <a:fillRect/>
          </a:stretch>
        </p:blipFill>
        <p:spPr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6"/>
          <p:cNvSpPr/>
          <p:nvPr/>
        </p:nvSpPr>
        <p:spPr>
          <a:xfrm>
            <a:off x="0" y="-4762"/>
            <a:ext cx="9144000" cy="6862762"/>
          </a:xfrm>
          <a:prstGeom prst="rect">
            <a:avLst/>
          </a:prstGeom>
          <a:solidFill>
            <a:srgbClr val="FFFFFF">
              <a:alpha val="87842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幼圆" panose="02010509060101010101" pitchFamily="49" charset="-122"/>
            </a:endParaRPr>
          </a:p>
        </p:txBody>
      </p:sp>
      <p:sp>
        <p:nvSpPr>
          <p:cNvPr id="2052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900" noProof="1">
                <a:solidFill>
                  <a:srgbClr val="969697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900" noProof="1">
                <a:solidFill>
                  <a:srgbClr val="969697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969697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969697"/>
                </a:solidFill>
                <a:latin typeface="幼圆" panose="02010509060101010101" pitchFamily="49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55" name="KSO_BC1"/>
          <p:cNvSpPr>
            <a:spLocks noGrp="1"/>
          </p:cNvSpPr>
          <p:nvPr>
            <p:ph type="body"/>
          </p:nvPr>
        </p:nvSpPr>
        <p:spPr>
          <a:xfrm>
            <a:off x="466725" y="1019175"/>
            <a:ext cx="8215313" cy="52149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056" name="KSO_BT1"/>
          <p:cNvSpPr>
            <a:spLocks noGrp="1"/>
          </p:cNvSpPr>
          <p:nvPr>
            <p:ph type="title"/>
          </p:nvPr>
        </p:nvSpPr>
        <p:spPr>
          <a:xfrm>
            <a:off x="466725" y="71438"/>
            <a:ext cx="8215313" cy="795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幼圆" panose="02010509060101010101" pitchFamily="49" charset="-122"/>
          <a:ea typeface="幼圆" panose="02010509060101010101" pitchFamily="49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幼圆" panose="02010509060101010101" pitchFamily="49" charset="-122"/>
          <a:ea typeface="幼圆" panose="02010509060101010101" pitchFamily="49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幼圆" panose="02010509060101010101" pitchFamily="49" charset="-122"/>
          <a:ea typeface="幼圆" panose="02010509060101010101" pitchFamily="49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幼圆" panose="02010509060101010101" pitchFamily="49" charset="-122"/>
          <a:ea typeface="幼圆" panose="020105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幼圆" panose="02010509060101010101" pitchFamily="49" charset="-122"/>
          <a:ea typeface="幼圆" panose="020105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幼圆" panose="02010509060101010101" pitchFamily="49" charset="-122"/>
          <a:ea typeface="幼圆" panose="020105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幼圆" panose="02010509060101010101" pitchFamily="49" charset="-122"/>
          <a:ea typeface="幼圆" panose="020105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幼圆" panose="02010509060101010101" pitchFamily="49" charset="-122"/>
          <a:ea typeface="幼圆" panose="02010509060101010101" pitchFamily="49" charset="-122"/>
        </a:defRPr>
      </a:lvl9pPr>
    </p:titleStyle>
    <p:bodyStyle>
      <a:lvl1pPr marL="361950" indent="-361950" algn="just" defTabSz="685800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m"/>
        <a:defRPr sz="2400" kern="1200">
          <a:solidFill>
            <a:srgbClr val="BA7612"/>
          </a:solidFill>
          <a:latin typeface="+mn-lt"/>
          <a:ea typeface="+mn-ea"/>
          <a:cs typeface="+mn-cs"/>
        </a:defRPr>
      </a:lvl1pPr>
      <a:lvl2pPr marL="361950" lvl="1" indent="-361950" algn="l" defTabSz="685800" rtl="0" eaLnBrk="0" fontAlgn="base" hangingPunct="0">
        <a:lnSpc>
          <a:spcPct val="120000"/>
        </a:lnSpc>
        <a:spcBef>
          <a:spcPct val="0"/>
        </a:spcBef>
        <a:spcAft>
          <a:spcPts val="1200"/>
        </a:spcAft>
        <a:buClr>
          <a:srgbClr val="F2C37D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algn="ctr" defTabSz="685800" eaLnBrk="1" hangingPunct="1">
              <a:buSzPct val="50000"/>
            </a:pPr>
            <a:endParaRPr lang="zh-CN" altLang="en-US" sz="2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  <a:p>
            <a:pPr algn="ctr" defTabSz="685800" eaLnBrk="1" hangingPunct="1">
              <a:buSzPct val="50000"/>
            </a:pPr>
            <a:endParaRPr lang="zh-CN" altLang="en-US" sz="2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  <a:p>
            <a:pPr algn="ctr" defTabSz="685800" eaLnBrk="1" hangingPunct="1">
              <a:buSzPct val="50000"/>
            </a:pPr>
            <a:r>
              <a:rPr lang="en-US" altLang="zh-CN" sz="2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		                                </a:t>
            </a:r>
            <a:endParaRPr lang="zh-CN" altLang="en-US" sz="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4430" y="1447800"/>
            <a:ext cx="6835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eaLnBrk="1" hangingPunct="1"/>
            <a:r>
              <a:rPr lang="en-US" altLang="zh-CN" sz="4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BFS</a:t>
            </a:r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4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广度</a:t>
            </a:r>
            <a:r>
              <a:rPr lang="zh-CN" altLang="en-US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优先搜索</a:t>
            </a:r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-47625" y="4725670"/>
            <a:ext cx="88792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--------------wy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6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67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69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0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1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2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3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4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5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6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7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8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9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0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1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2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3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4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5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6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7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8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89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0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1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2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3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4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5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6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7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8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99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0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1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2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3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4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5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6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7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8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09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0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1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2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3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4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5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6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7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8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19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0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1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2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3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4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5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6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7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8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29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6930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31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932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33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934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35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36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37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38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39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0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1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2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3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4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5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6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7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8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49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0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1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2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3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4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5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6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7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8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59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0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1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2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3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4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5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6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7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8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69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970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971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72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73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74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75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76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77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78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79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0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1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2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3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4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5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6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7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8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89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90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91" name="直接连接符 129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992" name="TextBox 130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6993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90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1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3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4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5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6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7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8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7899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0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1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2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3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4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5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6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7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8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09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0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1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2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3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4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5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6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7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8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19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0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1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2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3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4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5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6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7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8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29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0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1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2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3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4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5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6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7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8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39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0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1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2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3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4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5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6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7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8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49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50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51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52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53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7954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7955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56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7957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58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59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0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1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2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3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4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5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6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7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8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69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0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1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2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3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4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5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6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7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8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79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0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1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2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3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4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5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6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7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8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89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90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91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92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93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994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7995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7996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7997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7998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7999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0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1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2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3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4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5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6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7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8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09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10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11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12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13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14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15" name="直接连接符 127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016" name="TextBox 128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017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914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15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17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18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19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20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21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22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923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924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25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26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27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28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29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30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931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32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33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34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35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36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37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38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39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0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1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2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3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4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5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6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7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8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49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0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1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2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3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4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5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6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7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8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59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0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1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2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3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4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5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6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7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8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69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70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71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72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73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74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75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76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77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8978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979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80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8981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82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83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84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85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86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87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88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89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0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1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2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3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4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5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6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7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8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99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0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1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2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3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4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5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6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7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8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09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10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11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12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13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14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15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16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17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018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9019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0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1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2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3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4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5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6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7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8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29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0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1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2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3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4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5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6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7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8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39" name="直接连接符 127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040" name="TextBox 128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041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8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940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45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46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947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948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49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50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51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52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53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54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955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956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57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58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59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60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61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9962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63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64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65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66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67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68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69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0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1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2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3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4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5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6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7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8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79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0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1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2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3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4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5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6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7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8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89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0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1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2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3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4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5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6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7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8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99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00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01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0002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03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004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05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006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07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08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09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0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1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2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3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4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5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6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7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8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19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0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1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2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3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4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5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6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7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8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29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0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1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2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3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4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5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6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7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8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39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40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41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042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0043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44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45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46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47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48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49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0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1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2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3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4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5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6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7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8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59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60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61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62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63" name="直接连接符 127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064" name="TextBox 128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065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2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63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65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67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68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69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70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971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972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73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74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75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76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77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78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979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980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981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82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83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84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85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986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87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88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89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90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91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92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93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0994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95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96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97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98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99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0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1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2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3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4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5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6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7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8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9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0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1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2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3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4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5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6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7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8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19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20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21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22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23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24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25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1026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27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028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29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030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31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32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33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34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35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36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37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38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39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0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1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2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3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4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5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6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7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8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49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0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1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2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3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4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5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6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7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8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59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60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61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62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63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64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65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66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1067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68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69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0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1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2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3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4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5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6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7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8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79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80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81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82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83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84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85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86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87" name="直接连接符 127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88" name="TextBox 128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089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986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87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988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89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90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91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92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93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94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995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1996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97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98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99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00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01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02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03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04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05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06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07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08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09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10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11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12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13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14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15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16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17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18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19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20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21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22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23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24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25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26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27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28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29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0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1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2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3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4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5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6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7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8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39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0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1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2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3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4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5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6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7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8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49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2050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51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2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53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4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55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56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57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58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59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0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1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2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3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4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5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6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7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8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69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0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1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2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3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4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5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6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7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8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79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0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1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2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3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4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5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6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7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8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89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2090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2091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92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93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94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95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96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97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98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099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0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1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2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3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4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5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6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7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8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09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10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11" name="直接连接符 127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112" name="TextBox 128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2113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10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11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12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13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14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15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16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17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18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19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20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21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22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23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24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25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26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27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28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29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30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31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32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33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34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35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36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37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38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39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40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41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42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43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44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45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46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47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48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49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50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51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052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53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54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55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56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57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58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59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0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1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2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3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4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5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6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7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8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69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70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71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72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73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3074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75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76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077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78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79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0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1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2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3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4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5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6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7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8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89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0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1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2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3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4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5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6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7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8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99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0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1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2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3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4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5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6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7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8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09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10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11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12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13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114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3115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16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17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18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19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0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1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2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3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4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5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6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7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8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29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30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31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32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33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34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35" name="直接连接符 127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36" name="TextBox 128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3137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4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35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36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37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38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39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40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41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42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43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44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45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46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47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48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49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50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51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52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53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54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55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56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57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58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59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60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61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62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63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64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65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66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67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68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69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70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71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72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73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74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75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76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77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78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79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80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81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82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83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84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85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86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87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88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89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90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91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92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93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94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95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96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097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4098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099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100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01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102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03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04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05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06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07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08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09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0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1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2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3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4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5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6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7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8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19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0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1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2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3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4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5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6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7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8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29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30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31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32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33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34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35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36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37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4138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4139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0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1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2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3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4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5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6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7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8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49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0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1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2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3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4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5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6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7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8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59" name="直接连接符 127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60" name="TextBox 128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4161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058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59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60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61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62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63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64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65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66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67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68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69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70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71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72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73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74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75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76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77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78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79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80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81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82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83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84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85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86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87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88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89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90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91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92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93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94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95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96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97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098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099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00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01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02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03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04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05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06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07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08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09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0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1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2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3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4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5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6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7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8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19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20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21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5122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23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124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25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126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27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28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29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0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1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2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3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4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5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6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7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8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39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0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1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2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3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4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5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6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7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8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49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0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1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2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3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4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5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6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7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8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59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60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61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162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5163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64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65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66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67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68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69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0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1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2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3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4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5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6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7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8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79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80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81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82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83" name="直接连接符 127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84" name="TextBox 128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5185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82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083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84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085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86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87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88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089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090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91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92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093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94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95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96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097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098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099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00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01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02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03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04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05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06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07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08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09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10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11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12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13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14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15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16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17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18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19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20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21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22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23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24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25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26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27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28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29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30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31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32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33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34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35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36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37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38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39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40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41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42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43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44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45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6146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47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48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49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50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51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52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53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54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55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56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57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58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59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0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1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2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3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4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5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6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7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8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69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0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1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2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3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4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5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6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7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8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79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80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81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82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83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84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85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186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6187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88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89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0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1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2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3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4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5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6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7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8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199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00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01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02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03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04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05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06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07" name="Rectangle 127"/>
          <p:cNvSpPr/>
          <p:nvPr/>
        </p:nvSpPr>
        <p:spPr>
          <a:xfrm>
            <a:off x="5414963" y="3192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08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209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6210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50" name="直接连接符 3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1" name="TextBox 4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复习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DFS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算法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7652" name="TextBox 5"/>
          <p:cNvSpPr/>
          <p:nvPr/>
        </p:nvSpPr>
        <p:spPr>
          <a:xfrm>
            <a:off x="682625" y="1339850"/>
            <a:ext cx="7777163" cy="4248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思想： 一直往深处走，直到找到解或者走不下去为止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框架：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DFS(dep,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  //dep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代表目前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DFS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的深度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if (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找到解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||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走不下去了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{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…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return;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}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枚举下一种情况，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DFS(dep+1,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7653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7106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07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08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09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10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11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12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13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14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15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16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17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18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19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20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21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22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23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24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25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26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27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28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29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30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31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32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33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34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35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36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37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38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39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40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41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42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43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44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45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46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47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48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49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50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51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52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53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54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55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56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57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58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59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0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1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2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3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4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5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6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7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8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69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7170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71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72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173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74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75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76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77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78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79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0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1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2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3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4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5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6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7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8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89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0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1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2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3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4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5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6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7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8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99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0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1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2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3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4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5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6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7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8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09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210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7211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12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13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14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15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16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17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18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19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0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1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2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3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4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5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6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7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8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29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30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31" name="Rectangle 127"/>
          <p:cNvSpPr/>
          <p:nvPr/>
        </p:nvSpPr>
        <p:spPr>
          <a:xfrm>
            <a:off x="5414963" y="3192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32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233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7234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8130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31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32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33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34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35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36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37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38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39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40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41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42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43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44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45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46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47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48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49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50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51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52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53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54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55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56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57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58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59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60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61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62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63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64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65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66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67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68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69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70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71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72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73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74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75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76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77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78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79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80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81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82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83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84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85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86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87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88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89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90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91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92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93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8194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95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96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197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98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199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0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1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2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3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4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5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6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7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8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09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0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1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2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3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4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5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6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7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8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19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0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1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2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3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4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5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6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7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8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29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30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31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32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33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234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8235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36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37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38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39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0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1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2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3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4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5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6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7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8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49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50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51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52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53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54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55" name="Rectangle 127"/>
          <p:cNvSpPr/>
          <p:nvPr/>
        </p:nvSpPr>
        <p:spPr>
          <a:xfrm>
            <a:off x="5414963" y="3192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56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257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8258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154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55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56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57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58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59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60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61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62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63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64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65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66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67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68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69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70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71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72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73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74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75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76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77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78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79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80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81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82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83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84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85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86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87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88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89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90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91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92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93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94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95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96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97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198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99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00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01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02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03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04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05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06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07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08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09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10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11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212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13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14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15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216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17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9218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19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220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21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222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23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24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25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26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27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28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29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0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1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2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3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4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5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6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7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8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39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0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1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2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3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4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5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6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7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8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49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50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51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52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53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54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55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56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57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58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9259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0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1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2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3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4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5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6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7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8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69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0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1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2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3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4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5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6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7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8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79" name="Rectangle 127"/>
          <p:cNvSpPr/>
          <p:nvPr/>
        </p:nvSpPr>
        <p:spPr>
          <a:xfrm>
            <a:off x="5414963" y="3192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80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281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49282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0178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179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80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181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82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83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84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185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86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87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88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189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90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91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92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193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94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95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96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97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198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199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00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01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02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03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04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05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06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07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08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09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10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11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12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13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14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15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16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17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18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19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20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21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22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23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24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25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26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27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28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29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30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31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32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33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34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35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36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37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38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39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40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41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0242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43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44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45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46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47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48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49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0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1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2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3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4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5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6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7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8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59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0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1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2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3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4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5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6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7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8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69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0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1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2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3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4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5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6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7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8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79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80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81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0282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0283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84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85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86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87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88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89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0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1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2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3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4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5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6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7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8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299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300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301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302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303" name="Rectangle 127"/>
          <p:cNvSpPr/>
          <p:nvPr/>
        </p:nvSpPr>
        <p:spPr>
          <a:xfrm>
            <a:off x="5414963" y="3192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304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305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306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  <p:sp>
        <p:nvSpPr>
          <p:cNvPr id="50307" name="矩形 1"/>
          <p:cNvSpPr/>
          <p:nvPr/>
        </p:nvSpPr>
        <p:spPr>
          <a:xfrm>
            <a:off x="5773738" y="4354513"/>
            <a:ext cx="4159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02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03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04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05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06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07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08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09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10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11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12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13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14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15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16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17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18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19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20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21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22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23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24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25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26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27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28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29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30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31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32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33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34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35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36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37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38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39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40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41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42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43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44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45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46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47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48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49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50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51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52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53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54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55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56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57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58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59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60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61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62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63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64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65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1266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67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68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269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70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71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72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73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74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75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76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77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78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79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0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1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2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3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4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5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6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7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8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89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0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1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2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3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4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5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6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7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8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299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00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01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02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03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04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05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1306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lnSpc>
                <a:spcPct val="10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借助于队列可求得入口到出口的最短路径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若存在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1307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08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09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0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1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2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3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4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5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6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7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8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19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20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21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22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23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24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25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26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27" name="Rectangle 127"/>
          <p:cNvSpPr/>
          <p:nvPr/>
        </p:nvSpPr>
        <p:spPr>
          <a:xfrm>
            <a:off x="5414963" y="3192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0304" name="Line 128"/>
          <p:cNvSpPr/>
          <p:nvPr/>
        </p:nvSpPr>
        <p:spPr>
          <a:xfrm>
            <a:off x="5545138" y="3357563"/>
            <a:ext cx="827087" cy="1587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305" name="Line 129"/>
          <p:cNvSpPr/>
          <p:nvPr/>
        </p:nvSpPr>
        <p:spPr>
          <a:xfrm>
            <a:off x="6372225" y="2565400"/>
            <a:ext cx="0" cy="777875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306" name="Line 130"/>
          <p:cNvSpPr/>
          <p:nvPr/>
        </p:nvSpPr>
        <p:spPr>
          <a:xfrm>
            <a:off x="5580063" y="2976563"/>
            <a:ext cx="1587" cy="3810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307" name="Line 131"/>
          <p:cNvSpPr/>
          <p:nvPr/>
        </p:nvSpPr>
        <p:spPr>
          <a:xfrm>
            <a:off x="4787900" y="2997200"/>
            <a:ext cx="792163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308" name="Line 132"/>
          <p:cNvSpPr/>
          <p:nvPr/>
        </p:nvSpPr>
        <p:spPr>
          <a:xfrm>
            <a:off x="4787900" y="2997200"/>
            <a:ext cx="0" cy="3810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309" name="Line 133"/>
          <p:cNvSpPr/>
          <p:nvPr/>
        </p:nvSpPr>
        <p:spPr>
          <a:xfrm>
            <a:off x="3654425" y="3357563"/>
            <a:ext cx="1133475" cy="1587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310" name="Line 134"/>
          <p:cNvSpPr/>
          <p:nvPr/>
        </p:nvSpPr>
        <p:spPr>
          <a:xfrm>
            <a:off x="3635375" y="2622550"/>
            <a:ext cx="0" cy="741363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35" name="直接连接符 135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36" name="TextBox 136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1337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  <p:sp>
        <p:nvSpPr>
          <p:cNvPr id="51338" name="矩形 2"/>
          <p:cNvSpPr/>
          <p:nvPr/>
        </p:nvSpPr>
        <p:spPr>
          <a:xfrm>
            <a:off x="5773738" y="4354513"/>
            <a:ext cx="4159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" dur="500"/>
                                        <p:tgtEl>
                                          <p:spTgt spid="5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2" dur="500"/>
                                        <p:tgtEl>
                                          <p:spTgt spid="5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7" dur="500"/>
                                        <p:tgtEl>
                                          <p:spTgt spid="5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2" dur="500"/>
                                        <p:tgtEl>
                                          <p:spTgt spid="5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7" dur="500"/>
                                        <p:tgtEl>
                                          <p:spTgt spid="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2" dur="500"/>
                                        <p:tgtEl>
                                          <p:spTgt spid="5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37" dur="500"/>
                                        <p:tgtEl>
                                          <p:spTgt spid="5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56210"/>
            <a:ext cx="7649210" cy="61620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3250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3251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851775" cy="4598988"/>
          </a:xfrm>
        </p:spPr>
        <p:txBody>
          <a:bodyPr vert="horz" wrap="square" lIns="91440" tIns="45720" rIns="91440" bIns="45720" anchor="t"/>
          <a:p>
            <a:pPr algn="just" defTabSz="685800" eaLnBrk="1" hangingPunct="1">
              <a:lnSpc>
                <a:spcPct val="100000"/>
              </a:lnSpc>
              <a:buSzPct val="50000"/>
            </a:pP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algn="just" defTabSz="685800" eaLnBrk="1" hangingPunct="1">
              <a:lnSpc>
                <a:spcPct val="100000"/>
              </a:lnSpc>
              <a:buSzPct val="50000"/>
            </a:pP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algn="just" defTabSz="685800" eaLnBrk="1" hangingPunct="1">
              <a:lnSpc>
                <a:spcPct val="100000"/>
              </a:lnSpc>
              <a:buSzPct val="50000"/>
            </a:pP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algn="just" defTabSz="685800" eaLnBrk="1" hangingPunct="1">
              <a:lnSpc>
                <a:spcPct val="100000"/>
              </a:lnSpc>
              <a:buSzPct val="50000"/>
            </a:pPr>
            <a:r>
              <a:rPr lang="zh-CN" altLang="en-US" sz="2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然而小雪人眉头一皱，发现事情并不简单。</a:t>
            </a:r>
            <a:endParaRPr lang="en-US" altLang="zh-CN" sz="2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252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4274" name="Rectangle 2"/>
          <p:cNvSpPr/>
          <p:nvPr/>
        </p:nvSpPr>
        <p:spPr>
          <a:xfrm>
            <a:off x="3724275" y="2611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4105275" y="2611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76" name="Rectangle 4"/>
          <p:cNvSpPr/>
          <p:nvPr/>
        </p:nvSpPr>
        <p:spPr>
          <a:xfrm>
            <a:off x="4486275" y="2611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77" name="Rectangle 5"/>
          <p:cNvSpPr/>
          <p:nvPr/>
        </p:nvSpPr>
        <p:spPr>
          <a:xfrm>
            <a:off x="4867275" y="2611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78" name="Rectangle 6"/>
          <p:cNvSpPr/>
          <p:nvPr/>
        </p:nvSpPr>
        <p:spPr>
          <a:xfrm>
            <a:off x="5248275" y="2611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79" name="Rectangle 7"/>
          <p:cNvSpPr/>
          <p:nvPr/>
        </p:nvSpPr>
        <p:spPr>
          <a:xfrm>
            <a:off x="5629275" y="2611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0" name="Rectangle 8"/>
          <p:cNvSpPr/>
          <p:nvPr/>
        </p:nvSpPr>
        <p:spPr>
          <a:xfrm>
            <a:off x="6010275" y="2611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1" name="Rectangle 9"/>
          <p:cNvSpPr/>
          <p:nvPr/>
        </p:nvSpPr>
        <p:spPr>
          <a:xfrm>
            <a:off x="6391275" y="2611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2" name="Rectangle 10"/>
          <p:cNvSpPr/>
          <p:nvPr/>
        </p:nvSpPr>
        <p:spPr>
          <a:xfrm>
            <a:off x="3724275" y="2992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3" name="Rectangle 11"/>
          <p:cNvSpPr/>
          <p:nvPr/>
        </p:nvSpPr>
        <p:spPr>
          <a:xfrm>
            <a:off x="4105275" y="2992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4" name="Rectangle 12"/>
          <p:cNvSpPr/>
          <p:nvPr/>
        </p:nvSpPr>
        <p:spPr>
          <a:xfrm>
            <a:off x="4486275" y="2992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5" name="Rectangle 13"/>
          <p:cNvSpPr/>
          <p:nvPr/>
        </p:nvSpPr>
        <p:spPr>
          <a:xfrm>
            <a:off x="4867275" y="2992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6" name="Rectangle 14"/>
          <p:cNvSpPr/>
          <p:nvPr/>
        </p:nvSpPr>
        <p:spPr>
          <a:xfrm>
            <a:off x="5248275" y="2992438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70C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7" name="Rectangle 15"/>
          <p:cNvSpPr/>
          <p:nvPr/>
        </p:nvSpPr>
        <p:spPr>
          <a:xfrm>
            <a:off x="5629275" y="2992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8" name="Rectangle 16"/>
          <p:cNvSpPr/>
          <p:nvPr/>
        </p:nvSpPr>
        <p:spPr>
          <a:xfrm>
            <a:off x="6010275" y="2992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89" name="Rectangle 17"/>
          <p:cNvSpPr/>
          <p:nvPr/>
        </p:nvSpPr>
        <p:spPr>
          <a:xfrm>
            <a:off x="6391275" y="2992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0" name="Rectangle 18"/>
          <p:cNvSpPr/>
          <p:nvPr/>
        </p:nvSpPr>
        <p:spPr>
          <a:xfrm>
            <a:off x="3724275" y="3373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1" name="Rectangle 19"/>
          <p:cNvSpPr/>
          <p:nvPr/>
        </p:nvSpPr>
        <p:spPr>
          <a:xfrm>
            <a:off x="4105275" y="3373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2" name="Rectangle 20"/>
          <p:cNvSpPr/>
          <p:nvPr/>
        </p:nvSpPr>
        <p:spPr>
          <a:xfrm>
            <a:off x="4486275" y="3373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3" name="Rectangle 21"/>
          <p:cNvSpPr/>
          <p:nvPr/>
        </p:nvSpPr>
        <p:spPr>
          <a:xfrm>
            <a:off x="4867275" y="3373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4" name="Rectangle 22"/>
          <p:cNvSpPr/>
          <p:nvPr/>
        </p:nvSpPr>
        <p:spPr>
          <a:xfrm>
            <a:off x="5248275" y="3373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70C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5" name="Rectangle 23"/>
          <p:cNvSpPr/>
          <p:nvPr/>
        </p:nvSpPr>
        <p:spPr>
          <a:xfrm>
            <a:off x="5629275" y="3373438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6" name="Rectangle 24"/>
          <p:cNvSpPr/>
          <p:nvPr/>
        </p:nvSpPr>
        <p:spPr>
          <a:xfrm>
            <a:off x="6010275" y="3373438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7" name="Rectangle 25"/>
          <p:cNvSpPr/>
          <p:nvPr/>
        </p:nvSpPr>
        <p:spPr>
          <a:xfrm>
            <a:off x="6391275" y="3373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8" name="Rectangle 26"/>
          <p:cNvSpPr/>
          <p:nvPr/>
        </p:nvSpPr>
        <p:spPr>
          <a:xfrm>
            <a:off x="3724275" y="3754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299" name="Rectangle 27"/>
          <p:cNvSpPr/>
          <p:nvPr/>
        </p:nvSpPr>
        <p:spPr>
          <a:xfrm>
            <a:off x="4105275" y="3754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0" name="Rectangle 28"/>
          <p:cNvSpPr/>
          <p:nvPr/>
        </p:nvSpPr>
        <p:spPr>
          <a:xfrm>
            <a:off x="4486275" y="3754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1" name="Rectangle 29"/>
          <p:cNvSpPr/>
          <p:nvPr/>
        </p:nvSpPr>
        <p:spPr>
          <a:xfrm>
            <a:off x="4867275" y="3754438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2" name="Rectangle 30"/>
          <p:cNvSpPr/>
          <p:nvPr/>
        </p:nvSpPr>
        <p:spPr>
          <a:xfrm>
            <a:off x="5248275" y="3754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3" name="Rectangle 31"/>
          <p:cNvSpPr/>
          <p:nvPr/>
        </p:nvSpPr>
        <p:spPr>
          <a:xfrm>
            <a:off x="5629275" y="3754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4" name="Rectangle 32"/>
          <p:cNvSpPr/>
          <p:nvPr/>
        </p:nvSpPr>
        <p:spPr>
          <a:xfrm>
            <a:off x="6010275" y="3754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5" name="Rectangle 33"/>
          <p:cNvSpPr/>
          <p:nvPr/>
        </p:nvSpPr>
        <p:spPr>
          <a:xfrm>
            <a:off x="6391275" y="3754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6" name="Rectangle 34"/>
          <p:cNvSpPr/>
          <p:nvPr/>
        </p:nvSpPr>
        <p:spPr>
          <a:xfrm>
            <a:off x="3724275" y="4135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7" name="Rectangle 35"/>
          <p:cNvSpPr/>
          <p:nvPr/>
        </p:nvSpPr>
        <p:spPr>
          <a:xfrm>
            <a:off x="4105275" y="4135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8" name="Rectangle 36"/>
          <p:cNvSpPr/>
          <p:nvPr/>
        </p:nvSpPr>
        <p:spPr>
          <a:xfrm>
            <a:off x="4486275" y="4135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09" name="Rectangle 37"/>
          <p:cNvSpPr/>
          <p:nvPr/>
        </p:nvSpPr>
        <p:spPr>
          <a:xfrm>
            <a:off x="4867275" y="4135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0" name="Rectangle 38"/>
          <p:cNvSpPr/>
          <p:nvPr/>
        </p:nvSpPr>
        <p:spPr>
          <a:xfrm>
            <a:off x="5248275" y="4135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1" name="Rectangle 39"/>
          <p:cNvSpPr/>
          <p:nvPr/>
        </p:nvSpPr>
        <p:spPr>
          <a:xfrm>
            <a:off x="5629275" y="4135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2" name="Rectangle 40"/>
          <p:cNvSpPr/>
          <p:nvPr/>
        </p:nvSpPr>
        <p:spPr>
          <a:xfrm>
            <a:off x="6010275" y="4135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3" name="Rectangle 41"/>
          <p:cNvSpPr/>
          <p:nvPr/>
        </p:nvSpPr>
        <p:spPr>
          <a:xfrm>
            <a:off x="6391275" y="4135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4" name="Rectangle 42"/>
          <p:cNvSpPr/>
          <p:nvPr/>
        </p:nvSpPr>
        <p:spPr>
          <a:xfrm>
            <a:off x="3724275" y="4516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5" name="Rectangle 43"/>
          <p:cNvSpPr/>
          <p:nvPr/>
        </p:nvSpPr>
        <p:spPr>
          <a:xfrm>
            <a:off x="4105275" y="4516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6" name="Rectangle 44"/>
          <p:cNvSpPr/>
          <p:nvPr/>
        </p:nvSpPr>
        <p:spPr>
          <a:xfrm>
            <a:off x="4486275" y="4516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7" name="Rectangle 45"/>
          <p:cNvSpPr/>
          <p:nvPr/>
        </p:nvSpPr>
        <p:spPr>
          <a:xfrm>
            <a:off x="4867275" y="4516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8" name="Rectangle 46"/>
          <p:cNvSpPr/>
          <p:nvPr/>
        </p:nvSpPr>
        <p:spPr>
          <a:xfrm>
            <a:off x="5248275" y="4516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19" name="Rectangle 47"/>
          <p:cNvSpPr/>
          <p:nvPr/>
        </p:nvSpPr>
        <p:spPr>
          <a:xfrm>
            <a:off x="5629275" y="4516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0" name="Rectangle 48"/>
          <p:cNvSpPr/>
          <p:nvPr/>
        </p:nvSpPr>
        <p:spPr>
          <a:xfrm>
            <a:off x="6010275" y="4516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1" name="Rectangle 49"/>
          <p:cNvSpPr/>
          <p:nvPr/>
        </p:nvSpPr>
        <p:spPr>
          <a:xfrm>
            <a:off x="6391275" y="4516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2" name="Rectangle 50"/>
          <p:cNvSpPr/>
          <p:nvPr/>
        </p:nvSpPr>
        <p:spPr>
          <a:xfrm>
            <a:off x="3724275" y="4897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3" name="Rectangle 51"/>
          <p:cNvSpPr/>
          <p:nvPr/>
        </p:nvSpPr>
        <p:spPr>
          <a:xfrm>
            <a:off x="4105275" y="4897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4" name="Rectangle 52"/>
          <p:cNvSpPr/>
          <p:nvPr/>
        </p:nvSpPr>
        <p:spPr>
          <a:xfrm>
            <a:off x="4486275" y="4897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5" name="Rectangle 53"/>
          <p:cNvSpPr/>
          <p:nvPr/>
        </p:nvSpPr>
        <p:spPr>
          <a:xfrm>
            <a:off x="4867275" y="4897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6" name="Rectangle 54"/>
          <p:cNvSpPr/>
          <p:nvPr/>
        </p:nvSpPr>
        <p:spPr>
          <a:xfrm>
            <a:off x="5248275" y="4897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7" name="Rectangle 55"/>
          <p:cNvSpPr/>
          <p:nvPr/>
        </p:nvSpPr>
        <p:spPr>
          <a:xfrm>
            <a:off x="5629275" y="4897438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8" name="Rectangle 56"/>
          <p:cNvSpPr/>
          <p:nvPr/>
        </p:nvSpPr>
        <p:spPr>
          <a:xfrm>
            <a:off x="6010275" y="4897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29" name="Rectangle 57"/>
          <p:cNvSpPr/>
          <p:nvPr/>
        </p:nvSpPr>
        <p:spPr>
          <a:xfrm>
            <a:off x="6391275" y="4897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30" name="Rectangle 58"/>
          <p:cNvSpPr/>
          <p:nvPr/>
        </p:nvSpPr>
        <p:spPr>
          <a:xfrm>
            <a:off x="3724275" y="5278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31" name="Rectangle 59"/>
          <p:cNvSpPr/>
          <p:nvPr/>
        </p:nvSpPr>
        <p:spPr>
          <a:xfrm>
            <a:off x="4105275" y="5278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32" name="Rectangle 60"/>
          <p:cNvSpPr/>
          <p:nvPr/>
        </p:nvSpPr>
        <p:spPr>
          <a:xfrm>
            <a:off x="4486275" y="5278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33" name="Rectangle 61"/>
          <p:cNvSpPr/>
          <p:nvPr/>
        </p:nvSpPr>
        <p:spPr>
          <a:xfrm>
            <a:off x="4867275" y="5278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34" name="Rectangle 62"/>
          <p:cNvSpPr/>
          <p:nvPr/>
        </p:nvSpPr>
        <p:spPr>
          <a:xfrm>
            <a:off x="5248275" y="5278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35" name="Rectangle 63"/>
          <p:cNvSpPr/>
          <p:nvPr/>
        </p:nvSpPr>
        <p:spPr>
          <a:xfrm>
            <a:off x="5629275" y="5278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36" name="Rectangle 64"/>
          <p:cNvSpPr/>
          <p:nvPr/>
        </p:nvSpPr>
        <p:spPr>
          <a:xfrm>
            <a:off x="6010275" y="5278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37" name="Rectangle 65"/>
          <p:cNvSpPr/>
          <p:nvPr/>
        </p:nvSpPr>
        <p:spPr>
          <a:xfrm>
            <a:off x="6391275" y="527843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38" name="Rectangle 67"/>
          <p:cNvSpPr/>
          <p:nvPr/>
        </p:nvSpPr>
        <p:spPr>
          <a:xfrm>
            <a:off x="1590675" y="2230438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39" name="Line 68"/>
          <p:cNvSpPr/>
          <p:nvPr/>
        </p:nvSpPr>
        <p:spPr>
          <a:xfrm>
            <a:off x="2428875" y="2535238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40" name="Rectangle 69"/>
          <p:cNvSpPr/>
          <p:nvPr/>
        </p:nvSpPr>
        <p:spPr>
          <a:xfrm>
            <a:off x="6575425" y="58039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41" name="Line 70"/>
          <p:cNvSpPr/>
          <p:nvPr/>
        </p:nvSpPr>
        <p:spPr>
          <a:xfrm flipH="1" flipV="1">
            <a:off x="6543675" y="5507038"/>
            <a:ext cx="762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42" name="Rectangle 71"/>
          <p:cNvSpPr/>
          <p:nvPr/>
        </p:nvSpPr>
        <p:spPr>
          <a:xfrm>
            <a:off x="3343275" y="2611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43" name="Rectangle 72"/>
          <p:cNvSpPr/>
          <p:nvPr/>
        </p:nvSpPr>
        <p:spPr>
          <a:xfrm>
            <a:off x="3343275" y="2992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44" name="Rectangle 73"/>
          <p:cNvSpPr/>
          <p:nvPr/>
        </p:nvSpPr>
        <p:spPr>
          <a:xfrm>
            <a:off x="3343275" y="3373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45" name="Rectangle 74"/>
          <p:cNvSpPr/>
          <p:nvPr/>
        </p:nvSpPr>
        <p:spPr>
          <a:xfrm>
            <a:off x="3343275" y="3754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46" name="Rectangle 75"/>
          <p:cNvSpPr/>
          <p:nvPr/>
        </p:nvSpPr>
        <p:spPr>
          <a:xfrm>
            <a:off x="3343275" y="4135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47" name="Rectangle 76"/>
          <p:cNvSpPr/>
          <p:nvPr/>
        </p:nvSpPr>
        <p:spPr>
          <a:xfrm>
            <a:off x="3343275" y="4516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48" name="Rectangle 77"/>
          <p:cNvSpPr/>
          <p:nvPr/>
        </p:nvSpPr>
        <p:spPr>
          <a:xfrm>
            <a:off x="3343275" y="4897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49" name="Rectangle 78"/>
          <p:cNvSpPr/>
          <p:nvPr/>
        </p:nvSpPr>
        <p:spPr>
          <a:xfrm>
            <a:off x="3343275" y="5278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0" name="Rectangle 79"/>
          <p:cNvSpPr/>
          <p:nvPr/>
        </p:nvSpPr>
        <p:spPr>
          <a:xfrm>
            <a:off x="3343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1" name="Rectangle 80"/>
          <p:cNvSpPr/>
          <p:nvPr/>
        </p:nvSpPr>
        <p:spPr>
          <a:xfrm>
            <a:off x="6772275" y="2611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2" name="Rectangle 81"/>
          <p:cNvSpPr/>
          <p:nvPr/>
        </p:nvSpPr>
        <p:spPr>
          <a:xfrm>
            <a:off x="6772275" y="2992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3" name="Rectangle 82"/>
          <p:cNvSpPr/>
          <p:nvPr/>
        </p:nvSpPr>
        <p:spPr>
          <a:xfrm>
            <a:off x="6772275" y="3373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4" name="Rectangle 83"/>
          <p:cNvSpPr/>
          <p:nvPr/>
        </p:nvSpPr>
        <p:spPr>
          <a:xfrm>
            <a:off x="6772275" y="3754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5" name="Rectangle 84"/>
          <p:cNvSpPr/>
          <p:nvPr/>
        </p:nvSpPr>
        <p:spPr>
          <a:xfrm>
            <a:off x="6772275" y="4135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6" name="Rectangle 85"/>
          <p:cNvSpPr/>
          <p:nvPr/>
        </p:nvSpPr>
        <p:spPr>
          <a:xfrm>
            <a:off x="6772275" y="4516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7" name="Rectangle 86"/>
          <p:cNvSpPr/>
          <p:nvPr/>
        </p:nvSpPr>
        <p:spPr>
          <a:xfrm>
            <a:off x="6772275" y="4897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8" name="Rectangle 87"/>
          <p:cNvSpPr/>
          <p:nvPr/>
        </p:nvSpPr>
        <p:spPr>
          <a:xfrm>
            <a:off x="6772275" y="5278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59" name="Rectangle 88"/>
          <p:cNvSpPr/>
          <p:nvPr/>
        </p:nvSpPr>
        <p:spPr>
          <a:xfrm>
            <a:off x="6772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0" name="Rectangle 89"/>
          <p:cNvSpPr/>
          <p:nvPr/>
        </p:nvSpPr>
        <p:spPr>
          <a:xfrm>
            <a:off x="4105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1" name="Rectangle 90"/>
          <p:cNvSpPr/>
          <p:nvPr/>
        </p:nvSpPr>
        <p:spPr>
          <a:xfrm>
            <a:off x="4486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2" name="Rectangle 91"/>
          <p:cNvSpPr/>
          <p:nvPr/>
        </p:nvSpPr>
        <p:spPr>
          <a:xfrm>
            <a:off x="4867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3" name="Rectangle 92"/>
          <p:cNvSpPr/>
          <p:nvPr/>
        </p:nvSpPr>
        <p:spPr>
          <a:xfrm>
            <a:off x="5248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4" name="Rectangle 93"/>
          <p:cNvSpPr/>
          <p:nvPr/>
        </p:nvSpPr>
        <p:spPr>
          <a:xfrm>
            <a:off x="5629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5" name="Rectangle 94"/>
          <p:cNvSpPr/>
          <p:nvPr/>
        </p:nvSpPr>
        <p:spPr>
          <a:xfrm>
            <a:off x="6010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6" name="Rectangle 95"/>
          <p:cNvSpPr/>
          <p:nvPr/>
        </p:nvSpPr>
        <p:spPr>
          <a:xfrm>
            <a:off x="6391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7" name="Rectangle 96"/>
          <p:cNvSpPr/>
          <p:nvPr/>
        </p:nvSpPr>
        <p:spPr>
          <a:xfrm>
            <a:off x="3724275" y="565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8" name="Rectangle 97"/>
          <p:cNvSpPr/>
          <p:nvPr/>
        </p:nvSpPr>
        <p:spPr>
          <a:xfrm>
            <a:off x="3343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69" name="Rectangle 98"/>
          <p:cNvSpPr/>
          <p:nvPr/>
        </p:nvSpPr>
        <p:spPr>
          <a:xfrm>
            <a:off x="6772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70" name="Rectangle 99"/>
          <p:cNvSpPr/>
          <p:nvPr/>
        </p:nvSpPr>
        <p:spPr>
          <a:xfrm>
            <a:off x="4105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71" name="Rectangle 100"/>
          <p:cNvSpPr/>
          <p:nvPr/>
        </p:nvSpPr>
        <p:spPr>
          <a:xfrm>
            <a:off x="4486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72" name="Rectangle 101"/>
          <p:cNvSpPr/>
          <p:nvPr/>
        </p:nvSpPr>
        <p:spPr>
          <a:xfrm>
            <a:off x="4867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73" name="Rectangle 102"/>
          <p:cNvSpPr/>
          <p:nvPr/>
        </p:nvSpPr>
        <p:spPr>
          <a:xfrm>
            <a:off x="5248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74" name="Rectangle 103"/>
          <p:cNvSpPr/>
          <p:nvPr/>
        </p:nvSpPr>
        <p:spPr>
          <a:xfrm>
            <a:off x="5629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75" name="Rectangle 104"/>
          <p:cNvSpPr/>
          <p:nvPr/>
        </p:nvSpPr>
        <p:spPr>
          <a:xfrm>
            <a:off x="6010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76" name="Rectangle 105"/>
          <p:cNvSpPr/>
          <p:nvPr/>
        </p:nvSpPr>
        <p:spPr>
          <a:xfrm>
            <a:off x="6391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77" name="Rectangle 106"/>
          <p:cNvSpPr/>
          <p:nvPr/>
        </p:nvSpPr>
        <p:spPr>
          <a:xfrm>
            <a:off x="3724275" y="2230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378" name="Rectangle 107"/>
          <p:cNvSpPr>
            <a:spLocks noGrp="1"/>
          </p:cNvSpPr>
          <p:nvPr>
            <p:ph type="subTitle" idx="1"/>
          </p:nvPr>
        </p:nvSpPr>
        <p:spPr>
          <a:xfrm>
            <a:off x="706438" y="1081088"/>
            <a:ext cx="7700962" cy="684212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endParaRPr lang="zh-CN" alt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4379" name="Rectangle 108"/>
          <p:cNvSpPr/>
          <p:nvPr/>
        </p:nvSpPr>
        <p:spPr>
          <a:xfrm>
            <a:off x="6391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0" name="Rectangle 109"/>
          <p:cNvSpPr/>
          <p:nvPr/>
        </p:nvSpPr>
        <p:spPr>
          <a:xfrm>
            <a:off x="3724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1" name="Rectangle 110"/>
          <p:cNvSpPr/>
          <p:nvPr/>
        </p:nvSpPr>
        <p:spPr>
          <a:xfrm>
            <a:off x="4105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2" name="Rectangle 111"/>
          <p:cNvSpPr/>
          <p:nvPr/>
        </p:nvSpPr>
        <p:spPr>
          <a:xfrm>
            <a:off x="4486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3" name="Rectangle 112"/>
          <p:cNvSpPr/>
          <p:nvPr/>
        </p:nvSpPr>
        <p:spPr>
          <a:xfrm>
            <a:off x="4867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4" name="Rectangle 113"/>
          <p:cNvSpPr/>
          <p:nvPr/>
        </p:nvSpPr>
        <p:spPr>
          <a:xfrm>
            <a:off x="5248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5" name="Rectangle 114"/>
          <p:cNvSpPr/>
          <p:nvPr/>
        </p:nvSpPr>
        <p:spPr>
          <a:xfrm>
            <a:off x="5629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6" name="Rectangle 115"/>
          <p:cNvSpPr/>
          <p:nvPr/>
        </p:nvSpPr>
        <p:spPr>
          <a:xfrm>
            <a:off x="6010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7" name="Rectangle 116"/>
          <p:cNvSpPr/>
          <p:nvPr/>
        </p:nvSpPr>
        <p:spPr>
          <a:xfrm>
            <a:off x="2886075" y="5278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8" name="Rectangle 117"/>
          <p:cNvSpPr/>
          <p:nvPr/>
        </p:nvSpPr>
        <p:spPr>
          <a:xfrm>
            <a:off x="2886075" y="2611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89" name="Rectangle 118"/>
          <p:cNvSpPr/>
          <p:nvPr/>
        </p:nvSpPr>
        <p:spPr>
          <a:xfrm>
            <a:off x="2886075" y="2992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0" name="Rectangle 119"/>
          <p:cNvSpPr/>
          <p:nvPr/>
        </p:nvSpPr>
        <p:spPr>
          <a:xfrm>
            <a:off x="2886075" y="3373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1" name="Rectangle 120"/>
          <p:cNvSpPr/>
          <p:nvPr/>
        </p:nvSpPr>
        <p:spPr>
          <a:xfrm>
            <a:off x="2886075" y="3754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2" name="Rectangle 121"/>
          <p:cNvSpPr/>
          <p:nvPr/>
        </p:nvSpPr>
        <p:spPr>
          <a:xfrm>
            <a:off x="2886075" y="4135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3" name="Rectangle 122"/>
          <p:cNvSpPr/>
          <p:nvPr/>
        </p:nvSpPr>
        <p:spPr>
          <a:xfrm>
            <a:off x="2886075" y="4516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4" name="Rectangle 123"/>
          <p:cNvSpPr/>
          <p:nvPr/>
        </p:nvSpPr>
        <p:spPr>
          <a:xfrm>
            <a:off x="2886075" y="4897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5" name="Rectangle 124"/>
          <p:cNvSpPr/>
          <p:nvPr/>
        </p:nvSpPr>
        <p:spPr>
          <a:xfrm>
            <a:off x="2886075" y="5659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6" name="Rectangle 125"/>
          <p:cNvSpPr/>
          <p:nvPr/>
        </p:nvSpPr>
        <p:spPr>
          <a:xfrm>
            <a:off x="3343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7" name="Rectangle 126"/>
          <p:cNvSpPr/>
          <p:nvPr/>
        </p:nvSpPr>
        <p:spPr>
          <a:xfrm>
            <a:off x="6772275" y="17732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8" name="Rectangle 127"/>
          <p:cNvSpPr/>
          <p:nvPr/>
        </p:nvSpPr>
        <p:spPr>
          <a:xfrm>
            <a:off x="2886075" y="2230438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399" name="直接连接符 131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400" name="TextBox 132"/>
          <p:cNvSpPr/>
          <p:nvPr/>
        </p:nvSpPr>
        <p:spPr>
          <a:xfrm>
            <a:off x="682625" y="547688"/>
            <a:ext cx="777716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迷宫问题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4401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6270625" y="6410325"/>
            <a:ext cx="2133600" cy="476250"/>
          </a:xfrm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5298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299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00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01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02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03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04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05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06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07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08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09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10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11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12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13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14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15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16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17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18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19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20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21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22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23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24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25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26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27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28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29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30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31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32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33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34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35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36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37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38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39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40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41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42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43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44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45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46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47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48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49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50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51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52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53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54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55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56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57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58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59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5360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61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62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363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64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65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66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67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68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69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0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1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2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3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4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5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6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7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8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79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0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1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2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3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4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5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6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7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8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89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0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1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2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3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4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5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6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7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8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399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400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5401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02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03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04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05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06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07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08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09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0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1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2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3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4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5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6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7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8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19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20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21" name="Rectangle 127"/>
          <p:cNvSpPr/>
          <p:nvPr/>
        </p:nvSpPr>
        <p:spPr>
          <a:xfrm>
            <a:off x="5414963" y="3192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22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423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5424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6322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23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24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25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26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27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28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29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30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31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32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33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34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35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36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37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38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39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40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41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42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43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44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45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46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47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48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49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50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51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52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53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54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55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56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57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58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59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60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61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62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63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64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65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66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67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68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69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70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71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72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73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74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75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76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77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78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79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80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81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82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83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84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85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6386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87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88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389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90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91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92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93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94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95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96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97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98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399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0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1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2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3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4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5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6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7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8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09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0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1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2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3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4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5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6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7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8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19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20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21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22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23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24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25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426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6427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28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29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0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1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2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3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4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5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6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7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8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39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40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41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42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43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44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45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46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47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448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6449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4" name="直接连接符 3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5" name="TextBox 4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DFS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的遍历方式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76" name="Oval 3"/>
          <p:cNvSpPr/>
          <p:nvPr/>
        </p:nvSpPr>
        <p:spPr>
          <a:xfrm>
            <a:off x="6122988" y="2239963"/>
            <a:ext cx="477837" cy="4270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77" name="Text Box 4"/>
          <p:cNvSpPr/>
          <p:nvPr/>
        </p:nvSpPr>
        <p:spPr>
          <a:xfrm>
            <a:off x="6243638" y="2163763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H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78" name="Oval 5"/>
          <p:cNvSpPr/>
          <p:nvPr/>
        </p:nvSpPr>
        <p:spPr>
          <a:xfrm>
            <a:off x="2619375" y="2136775"/>
            <a:ext cx="477838" cy="427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79" name="Text Box 6"/>
          <p:cNvSpPr/>
          <p:nvPr/>
        </p:nvSpPr>
        <p:spPr>
          <a:xfrm>
            <a:off x="2740025" y="2060575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A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80" name="Oval 7"/>
          <p:cNvSpPr/>
          <p:nvPr/>
        </p:nvSpPr>
        <p:spPr>
          <a:xfrm>
            <a:off x="7104063" y="3675063"/>
            <a:ext cx="477837" cy="4270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81" name="Text Box 8"/>
          <p:cNvSpPr/>
          <p:nvPr/>
        </p:nvSpPr>
        <p:spPr>
          <a:xfrm>
            <a:off x="7224713" y="3598863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L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82" name="Oval 9"/>
          <p:cNvSpPr/>
          <p:nvPr/>
        </p:nvSpPr>
        <p:spPr>
          <a:xfrm>
            <a:off x="4987925" y="3746500"/>
            <a:ext cx="477838" cy="427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83" name="Text Box 10"/>
          <p:cNvSpPr/>
          <p:nvPr/>
        </p:nvSpPr>
        <p:spPr>
          <a:xfrm>
            <a:off x="5108575" y="3670300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I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84" name="Oval 11"/>
          <p:cNvSpPr/>
          <p:nvPr/>
        </p:nvSpPr>
        <p:spPr>
          <a:xfrm>
            <a:off x="3243263" y="3321050"/>
            <a:ext cx="477837" cy="427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85" name="Text Box 12"/>
          <p:cNvSpPr/>
          <p:nvPr/>
        </p:nvSpPr>
        <p:spPr>
          <a:xfrm>
            <a:off x="3363913" y="3244850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F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86" name="Oval 13"/>
          <p:cNvSpPr/>
          <p:nvPr/>
        </p:nvSpPr>
        <p:spPr>
          <a:xfrm>
            <a:off x="1730375" y="3248025"/>
            <a:ext cx="477838" cy="4270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87" name="Text Box 14"/>
          <p:cNvSpPr/>
          <p:nvPr/>
        </p:nvSpPr>
        <p:spPr>
          <a:xfrm>
            <a:off x="1851025" y="3171825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B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88" name="Oval 15"/>
          <p:cNvSpPr/>
          <p:nvPr/>
        </p:nvSpPr>
        <p:spPr>
          <a:xfrm>
            <a:off x="684213" y="4471988"/>
            <a:ext cx="477837" cy="4270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89" name="Text Box 16"/>
          <p:cNvSpPr/>
          <p:nvPr/>
        </p:nvSpPr>
        <p:spPr>
          <a:xfrm>
            <a:off x="804863" y="4395788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C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90" name="Oval 17"/>
          <p:cNvSpPr/>
          <p:nvPr/>
        </p:nvSpPr>
        <p:spPr>
          <a:xfrm>
            <a:off x="2235200" y="4471988"/>
            <a:ext cx="477838" cy="4270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91" name="Text Box 18"/>
          <p:cNvSpPr/>
          <p:nvPr/>
        </p:nvSpPr>
        <p:spPr>
          <a:xfrm>
            <a:off x="2355850" y="4395788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D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92" name="Oval 19"/>
          <p:cNvSpPr/>
          <p:nvPr/>
        </p:nvSpPr>
        <p:spPr>
          <a:xfrm>
            <a:off x="2235200" y="5580063"/>
            <a:ext cx="477838" cy="4270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93" name="Text Box 20"/>
          <p:cNvSpPr/>
          <p:nvPr/>
        </p:nvSpPr>
        <p:spPr>
          <a:xfrm>
            <a:off x="2355850" y="5503863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E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94" name="Oval 21"/>
          <p:cNvSpPr/>
          <p:nvPr/>
        </p:nvSpPr>
        <p:spPr>
          <a:xfrm>
            <a:off x="3924300" y="5148263"/>
            <a:ext cx="477838" cy="4270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95" name="Text Box 22"/>
          <p:cNvSpPr/>
          <p:nvPr/>
        </p:nvSpPr>
        <p:spPr>
          <a:xfrm>
            <a:off x="4044950" y="5072063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J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96" name="Oval 23"/>
          <p:cNvSpPr/>
          <p:nvPr/>
        </p:nvSpPr>
        <p:spPr>
          <a:xfrm>
            <a:off x="7262813" y="4932363"/>
            <a:ext cx="477837" cy="427037"/>
          </a:xfrm>
          <a:prstGeom prst="ellipse">
            <a:avLst/>
          </a:prstGeom>
          <a:solidFill>
            <a:srgbClr val="48FC48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97" name="Text Box 24"/>
          <p:cNvSpPr/>
          <p:nvPr/>
        </p:nvSpPr>
        <p:spPr>
          <a:xfrm>
            <a:off x="7383463" y="4856163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G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698" name="Oval 25"/>
          <p:cNvSpPr/>
          <p:nvPr/>
        </p:nvSpPr>
        <p:spPr>
          <a:xfrm>
            <a:off x="5822950" y="5148263"/>
            <a:ext cx="477838" cy="4270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699" name="Text Box 26"/>
          <p:cNvSpPr/>
          <p:nvPr/>
        </p:nvSpPr>
        <p:spPr>
          <a:xfrm>
            <a:off x="5943600" y="5072063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K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28700" name="Oval 27"/>
          <p:cNvSpPr/>
          <p:nvPr/>
        </p:nvSpPr>
        <p:spPr>
          <a:xfrm>
            <a:off x="4602163" y="1057275"/>
            <a:ext cx="477837" cy="427038"/>
          </a:xfrm>
          <a:prstGeom prst="ellipse">
            <a:avLst/>
          </a:prstGeom>
          <a:solidFill>
            <a:srgbClr val="48FC48"/>
          </a:solidFill>
          <a:ln w="9525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701" name="Text Box 28"/>
          <p:cNvSpPr/>
          <p:nvPr/>
        </p:nvSpPr>
        <p:spPr>
          <a:xfrm>
            <a:off x="4751388" y="981075"/>
            <a:ext cx="1809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1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51A03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S</a:t>
            </a:r>
            <a:endParaRPr lang="en-US" altLang="zh-CN" dirty="0">
              <a:latin typeface="幼圆" panose="02010509060101010101" pitchFamily="49" charset="-122"/>
            </a:endParaRPr>
          </a:p>
        </p:txBody>
      </p:sp>
      <p:sp>
        <p:nvSpPr>
          <p:cNvPr id="28702" name="Line 29"/>
          <p:cNvSpPr/>
          <p:nvPr/>
        </p:nvSpPr>
        <p:spPr>
          <a:xfrm flipV="1">
            <a:off x="3673475" y="1727200"/>
            <a:ext cx="730250" cy="369888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03" name="Line 30"/>
          <p:cNvSpPr/>
          <p:nvPr/>
        </p:nvSpPr>
        <p:spPr>
          <a:xfrm flipH="1">
            <a:off x="3195638" y="1484313"/>
            <a:ext cx="1370012" cy="666750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4" name="Line 31"/>
          <p:cNvSpPr/>
          <p:nvPr/>
        </p:nvSpPr>
        <p:spPr>
          <a:xfrm flipH="1">
            <a:off x="2109788" y="2652713"/>
            <a:ext cx="630237" cy="592137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5" name="Line 32"/>
          <p:cNvSpPr/>
          <p:nvPr/>
        </p:nvSpPr>
        <p:spPr>
          <a:xfrm flipH="1">
            <a:off x="1042988" y="3676650"/>
            <a:ext cx="728662" cy="755650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6" name="Line 33"/>
          <p:cNvSpPr/>
          <p:nvPr/>
        </p:nvSpPr>
        <p:spPr>
          <a:xfrm>
            <a:off x="6477000" y="2774950"/>
            <a:ext cx="801688" cy="787400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7" name="Line 34"/>
          <p:cNvSpPr/>
          <p:nvPr/>
        </p:nvSpPr>
        <p:spPr>
          <a:xfrm flipH="1">
            <a:off x="4295775" y="4256088"/>
            <a:ext cx="784225" cy="842962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8" name="Line 35"/>
          <p:cNvSpPr/>
          <p:nvPr/>
        </p:nvSpPr>
        <p:spPr>
          <a:xfrm flipH="1">
            <a:off x="5237163" y="2713038"/>
            <a:ext cx="938212" cy="909637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9" name="Line 36"/>
          <p:cNvSpPr/>
          <p:nvPr/>
        </p:nvSpPr>
        <p:spPr>
          <a:xfrm>
            <a:off x="2112963" y="3746500"/>
            <a:ext cx="338137" cy="604838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10" name="Line 37"/>
          <p:cNvSpPr/>
          <p:nvPr/>
        </p:nvSpPr>
        <p:spPr>
          <a:xfrm>
            <a:off x="5289550" y="4256088"/>
            <a:ext cx="777875" cy="747712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11" name="Line 38"/>
          <p:cNvSpPr/>
          <p:nvPr/>
        </p:nvSpPr>
        <p:spPr>
          <a:xfrm>
            <a:off x="2973388" y="2563813"/>
            <a:ext cx="523875" cy="684212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12" name="Line 39"/>
          <p:cNvSpPr/>
          <p:nvPr/>
        </p:nvSpPr>
        <p:spPr>
          <a:xfrm>
            <a:off x="2451100" y="4972050"/>
            <a:ext cx="0" cy="531813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13" name="Line 40"/>
          <p:cNvSpPr/>
          <p:nvPr/>
        </p:nvSpPr>
        <p:spPr>
          <a:xfrm>
            <a:off x="7391400" y="4148138"/>
            <a:ext cx="119063" cy="747712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14" name="Line 41"/>
          <p:cNvSpPr/>
          <p:nvPr/>
        </p:nvSpPr>
        <p:spPr>
          <a:xfrm>
            <a:off x="4995863" y="1436688"/>
            <a:ext cx="1300162" cy="742950"/>
          </a:xfrm>
          <a:prstGeom prst="line">
            <a:avLst/>
          </a:prstGeom>
          <a:ln w="25400" cap="flat" cmpd="sng">
            <a:solidFill>
              <a:srgbClr val="48FC4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15" name="Line 42"/>
          <p:cNvSpPr/>
          <p:nvPr/>
        </p:nvSpPr>
        <p:spPr>
          <a:xfrm flipV="1">
            <a:off x="2347913" y="2847975"/>
            <a:ext cx="425450" cy="40005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16" name="Line 43"/>
          <p:cNvSpPr/>
          <p:nvPr/>
        </p:nvSpPr>
        <p:spPr>
          <a:xfrm flipH="1" flipV="1">
            <a:off x="2609850" y="5046663"/>
            <a:ext cx="17463" cy="44450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17" name="Line 44"/>
          <p:cNvSpPr/>
          <p:nvPr/>
        </p:nvSpPr>
        <p:spPr>
          <a:xfrm flipV="1">
            <a:off x="1301750" y="3927475"/>
            <a:ext cx="484188" cy="504825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18" name="Line 45"/>
          <p:cNvSpPr/>
          <p:nvPr/>
        </p:nvSpPr>
        <p:spPr>
          <a:xfrm flipH="1" flipV="1">
            <a:off x="3214688" y="2640013"/>
            <a:ext cx="344487" cy="442912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19" name="Line 46"/>
          <p:cNvSpPr/>
          <p:nvPr/>
        </p:nvSpPr>
        <p:spPr>
          <a:xfrm flipV="1">
            <a:off x="4506913" y="4475163"/>
            <a:ext cx="596900" cy="57150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0" name="Line 47"/>
          <p:cNvSpPr/>
          <p:nvPr/>
        </p:nvSpPr>
        <p:spPr>
          <a:xfrm flipV="1">
            <a:off x="5513388" y="3052763"/>
            <a:ext cx="554037" cy="54610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1" name="Line 48"/>
          <p:cNvSpPr/>
          <p:nvPr/>
        </p:nvSpPr>
        <p:spPr>
          <a:xfrm flipH="1">
            <a:off x="3629025" y="1436688"/>
            <a:ext cx="671513" cy="325437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2" name="Line 49"/>
          <p:cNvSpPr/>
          <p:nvPr/>
        </p:nvSpPr>
        <p:spPr>
          <a:xfrm flipH="1">
            <a:off x="2065338" y="2636838"/>
            <a:ext cx="477837" cy="461962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3" name="Line 50"/>
          <p:cNvSpPr/>
          <p:nvPr/>
        </p:nvSpPr>
        <p:spPr>
          <a:xfrm flipH="1">
            <a:off x="1055688" y="3675063"/>
            <a:ext cx="433387" cy="52070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4" name="Line 51"/>
          <p:cNvSpPr/>
          <p:nvPr/>
        </p:nvSpPr>
        <p:spPr>
          <a:xfrm>
            <a:off x="2970213" y="2805113"/>
            <a:ext cx="311150" cy="433387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5" name="Line 52"/>
          <p:cNvSpPr/>
          <p:nvPr/>
        </p:nvSpPr>
        <p:spPr>
          <a:xfrm flipH="1">
            <a:off x="2270125" y="5003800"/>
            <a:ext cx="26988" cy="401638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6" name="Line 53"/>
          <p:cNvSpPr/>
          <p:nvPr/>
        </p:nvSpPr>
        <p:spPr>
          <a:xfrm>
            <a:off x="2032000" y="3867150"/>
            <a:ext cx="238125" cy="46990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7" name="Line 54"/>
          <p:cNvSpPr/>
          <p:nvPr/>
        </p:nvSpPr>
        <p:spPr>
          <a:xfrm flipH="1" flipV="1">
            <a:off x="2311400" y="3721100"/>
            <a:ext cx="315913" cy="534988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8" name="Line 55"/>
          <p:cNvSpPr/>
          <p:nvPr/>
        </p:nvSpPr>
        <p:spPr>
          <a:xfrm flipH="1">
            <a:off x="4295775" y="4321175"/>
            <a:ext cx="455613" cy="534988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29" name="Line 56"/>
          <p:cNvSpPr/>
          <p:nvPr/>
        </p:nvSpPr>
        <p:spPr>
          <a:xfrm flipH="1">
            <a:off x="5237163" y="2744788"/>
            <a:ext cx="585787" cy="576262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30" name="Line 57"/>
          <p:cNvSpPr/>
          <p:nvPr/>
        </p:nvSpPr>
        <p:spPr>
          <a:xfrm>
            <a:off x="7224713" y="4256088"/>
            <a:ext cx="76200" cy="48895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31" name="Line 58"/>
          <p:cNvSpPr/>
          <p:nvPr/>
        </p:nvSpPr>
        <p:spPr>
          <a:xfrm>
            <a:off x="5033963" y="1644650"/>
            <a:ext cx="788987" cy="506413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32" name="Line 59"/>
          <p:cNvSpPr/>
          <p:nvPr/>
        </p:nvSpPr>
        <p:spPr>
          <a:xfrm>
            <a:off x="6488113" y="2970213"/>
            <a:ext cx="538162" cy="53340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33" name="Line 60"/>
          <p:cNvSpPr/>
          <p:nvPr/>
        </p:nvSpPr>
        <p:spPr>
          <a:xfrm>
            <a:off x="5295900" y="4437063"/>
            <a:ext cx="511175" cy="531812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34" name="Line 61"/>
          <p:cNvSpPr/>
          <p:nvPr/>
        </p:nvSpPr>
        <p:spPr>
          <a:xfrm flipH="1" flipV="1">
            <a:off x="5567363" y="4256088"/>
            <a:ext cx="557212" cy="488950"/>
          </a:xfrm>
          <a:prstGeom prst="line">
            <a:avLst/>
          </a:prstGeom>
          <a:ln w="38100" cap="flat" cmpd="sng">
            <a:solidFill>
              <a:srgbClr val="48FC48"/>
            </a:solidFill>
            <a:prstDash val="sysDot"/>
            <a:headEnd type="none" w="med" len="med"/>
            <a:tailEnd type="stealth" w="lg" len="lg"/>
          </a:ln>
        </p:spPr>
      </p:sp>
      <p:sp>
        <p:nvSpPr>
          <p:cNvPr id="28735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7346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47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48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49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50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51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52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53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54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55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56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57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58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59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60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61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62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38862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64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65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66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67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68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49176" name="Rectangle 25"/>
          <p:cNvSpPr>
            <a:spLocks noChangeArrowheads="1"/>
          </p:cNvSpPr>
          <p:nvPr/>
        </p:nvSpPr>
        <p:spPr bwMode="auto">
          <a:xfrm>
            <a:off x="3505200" y="3581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70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71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72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73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74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75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76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77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78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79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80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81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82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83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84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85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86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87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88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89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90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91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92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93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94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95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96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97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398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399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00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01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02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03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04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05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06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07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08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09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7410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11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12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13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14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15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16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17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18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19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0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1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2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3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4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5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6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7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8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29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0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1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2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3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4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5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6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7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8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39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0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1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2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3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4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5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6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7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8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49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450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7451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52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53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54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55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56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57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58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59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0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1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2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3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4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5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6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7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8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69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70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71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472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7473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8370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371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72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373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74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75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76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377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78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79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80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381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82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83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84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385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86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87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171" name="Rectangle 20"/>
          <p:cNvSpPr>
            <a:spLocks noChangeArrowheads="1"/>
          </p:cNvSpPr>
          <p:nvPr/>
        </p:nvSpPr>
        <p:spPr bwMode="auto">
          <a:xfrm>
            <a:off x="42672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9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90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391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92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93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394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395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396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397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98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399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00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49184" name="Rectangle 33"/>
          <p:cNvSpPr>
            <a:spLocks noChangeArrowheads="1"/>
          </p:cNvSpPr>
          <p:nvPr/>
        </p:nvSpPr>
        <p:spPr bwMode="auto">
          <a:xfrm>
            <a:off x="35052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402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03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04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05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06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07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08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09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10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11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12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13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14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15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16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17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18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19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20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21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22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23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24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25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26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27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28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29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30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31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32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33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8434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35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36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37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38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39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0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1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2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3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4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5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6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7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8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49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0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1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2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3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4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5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6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7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8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59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0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1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2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3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4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5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6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7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8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69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70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71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72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73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474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8475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76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77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78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79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0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1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2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3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4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5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6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7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8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89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90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91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92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93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94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95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96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8497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9394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395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396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397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398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399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00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01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02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03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04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05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06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07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08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09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10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11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412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49172" name="Rectangle 21"/>
          <p:cNvSpPr>
            <a:spLocks noChangeArrowheads="1"/>
          </p:cNvSpPr>
          <p:nvPr/>
        </p:nvSpPr>
        <p:spPr bwMode="auto">
          <a:xfrm>
            <a:off x="46482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4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15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16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17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418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19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20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21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22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23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24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25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5" name="Rectangle 34"/>
          <p:cNvSpPr>
            <a:spLocks noChangeArrowheads="1"/>
          </p:cNvSpPr>
          <p:nvPr/>
        </p:nvSpPr>
        <p:spPr bwMode="auto">
          <a:xfrm>
            <a:off x="38862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86" name="Rectangle 35"/>
          <p:cNvSpPr>
            <a:spLocks noChangeArrowheads="1"/>
          </p:cNvSpPr>
          <p:nvPr/>
        </p:nvSpPr>
        <p:spPr bwMode="auto">
          <a:xfrm>
            <a:off x="42672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28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29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30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31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32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49192" name="Rectangle 41"/>
          <p:cNvSpPr>
            <a:spLocks noChangeArrowheads="1"/>
          </p:cNvSpPr>
          <p:nvPr/>
        </p:nvSpPr>
        <p:spPr bwMode="auto">
          <a:xfrm>
            <a:off x="3505200" y="4343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34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35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36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37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38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39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40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41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42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43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44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45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46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47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48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49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50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51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52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53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54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55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56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57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9458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59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60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461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62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63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64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65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66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67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68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69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0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1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2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3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4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5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6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7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8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79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0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1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2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3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4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5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6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7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8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89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90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91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92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93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94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95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96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97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9498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9499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0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1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2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3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4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5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6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7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8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09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0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1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2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3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4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5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6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7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8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19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20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59521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0418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19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20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21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22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23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24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25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26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27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28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4648200" y="2819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0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31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32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33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34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35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436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0437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0438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39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40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41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442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43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79" name="Rectangle 28"/>
          <p:cNvSpPr>
            <a:spLocks noChangeArrowheads="1"/>
          </p:cNvSpPr>
          <p:nvPr/>
        </p:nvSpPr>
        <p:spPr bwMode="auto"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5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46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47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48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49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5" name="Rectangle 34"/>
          <p:cNvSpPr>
            <a:spLocks noChangeArrowheads="1"/>
          </p:cNvSpPr>
          <p:nvPr/>
        </p:nvSpPr>
        <p:spPr bwMode="auto">
          <a:xfrm>
            <a:off x="38862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86" name="Rectangle 35"/>
          <p:cNvSpPr>
            <a:spLocks noChangeArrowheads="1"/>
          </p:cNvSpPr>
          <p:nvPr/>
        </p:nvSpPr>
        <p:spPr bwMode="auto">
          <a:xfrm>
            <a:off x="42672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52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53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54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55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56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57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0458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59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60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61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62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63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64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200" name="Rectangle 49"/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66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67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68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69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70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71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72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73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74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75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76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77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78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79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80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81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0482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83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84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485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86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87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88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89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0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1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2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3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4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5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6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7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8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499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0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1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2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3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4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5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6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7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8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09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0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1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2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3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4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5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6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7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8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19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20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21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0522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0523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24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25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26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27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28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29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0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1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2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3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4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5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6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7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8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39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40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41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42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43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544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0545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  <p:sp>
        <p:nvSpPr>
          <p:cNvPr id="60546" name="Line 69"/>
          <p:cNvSpPr/>
          <p:nvPr/>
        </p:nvSpPr>
        <p:spPr>
          <a:xfrm flipH="1" flipV="1">
            <a:off x="4953000" y="3797300"/>
            <a:ext cx="2860675" cy="4238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547" name="Rectangle 68"/>
          <p:cNvSpPr/>
          <p:nvPr/>
        </p:nvSpPr>
        <p:spPr>
          <a:xfrm>
            <a:off x="7620000" y="41529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入队时权值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+2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42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43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44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648200" y="2438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47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48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49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50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51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52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53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56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57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58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59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60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1461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1462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63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64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65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66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67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79" name="Rectangle 28"/>
          <p:cNvSpPr>
            <a:spLocks noChangeArrowheads="1"/>
          </p:cNvSpPr>
          <p:nvPr/>
        </p:nvSpPr>
        <p:spPr bwMode="auto"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9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70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71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72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73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4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1475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1476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77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78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79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80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81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1482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194" name="Rectangle 43"/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4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85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86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87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88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89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1490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91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92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93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494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95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96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97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98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99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00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01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02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03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04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05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506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07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08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09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10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11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12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13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14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15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16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17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18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19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0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1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2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3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4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5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6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7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8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29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0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1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2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3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4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5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6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7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8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39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40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41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42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43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44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45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46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1547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48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49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0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1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2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3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4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5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6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7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8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59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60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61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62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63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64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65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66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67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68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1569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2466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467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68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469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5029200" y="2438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1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72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473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74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75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76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477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2478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5410200" y="2819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0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481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82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83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484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2485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2486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487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88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89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490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491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492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49180" name="Rectangle 29"/>
          <p:cNvSpPr>
            <a:spLocks noChangeArrowheads="1"/>
          </p:cNvSpPr>
          <p:nvPr/>
        </p:nvSpPr>
        <p:spPr bwMode="auto">
          <a:xfrm>
            <a:off x="5029200" y="3581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4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95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96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497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8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2499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2500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01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02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03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04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05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2506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07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49195" name="Rectangle 44"/>
          <p:cNvSpPr>
            <a:spLocks noChangeArrowheads="1"/>
          </p:cNvSpPr>
          <p:nvPr/>
        </p:nvSpPr>
        <p:spPr bwMode="auto">
          <a:xfrm>
            <a:off x="4648200" y="4343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509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10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11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12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13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2514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15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16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17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18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19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20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21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22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23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24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25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26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27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28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29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2530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31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32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33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534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35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36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37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38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39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0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1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2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3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4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5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6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7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8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49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0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1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2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3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4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5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6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7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8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59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0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1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2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3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4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5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6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7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8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69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570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571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72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73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74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75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76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77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78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79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0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1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2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3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4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5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6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7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8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89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90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91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92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2593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3490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491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492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493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494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495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496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497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498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499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00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01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02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03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04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05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06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07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508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09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10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11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12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13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514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15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16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17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18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19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20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21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22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23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24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25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26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27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28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29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30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31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32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33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34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35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36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37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3538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39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40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41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42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43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44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45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46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47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48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49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50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51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52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53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3554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55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56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57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58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59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0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1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2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3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4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5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6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7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8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69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0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1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2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3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4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5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6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7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8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79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0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1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2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3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4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5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6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7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8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89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90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91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92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93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594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3595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96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97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98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599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0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1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2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3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4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5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6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7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8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09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10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11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12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13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14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15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616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3617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4514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15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16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17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18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19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20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21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22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23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24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25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26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27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28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29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30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31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4532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33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34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35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36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37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4538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39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40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41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42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43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44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45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46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47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48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49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50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51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52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53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54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55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56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57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58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59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60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61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62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63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64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65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4566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67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68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69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70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71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72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73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74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75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76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77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4578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79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80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581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82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83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84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85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86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87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88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89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0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1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2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3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4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5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6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7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8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599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0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1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2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3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4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5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6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7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8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09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10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11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12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13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14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15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16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17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618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4619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0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1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2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3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4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5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6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7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8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29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0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1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2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3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4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5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6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7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8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39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640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4641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  <p:sp>
        <p:nvSpPr>
          <p:cNvPr id="64642" name="Rectangle 30"/>
          <p:cNvSpPr/>
          <p:nvPr/>
        </p:nvSpPr>
        <p:spPr>
          <a:xfrm>
            <a:off x="5410200" y="320198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5538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39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40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41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42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43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44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45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46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47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48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49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50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51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52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53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54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55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556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57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58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59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60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61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562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63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64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65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66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67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68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69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70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71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72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73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74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75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76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77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78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79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80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81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82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83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84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85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86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87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88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89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90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91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92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93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94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595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96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97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5598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599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00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01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5602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03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604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05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606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07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08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09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0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1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2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3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4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5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6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7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8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19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0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1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2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3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4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5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6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7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8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29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0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1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2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3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4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5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6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7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8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39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40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41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642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5643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44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45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46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47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48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49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0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1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2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3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4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5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6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7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8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59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60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61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62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63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664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5665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  <p:sp>
        <p:nvSpPr>
          <p:cNvPr id="65666" name="Rectangle 30"/>
          <p:cNvSpPr/>
          <p:nvPr/>
        </p:nvSpPr>
        <p:spPr>
          <a:xfrm>
            <a:off x="5410200" y="320198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6562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563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564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565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66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67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68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569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570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571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572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573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74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75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76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577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578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579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580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81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82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583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84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85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586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587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588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89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90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91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92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93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4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95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96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597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98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599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00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01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02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03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04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05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06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07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08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09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10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11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12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13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14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15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16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17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18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19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20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21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22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6623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24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25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6626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27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6628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29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6630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31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32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33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34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35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36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37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38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39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0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1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2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3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4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5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6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7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8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49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0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1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2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3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4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5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6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7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8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59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60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61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62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63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64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65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666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6667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68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69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0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1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2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3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4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5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6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7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8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79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80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81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82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83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84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85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86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87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688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6689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  <p:sp>
        <p:nvSpPr>
          <p:cNvPr id="66690" name="Rectangle 30"/>
          <p:cNvSpPr/>
          <p:nvPr/>
        </p:nvSpPr>
        <p:spPr>
          <a:xfrm>
            <a:off x="5410200" y="320198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22" name="直接连接符 3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3" name="TextBox 4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BFS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的思想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0724" name="TextBox 5"/>
          <p:cNvSpPr/>
          <p:nvPr/>
        </p:nvSpPr>
        <p:spPr>
          <a:xfrm>
            <a:off x="682625" y="1339850"/>
            <a:ext cx="7777163" cy="3138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从初始状态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开始，利用规则，生成下一层的状态。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顺序检查下一层的所有状态，看是否出现目标状态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否则就对该层所有状态节点，分别利用规则。生成再下一层的所有状   态节点。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继续按上面思想生成再下一层的所有状态节点，这样一层一层往下展开。直到出现目标状态为止。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按层次的顺序来遍历搜索树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0725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7586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587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588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589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590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591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592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593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594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595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596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597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599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00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01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13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02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03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604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05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06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07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08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09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610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11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12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13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14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15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16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17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18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19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20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21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22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23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24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25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26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27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28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29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30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31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32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13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33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34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35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36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37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38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39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40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41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42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43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13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44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45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46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47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13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7648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49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7650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51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52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53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54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55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56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57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58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59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0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1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2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3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4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5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6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7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8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69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0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1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2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3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4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5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6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7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8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79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0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1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2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3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4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5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6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7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8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89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690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7691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92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93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94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95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96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97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98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699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0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1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2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3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4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5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6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7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8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09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10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11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712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7713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  <p:sp>
        <p:nvSpPr>
          <p:cNvPr id="67714" name="Rectangle 30"/>
          <p:cNvSpPr/>
          <p:nvPr/>
        </p:nvSpPr>
        <p:spPr>
          <a:xfrm>
            <a:off x="5410200" y="320198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8610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11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612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13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14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15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16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17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18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619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620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21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22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23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24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25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13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26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627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628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29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30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31" name="Rectangle 23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32" name="Rectangle 24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33" name="Rectangle 25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634" name="Rectangle 26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35" name="Rectangle 27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36" name="Rectangle 28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37" name="Rectangle 29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38" name="Rectangle 30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39" name="Rectangle 31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40" name="Rectangle 32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41" name="Rectangle 33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1E1C1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42" name="Rectangle 34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43" name="Rectangle 35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44" name="Rectangle 36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45" name="Rectangle 37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46" name="Rectangle 38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47" name="Rectangle 39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48" name="Rectangle 40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49" name="Rectangle 41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5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50" name="Rectangle 42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51" name="Rectangle 43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7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52" name="Rectangle 44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8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53" name="Rectangle 45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9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54" name="Rectangle 46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55" name="Rectangle 47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56" name="Rectangle 48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13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57" name="Rectangle 49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6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58" name="Rectangle 50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59" name="Rectangle 51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60" name="Rectangle 52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61" name="Rectangle 53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62" name="Rectangle 54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63" name="Rectangle 55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64" name="Rectangle 56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65" name="Rectangle 57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66" name="Rectangle 58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67" name="Rectangle 59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13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68" name="Rectangle 60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69" name="Rectangle 61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11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70" name="Rectangle 62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12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71" name="Rectangle 63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13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72" name="Rectangle 64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14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68673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8674" name="Rectangle 66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675" name="Line 67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676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677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678" name="Rectangle 70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79" name="Rectangle 71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0" name="Rectangle 72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1" name="Rectangle 73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2" name="Rectangle 74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3" name="Rectangle 75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4" name="Rectangle 76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5" name="Rectangle 77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6" name="Rectangle 78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7" name="Rectangle 79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8" name="Rectangle 80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89" name="Rectangle 81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0" name="Rectangle 82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1" name="Rectangle 83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2" name="Rectangle 84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3" name="Rectangle 85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4" name="Rectangle 86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5" name="Rectangle 87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6" name="Rectangle 8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7" name="Rectangle 89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8" name="Rectangle 90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699" name="Rectangle 91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0" name="Rectangle 92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1" name="Rectangle 93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2" name="Rectangle 94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3" name="Rectangle 95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4" name="Rectangle 96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5" name="Rectangle 97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6" name="Rectangle 98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7" name="Rectangle 99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8" name="Rectangle 100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09" name="Rectangle 101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10" name="Rectangle 102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11" name="Rectangle 103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12" name="Rectangle 104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13" name="Rectangle 105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8714" name="Rectangle 106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610600" cy="725488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迷宫中出现了一些障碍，需要额外一步才能越过去。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8715" name="Rectangle 107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16" name="Rectangle 108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17" name="Rectangle 109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18" name="Rectangle 110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19" name="Rectangle 111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0" name="Rectangle 112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1" name="Rectangle 113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2" name="Rectangle 114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3" name="Rectangle 115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4" name="Rectangle 116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5" name="Rectangle 117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6" name="Rectangle 118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7" name="Rectangle 119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8" name="Rectangle 120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29" name="Rectangle 121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30" name="Rectangle 122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31" name="Rectangle 123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32" name="Rectangle 124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33" name="Rectangle 125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34" name="Rectangle 126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AFB2B4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35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736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8737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  <p:sp>
        <p:nvSpPr>
          <p:cNvPr id="68738" name="Rectangle 30"/>
          <p:cNvSpPr/>
          <p:nvPr/>
        </p:nvSpPr>
        <p:spPr>
          <a:xfrm>
            <a:off x="5410200" y="3201988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solidFill>
                  <a:srgbClr val="1E1C11"/>
                </a:solidFill>
                <a:latin typeface="幼圆" panose="02010509060101010101" pitchFamily="49" charset="-122"/>
              </a:rPr>
              <a:t>10</a:t>
            </a:r>
            <a:endParaRPr lang="zh-CN" altLang="en-US" b="1" dirty="0">
              <a:solidFill>
                <a:srgbClr val="1E1C11"/>
              </a:solidFill>
              <a:latin typeface="幼圆" panose="02010509060101010101" pitchFamily="49" charset="-122"/>
            </a:endParaRPr>
          </a:p>
        </p:txBody>
      </p:sp>
      <p:sp>
        <p:nvSpPr>
          <p:cNvPr id="133" name="Line 129"/>
          <p:cNvSpPr/>
          <p:nvPr/>
        </p:nvSpPr>
        <p:spPr>
          <a:xfrm flipH="1">
            <a:off x="6362700" y="2565400"/>
            <a:ext cx="9525" cy="1227138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" name="Line 131"/>
          <p:cNvSpPr/>
          <p:nvPr/>
        </p:nvSpPr>
        <p:spPr>
          <a:xfrm flipV="1">
            <a:off x="4752975" y="3771900"/>
            <a:ext cx="1584325" cy="20638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" name="Line 132"/>
          <p:cNvSpPr/>
          <p:nvPr/>
        </p:nvSpPr>
        <p:spPr>
          <a:xfrm flipV="1">
            <a:off x="4787900" y="3343275"/>
            <a:ext cx="0" cy="449263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" name="Line 133"/>
          <p:cNvSpPr/>
          <p:nvPr/>
        </p:nvSpPr>
        <p:spPr>
          <a:xfrm>
            <a:off x="3654425" y="3357563"/>
            <a:ext cx="1133475" cy="1587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" name="Line 134"/>
          <p:cNvSpPr/>
          <p:nvPr/>
        </p:nvSpPr>
        <p:spPr>
          <a:xfrm>
            <a:off x="3635375" y="2622550"/>
            <a:ext cx="0" cy="741363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9634" name="Rectangle 65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9257" name="Rectangle 106"/>
          <p:cNvSpPr>
            <a:spLocks noGrp="1" noChangeArrowheads="1"/>
          </p:cNvSpPr>
          <p:nvPr>
            <p:ph type="subTitle" idx="1"/>
          </p:nvPr>
        </p:nvSpPr>
        <p:spPr>
          <a:xfrm>
            <a:off x="557213" y="2060575"/>
            <a:ext cx="7902575" cy="2592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由于到达下一个点所需的步数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故需要使用以步数排序的优先队列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priority_queue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来代替原来的普通队列。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入队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时注意步数的增加（判定是否为障碍点）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636" name="直接连接符 128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37" name="TextBox 129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迷宫问题(最短路径)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-BFS</a:t>
            </a:r>
            <a:endParaRPr lang="zh-CN" altLang="en-US" dirty="0">
              <a:solidFill>
                <a:srgbClr val="4B4D4F"/>
              </a:solidFill>
              <a:latin typeface="幼圆" panose="02010509060101010101" pitchFamily="49" charset="-122"/>
            </a:endParaRPr>
          </a:p>
        </p:txBody>
      </p:sp>
      <p:sp>
        <p:nvSpPr>
          <p:cNvPr id="69638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85" y="427038"/>
            <a:ext cx="8215313" cy="795337"/>
          </a:xfrm>
        </p:spPr>
        <p:txBody>
          <a:bodyPr/>
          <a:p>
            <a:pPr algn="ctr"/>
            <a:r>
              <a:rPr lang="zh-CN" altLang="en-US" b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优先队列</a:t>
            </a:r>
            <a:r>
              <a:rPr lang="en-US" altLang="zh-CN" b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lang="en-US" altLang="zh-CN" b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priority_queue</a:t>
            </a:r>
            <a:r>
              <a:rPr lang="en-US" altLang="zh-CN" b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725" y="2367280"/>
            <a:ext cx="8215630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0658" name="直接连接符 3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659" name="TextBox 4"/>
          <p:cNvSpPr/>
          <p:nvPr/>
        </p:nvSpPr>
        <p:spPr>
          <a:xfrm>
            <a:off x="611188" y="404813"/>
            <a:ext cx="77771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Oil Deposits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70660" name="TextBox 5"/>
          <p:cNvSpPr/>
          <p:nvPr/>
        </p:nvSpPr>
        <p:spPr>
          <a:xfrm>
            <a:off x="682625" y="1339850"/>
            <a:ext cx="7777163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题意：给出一个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*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的矩形区域和每个区域的状态 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--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有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/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没有石油，（定义）如果两个有石油的区域是相邻的（水平、垂直、斜）则认为这是属于同一个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oil pocket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zh-CN" altLang="en-US" sz="3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求这块矩形区域一共有多少</a:t>
            </a: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oil pocket </a:t>
            </a:r>
            <a:r>
              <a:rPr lang="zh-CN" altLang="en-US" sz="3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en-US" altLang="x-none" dirty="0">
              <a:latin typeface="幼圆" panose="02010509060101010101" pitchFamily="49" charset="-122"/>
            </a:endParaRPr>
          </a:p>
        </p:txBody>
      </p:sp>
      <p:sp>
        <p:nvSpPr>
          <p:cNvPr id="70661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682" name="直接连接符 3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3" name="TextBox 4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53252" name="TextBox 5"/>
          <p:cNvSpPr/>
          <p:nvPr/>
        </p:nvSpPr>
        <p:spPr>
          <a:xfrm>
            <a:off x="682625" y="1052513"/>
            <a:ext cx="7777163" cy="5016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思路：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对于每个有油区域，找出所有与它同属一个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oil pocket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的有油区域，最后计算一共有多少个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oil pocket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？怎样去找出所有与它同属一个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oil pocket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BFS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：找到一个起点；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从这个点出发，枚举四周寻找有油区域；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顺序从找到的新的区域出发，循环上述过程，直到没有新的区域加入。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？怎样去标志同属一个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oil pocket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的有油区域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设置一个访问标志代表此区域有没有被包含过，这样的话调用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BFS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的次数就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= oil pocket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的数目。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当然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DFS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也是可以这样做的。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1685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charRg st="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15" dur="500"/>
                                        <p:tgtEl>
                                          <p:spTgt spid="53252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8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20" dur="500"/>
                                        <p:tgtEl>
                                          <p:spTgt spid="53252">
                                            <p:txEl>
                                              <p:charRg st="86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9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23" dur="500"/>
                                        <p:tgtEl>
                                          <p:spTgt spid="53252">
                                            <p:txEl>
                                              <p:charRg st="98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11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26" dur="500"/>
                                        <p:tgtEl>
                                          <p:spTgt spid="53252">
                                            <p:txEl>
                                              <p:charRg st="117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15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31" dur="500"/>
                                        <p:tgtEl>
                                          <p:spTgt spid="53252">
                                            <p:txEl>
                                              <p:charRg st="150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176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36" dur="500"/>
                                        <p:tgtEl>
                                          <p:spTgt spid="53252">
                                            <p:txEl>
                                              <p:charRg st="176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229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41" dur="500"/>
                                        <p:tgtEl>
                                          <p:spTgt spid="53252">
                                            <p:txEl>
                                              <p:charRg st="229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2706" name="TextBox 4"/>
          <p:cNvSpPr/>
          <p:nvPr/>
        </p:nvSpPr>
        <p:spPr>
          <a:xfrm>
            <a:off x="250825" y="115888"/>
            <a:ext cx="777716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框架：</a:t>
            </a:r>
            <a:endParaRPr lang="en-US" altLang="x-none" dirty="0">
              <a:latin typeface="幼圆" panose="02010509060101010101" pitchFamily="49" charset="-122"/>
            </a:endParaRPr>
          </a:p>
        </p:txBody>
      </p:sp>
      <p:sp>
        <p:nvSpPr>
          <p:cNvPr id="72707" name="TextBox 5"/>
          <p:cNvSpPr/>
          <p:nvPr/>
        </p:nvSpPr>
        <p:spPr>
          <a:xfrm>
            <a:off x="250825" y="476250"/>
            <a:ext cx="7777163" cy="6400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oid BFS(int i,int j){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while(!q.empty())q.pop();//初始化队列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Q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q.push(i*m+j);//可用结构体，也可以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哈希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一下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while(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!q.empty())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{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//当q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不为空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int u=q.front()//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取出队首元素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          int cx,cy;cx=u/m;cy=u%m;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for(int k=0;k&lt;4;k++){//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枚举元素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的相邻区域，</a:t>
            </a:r>
            <a:r>
              <a:rPr lang="en-US" altLang="x-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	int nx,ny;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	nx=cx+dx[k];ny=cy+dy[k];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nx&gt;=0&amp;&amp;nx&lt;n&amp;&amp;ny&gt;=0&amp;&amp;ny&lt;m&amp;&amp;Map[nx][ny]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){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此区域合法且有油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		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vis[i][j]=true//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入队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访问标记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		q.push(nx*m+ny);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	}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}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nt main(){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memset(vis,0,sizeof(vis));//vis[][]标记有无访问初始化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……(读入数据)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枚举所有区域，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此区域有油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&amp;&amp;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没有被访问过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	BFS(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72708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ctr" eaLnBrk="1" hangingPunct="1"/>
            <a:r>
              <a:rPr lang="zh-CN" altLang="en-US" dirty="0"/>
              <a:t>除结构体外</a:t>
            </a:r>
            <a:r>
              <a:rPr lang="zh-CN" altLang="en-US" dirty="0"/>
              <a:t>点坐标的其他表示方法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pair&lt;&gt;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的用法：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一般用于相关联的变量的捆绑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7250" marR="0" lvl="2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比如一个点的x和y坐标</a:t>
            </a: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2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pair&lt;int,int&gt; x;//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定义了一个名为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，由两个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组成的的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x=make_pair(a,b)//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捆绑赋给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的方法：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x.first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x.second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ctr" eaLnBrk="1" hangingPunct="1"/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除结构体外点坐标的其他表示方法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简单哈希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7250" marR="0" lvl="2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可以理解为是一种映射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7250" marR="0" lvl="2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7250" marR="0" lvl="2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n*n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的正方形中每一个点的坐标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(x,y)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可以用一个数字来表示（前提是下标从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开始，且是正方形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(x,y)-&gt;x*n+y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令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z=x*n+y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不难推出，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所对应的下标为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(z/n,z%n)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6858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BA761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这个哈希是可以双向的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BA761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建图方法：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）用邻接矩阵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578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113" y="2433638"/>
            <a:ext cx="5103812" cy="2962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746" name="直接连接符 3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47" name="TextBox 4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BFS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框架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1748" name="TextBox 5"/>
          <p:cNvSpPr/>
          <p:nvPr/>
        </p:nvSpPr>
        <p:spPr>
          <a:xfrm>
            <a:off x="766445" y="1590675"/>
            <a:ext cx="7777163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通常用</a:t>
            </a:r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</a:rPr>
              <a:t>队列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先进先出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,FIFO)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实现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	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初始化队列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Q.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Q={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起点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s}; 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标记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为己访问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	while (Q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非空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) {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取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Q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队首元素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u; u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出队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		if (u == 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目标状态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) 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		{…</a:t>
            </a:r>
            <a:r>
              <a:rPr lang="zh-CN" altLang="en-US" dirty="0">
                <a:solidFill>
                  <a:srgbClr val="FF0000"/>
                </a:solidFill>
                <a:latin typeface="幼圆" panose="02010509060101010101" pitchFamily="49" charset="-122"/>
              </a:rPr>
              <a:t>一系列操作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所有与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相邻且未被访问的点进入队列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标记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为已访问</a:t>
            </a: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</a:rPr>
              <a:t>;</a:t>
            </a:r>
            <a:endParaRPr lang="en-US" altLang="zh-CN" dirty="0">
              <a:latin typeface="幼圆" panose="02010509060101010101" pitchFamily="49" charset="-122"/>
            </a:endParaRPr>
          </a:p>
        </p:txBody>
      </p:sp>
      <p:sp>
        <p:nvSpPr>
          <p:cNvPr id="31749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466725" y="1052513"/>
            <a:ext cx="8215313" cy="5214937"/>
          </a:xfrm>
        </p:spPr>
        <p:txBody>
          <a:bodyPr vert="horz" wrap="square" lIns="91440" tIns="45720" rIns="91440" bIns="45720" anchor="t"/>
          <a:p>
            <a:r>
              <a:rPr lang="en-US" altLang="en-US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用</a:t>
            </a:r>
            <a:r>
              <a:rPr lang="en-US" altLang="zh-CN" dirty="0"/>
              <a:t>vector</a:t>
            </a:r>
            <a:endParaRPr lang="en-US" altLang="zh-CN" dirty="0"/>
          </a:p>
        </p:txBody>
      </p:sp>
      <p:pic>
        <p:nvPicPr>
          <p:cNvPr id="7680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175" y="1771650"/>
            <a:ext cx="5429250" cy="301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3</a:t>
            </a:r>
            <a:r>
              <a:rPr lang="zh-CN" altLang="en-US" dirty="0"/>
              <a:t>）用数组模拟邻接表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782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644650"/>
            <a:ext cx="6515100" cy="4589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770" name="直接连接符 3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1" name="TextBox 4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小结</a:t>
            </a:r>
            <a:endParaRPr lang="en-US" altLang="x-none" dirty="0">
              <a:latin typeface="幼圆" panose="02010509060101010101" pitchFamily="49" charset="-122"/>
            </a:endParaRPr>
          </a:p>
        </p:txBody>
      </p:sp>
      <p:sp>
        <p:nvSpPr>
          <p:cNvPr id="32772" name="TextBox 5"/>
          <p:cNvSpPr/>
          <p:nvPr/>
        </p:nvSpPr>
        <p:spPr>
          <a:xfrm>
            <a:off x="682625" y="1339850"/>
            <a:ext cx="7777163" cy="52304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DFS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：使用</a:t>
            </a:r>
            <a:r>
              <a:rPr lang="zh-CN" altLang="en-US" dirty="0">
                <a:solidFill>
                  <a:srgbClr val="FF33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栈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保存未被检测的结点，结点按照</a:t>
            </a:r>
            <a:r>
              <a:rPr lang="zh-CN" altLang="en-US" dirty="0">
                <a:solidFill>
                  <a:srgbClr val="FF33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深度优先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的次序被访问并依次被压入栈中，并以相反的次序出栈进行新的检测。</a:t>
            </a:r>
            <a:r>
              <a:rPr lang="en-US" altLang="x-none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类似于树的先序遍历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深搜例子：走迷宫，你没有办法用分身术来站在每个走过的位置。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走到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不能走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为止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BFS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：使用</a:t>
            </a:r>
            <a:r>
              <a:rPr lang="zh-CN" altLang="en-US" dirty="0">
                <a:solidFill>
                  <a:srgbClr val="FF33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队列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保存未被检测的结点。结点按照</a:t>
            </a:r>
            <a:r>
              <a:rPr lang="zh-CN" altLang="en-US" dirty="0">
                <a:solidFill>
                  <a:srgbClr val="FF33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宽度优先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的次序被访问和进、出队列。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类似于树的按层次遍历的过程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广搜例子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你的眼镜掉在地上以后，你趴在地板上找。你总是先摸最接近你的地方（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与你相邻的一片区域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），如果没有，再摸远一点的地方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……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2773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2290" name="组合 12289"/>
          <p:cNvGrpSpPr/>
          <p:nvPr/>
        </p:nvGrpSpPr>
        <p:grpSpPr>
          <a:xfrm>
            <a:off x="2895600" y="1828800"/>
            <a:ext cx="3657600" cy="3733800"/>
            <a:chOff x="0" y="0"/>
            <a:chExt cx="2304" cy="2352"/>
          </a:xfrm>
        </p:grpSpPr>
        <p:sp>
          <p:nvSpPr>
            <p:cNvPr id="33805" name="Rectangle 3"/>
            <p:cNvSpPr/>
            <p:nvPr/>
          </p:nvSpPr>
          <p:spPr>
            <a:xfrm>
              <a:off x="384" y="4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06" name="Rectangle 4"/>
            <p:cNvSpPr/>
            <p:nvPr/>
          </p:nvSpPr>
          <p:spPr>
            <a:xfrm>
              <a:off x="624" y="4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07" name="Rectangle 5"/>
            <p:cNvSpPr/>
            <p:nvPr/>
          </p:nvSpPr>
          <p:spPr>
            <a:xfrm>
              <a:off x="864" y="43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08" name="Rectangle 6"/>
            <p:cNvSpPr/>
            <p:nvPr/>
          </p:nvSpPr>
          <p:spPr>
            <a:xfrm>
              <a:off x="1104" y="4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09" name="Rectangle 7"/>
            <p:cNvSpPr/>
            <p:nvPr/>
          </p:nvSpPr>
          <p:spPr>
            <a:xfrm>
              <a:off x="1344" y="4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0" name="Rectangle 8"/>
            <p:cNvSpPr/>
            <p:nvPr/>
          </p:nvSpPr>
          <p:spPr>
            <a:xfrm>
              <a:off x="1584" y="4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1" name="Rectangle 9"/>
            <p:cNvSpPr/>
            <p:nvPr/>
          </p:nvSpPr>
          <p:spPr>
            <a:xfrm>
              <a:off x="1824" y="43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2" name="Rectangle 10"/>
            <p:cNvSpPr/>
            <p:nvPr/>
          </p:nvSpPr>
          <p:spPr>
            <a:xfrm>
              <a:off x="2064" y="4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3" name="Rectangle 11"/>
            <p:cNvSpPr/>
            <p:nvPr/>
          </p:nvSpPr>
          <p:spPr>
            <a:xfrm>
              <a:off x="384" y="67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4" name="Rectangle 12"/>
            <p:cNvSpPr/>
            <p:nvPr/>
          </p:nvSpPr>
          <p:spPr>
            <a:xfrm>
              <a:off x="624" y="67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5" name="Rectangle 13"/>
            <p:cNvSpPr/>
            <p:nvPr/>
          </p:nvSpPr>
          <p:spPr>
            <a:xfrm>
              <a:off x="864" y="67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6" name="Rectangle 14"/>
            <p:cNvSpPr/>
            <p:nvPr/>
          </p:nvSpPr>
          <p:spPr>
            <a:xfrm>
              <a:off x="1104" y="67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7" name="Rectangle 15"/>
            <p:cNvSpPr/>
            <p:nvPr/>
          </p:nvSpPr>
          <p:spPr>
            <a:xfrm>
              <a:off x="1344" y="67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8" name="Rectangle 16"/>
            <p:cNvSpPr/>
            <p:nvPr/>
          </p:nvSpPr>
          <p:spPr>
            <a:xfrm>
              <a:off x="1584" y="67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9" name="Rectangle 17"/>
            <p:cNvSpPr/>
            <p:nvPr/>
          </p:nvSpPr>
          <p:spPr>
            <a:xfrm>
              <a:off x="1824" y="67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0" name="Rectangle 18"/>
            <p:cNvSpPr/>
            <p:nvPr/>
          </p:nvSpPr>
          <p:spPr>
            <a:xfrm>
              <a:off x="2064" y="67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1" name="Rectangle 19"/>
            <p:cNvSpPr/>
            <p:nvPr/>
          </p:nvSpPr>
          <p:spPr>
            <a:xfrm>
              <a:off x="384" y="9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2" name="Rectangle 20"/>
            <p:cNvSpPr/>
            <p:nvPr/>
          </p:nvSpPr>
          <p:spPr>
            <a:xfrm>
              <a:off x="624" y="9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3" name="Rectangle 21"/>
            <p:cNvSpPr/>
            <p:nvPr/>
          </p:nvSpPr>
          <p:spPr>
            <a:xfrm>
              <a:off x="864" y="9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4" name="Rectangle 22"/>
            <p:cNvSpPr/>
            <p:nvPr/>
          </p:nvSpPr>
          <p:spPr>
            <a:xfrm>
              <a:off x="1104" y="9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5" name="Rectangle 23"/>
            <p:cNvSpPr/>
            <p:nvPr/>
          </p:nvSpPr>
          <p:spPr>
            <a:xfrm>
              <a:off x="1344" y="91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6" name="Rectangle 24"/>
            <p:cNvSpPr/>
            <p:nvPr/>
          </p:nvSpPr>
          <p:spPr>
            <a:xfrm>
              <a:off x="1584" y="91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7" name="Rectangle 25"/>
            <p:cNvSpPr/>
            <p:nvPr/>
          </p:nvSpPr>
          <p:spPr>
            <a:xfrm>
              <a:off x="1824" y="9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8" name="Rectangle 26"/>
            <p:cNvSpPr/>
            <p:nvPr/>
          </p:nvSpPr>
          <p:spPr>
            <a:xfrm>
              <a:off x="2064" y="9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9" name="Rectangle 27"/>
            <p:cNvSpPr/>
            <p:nvPr/>
          </p:nvSpPr>
          <p:spPr>
            <a:xfrm>
              <a:off x="384" y="115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0" name="Rectangle 28"/>
            <p:cNvSpPr/>
            <p:nvPr/>
          </p:nvSpPr>
          <p:spPr>
            <a:xfrm>
              <a:off x="62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1" name="Rectangle 29"/>
            <p:cNvSpPr/>
            <p:nvPr/>
          </p:nvSpPr>
          <p:spPr>
            <a:xfrm>
              <a:off x="86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2" name="Rectangle 30"/>
            <p:cNvSpPr/>
            <p:nvPr/>
          </p:nvSpPr>
          <p:spPr>
            <a:xfrm>
              <a:off x="110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3" name="Rectangle 31"/>
            <p:cNvSpPr/>
            <p:nvPr/>
          </p:nvSpPr>
          <p:spPr>
            <a:xfrm>
              <a:off x="1344" y="115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4" name="Rectangle 32"/>
            <p:cNvSpPr/>
            <p:nvPr/>
          </p:nvSpPr>
          <p:spPr>
            <a:xfrm>
              <a:off x="1584" y="115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5" name="Rectangle 33"/>
            <p:cNvSpPr/>
            <p:nvPr/>
          </p:nvSpPr>
          <p:spPr>
            <a:xfrm>
              <a:off x="1824" y="115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6" name="Rectangle 34"/>
            <p:cNvSpPr/>
            <p:nvPr/>
          </p:nvSpPr>
          <p:spPr>
            <a:xfrm>
              <a:off x="2064" y="115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7" name="Rectangle 35"/>
            <p:cNvSpPr/>
            <p:nvPr/>
          </p:nvSpPr>
          <p:spPr>
            <a:xfrm>
              <a:off x="384" y="139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8" name="Rectangle 36"/>
            <p:cNvSpPr/>
            <p:nvPr/>
          </p:nvSpPr>
          <p:spPr>
            <a:xfrm>
              <a:off x="624" y="139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9" name="Rectangle 37"/>
            <p:cNvSpPr/>
            <p:nvPr/>
          </p:nvSpPr>
          <p:spPr>
            <a:xfrm>
              <a:off x="864" y="139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0" name="Rectangle 38"/>
            <p:cNvSpPr/>
            <p:nvPr/>
          </p:nvSpPr>
          <p:spPr>
            <a:xfrm>
              <a:off x="110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1" name="Rectangle 39"/>
            <p:cNvSpPr/>
            <p:nvPr/>
          </p:nvSpPr>
          <p:spPr>
            <a:xfrm>
              <a:off x="1344" y="139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2" name="Rectangle 40"/>
            <p:cNvSpPr/>
            <p:nvPr/>
          </p:nvSpPr>
          <p:spPr>
            <a:xfrm>
              <a:off x="1584" y="139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3" name="Rectangle 41"/>
            <p:cNvSpPr/>
            <p:nvPr/>
          </p:nvSpPr>
          <p:spPr>
            <a:xfrm>
              <a:off x="1824" y="139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4" name="Rectangle 42"/>
            <p:cNvSpPr/>
            <p:nvPr/>
          </p:nvSpPr>
          <p:spPr>
            <a:xfrm>
              <a:off x="2064" y="139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5" name="Rectangle 43"/>
            <p:cNvSpPr/>
            <p:nvPr/>
          </p:nvSpPr>
          <p:spPr>
            <a:xfrm>
              <a:off x="384" y="16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6" name="Rectangle 44"/>
            <p:cNvSpPr/>
            <p:nvPr/>
          </p:nvSpPr>
          <p:spPr>
            <a:xfrm>
              <a:off x="624" y="163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7" name="Rectangle 45"/>
            <p:cNvSpPr/>
            <p:nvPr/>
          </p:nvSpPr>
          <p:spPr>
            <a:xfrm>
              <a:off x="864" y="16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8" name="Rectangle 46"/>
            <p:cNvSpPr/>
            <p:nvPr/>
          </p:nvSpPr>
          <p:spPr>
            <a:xfrm>
              <a:off x="1104" y="16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9" name="Rectangle 47"/>
            <p:cNvSpPr/>
            <p:nvPr/>
          </p:nvSpPr>
          <p:spPr>
            <a:xfrm>
              <a:off x="1344" y="16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0" name="Rectangle 48"/>
            <p:cNvSpPr/>
            <p:nvPr/>
          </p:nvSpPr>
          <p:spPr>
            <a:xfrm>
              <a:off x="1584" y="163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1" name="Rectangle 49"/>
            <p:cNvSpPr/>
            <p:nvPr/>
          </p:nvSpPr>
          <p:spPr>
            <a:xfrm>
              <a:off x="1824" y="16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2" name="Rectangle 50"/>
            <p:cNvSpPr/>
            <p:nvPr/>
          </p:nvSpPr>
          <p:spPr>
            <a:xfrm>
              <a:off x="2064" y="163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3" name="Rectangle 51"/>
            <p:cNvSpPr/>
            <p:nvPr/>
          </p:nvSpPr>
          <p:spPr>
            <a:xfrm>
              <a:off x="384" y="187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4" name="Rectangle 52"/>
            <p:cNvSpPr/>
            <p:nvPr/>
          </p:nvSpPr>
          <p:spPr>
            <a:xfrm>
              <a:off x="624" y="187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5" name="Rectangle 53"/>
            <p:cNvSpPr/>
            <p:nvPr/>
          </p:nvSpPr>
          <p:spPr>
            <a:xfrm>
              <a:off x="864" y="187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6" name="Rectangle 54"/>
            <p:cNvSpPr/>
            <p:nvPr/>
          </p:nvSpPr>
          <p:spPr>
            <a:xfrm>
              <a:off x="1104" y="187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7" name="Rectangle 55"/>
            <p:cNvSpPr/>
            <p:nvPr/>
          </p:nvSpPr>
          <p:spPr>
            <a:xfrm>
              <a:off x="1344" y="187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8" name="Rectangle 56"/>
            <p:cNvSpPr/>
            <p:nvPr/>
          </p:nvSpPr>
          <p:spPr>
            <a:xfrm>
              <a:off x="1584" y="187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9" name="Rectangle 57"/>
            <p:cNvSpPr/>
            <p:nvPr/>
          </p:nvSpPr>
          <p:spPr>
            <a:xfrm>
              <a:off x="1824" y="187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0" name="Rectangle 58"/>
            <p:cNvSpPr/>
            <p:nvPr/>
          </p:nvSpPr>
          <p:spPr>
            <a:xfrm>
              <a:off x="2064" y="187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1" name="Rectangle 59"/>
            <p:cNvSpPr/>
            <p:nvPr/>
          </p:nvSpPr>
          <p:spPr>
            <a:xfrm>
              <a:off x="384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2" name="Rectangle 60"/>
            <p:cNvSpPr/>
            <p:nvPr/>
          </p:nvSpPr>
          <p:spPr>
            <a:xfrm>
              <a:off x="624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3" name="Rectangle 61"/>
            <p:cNvSpPr/>
            <p:nvPr/>
          </p:nvSpPr>
          <p:spPr>
            <a:xfrm>
              <a:off x="864" y="21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4" name="Rectangle 62"/>
            <p:cNvSpPr/>
            <p:nvPr/>
          </p:nvSpPr>
          <p:spPr>
            <a:xfrm>
              <a:off x="1104" y="21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5" name="Rectangle 63"/>
            <p:cNvSpPr/>
            <p:nvPr/>
          </p:nvSpPr>
          <p:spPr>
            <a:xfrm>
              <a:off x="1344" y="21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6" name="Rectangle 64"/>
            <p:cNvSpPr/>
            <p:nvPr/>
          </p:nvSpPr>
          <p:spPr>
            <a:xfrm>
              <a:off x="1584" y="21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7" name="Rectangle 65"/>
            <p:cNvSpPr/>
            <p:nvPr/>
          </p:nvSpPr>
          <p:spPr>
            <a:xfrm>
              <a:off x="1824" y="21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8" name="Rectangle 66"/>
            <p:cNvSpPr/>
            <p:nvPr/>
          </p:nvSpPr>
          <p:spPr>
            <a:xfrm>
              <a:off x="2064" y="2112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33869" name="组合 12354"/>
            <p:cNvGrpSpPr/>
            <p:nvPr/>
          </p:nvGrpSpPr>
          <p:grpSpPr>
            <a:xfrm>
              <a:off x="384" y="0"/>
              <a:ext cx="1920" cy="240"/>
              <a:chOff x="0" y="0"/>
              <a:chExt cx="1920" cy="240"/>
            </a:xfrm>
          </p:grpSpPr>
          <p:sp>
            <p:nvSpPr>
              <p:cNvPr id="33878" name="Rectangle 68"/>
              <p:cNvSpPr/>
              <p:nvPr/>
            </p:nvSpPr>
            <p:spPr>
              <a:xfrm>
                <a:off x="1680" y="0"/>
                <a:ext cx="24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dirty="0">
                    <a:solidFill>
                      <a:schemeClr val="folHlink"/>
                    </a:solidFill>
                    <a:latin typeface="Tahoma" panose="020B0604030504040204" pitchFamily="34" charset="0"/>
                    <a:sym typeface="Tahoma" panose="020B0604030504040204" pitchFamily="34" charset="0"/>
                  </a:rPr>
                  <a:t>8</a:t>
                </a:r>
                <a:endParaRPr lang="zh-CN" altLang="en-US" dirty="0">
                  <a:latin typeface="幼圆" panose="02010509060101010101" pitchFamily="49" charset="-122"/>
                </a:endParaRPr>
              </a:p>
            </p:txBody>
          </p:sp>
          <p:sp>
            <p:nvSpPr>
              <p:cNvPr id="33879" name="Rectangle 69"/>
              <p:cNvSpPr/>
              <p:nvPr/>
            </p:nvSpPr>
            <p:spPr>
              <a:xfrm>
                <a:off x="0" y="0"/>
                <a:ext cx="24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dirty="0">
                    <a:solidFill>
                      <a:schemeClr val="folHlink"/>
                    </a:solidFill>
                    <a:latin typeface="Tahoma" panose="020B0604030504040204" pitchFamily="34" charset="0"/>
                    <a:sym typeface="Tahoma" panose="020B0604030504040204" pitchFamily="34" charset="0"/>
                  </a:rPr>
                  <a:t>1</a:t>
                </a:r>
                <a:endParaRPr lang="zh-CN" altLang="en-US" dirty="0">
                  <a:latin typeface="幼圆" panose="02010509060101010101" pitchFamily="49" charset="-122"/>
                </a:endParaRPr>
              </a:p>
            </p:txBody>
          </p:sp>
          <p:sp>
            <p:nvSpPr>
              <p:cNvPr id="33880" name="Rectangle 70"/>
              <p:cNvSpPr/>
              <p:nvPr/>
            </p:nvSpPr>
            <p:spPr>
              <a:xfrm>
                <a:off x="240" y="0"/>
                <a:ext cx="24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dirty="0">
                    <a:solidFill>
                      <a:schemeClr val="folHlink"/>
                    </a:solidFill>
                    <a:latin typeface="Tahoma" panose="020B0604030504040204" pitchFamily="34" charset="0"/>
                    <a:sym typeface="Tahoma" panose="020B0604030504040204" pitchFamily="34" charset="0"/>
                  </a:rPr>
                  <a:t>2</a:t>
                </a:r>
                <a:endParaRPr lang="zh-CN" altLang="en-US" dirty="0">
                  <a:latin typeface="幼圆" panose="02010509060101010101" pitchFamily="49" charset="-122"/>
                </a:endParaRPr>
              </a:p>
            </p:txBody>
          </p:sp>
          <p:sp>
            <p:nvSpPr>
              <p:cNvPr id="33881" name="Rectangle 71"/>
              <p:cNvSpPr/>
              <p:nvPr/>
            </p:nvSpPr>
            <p:spPr>
              <a:xfrm>
                <a:off x="480" y="0"/>
                <a:ext cx="24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dirty="0">
                    <a:solidFill>
                      <a:schemeClr val="folHlink"/>
                    </a:solidFill>
                    <a:latin typeface="Tahoma" panose="020B0604030504040204" pitchFamily="34" charset="0"/>
                    <a:sym typeface="Tahoma" panose="020B0604030504040204" pitchFamily="34" charset="0"/>
                  </a:rPr>
                  <a:t>3</a:t>
                </a:r>
                <a:endParaRPr lang="zh-CN" altLang="en-US" dirty="0">
                  <a:latin typeface="幼圆" panose="02010509060101010101" pitchFamily="49" charset="-122"/>
                </a:endParaRPr>
              </a:p>
            </p:txBody>
          </p:sp>
          <p:sp>
            <p:nvSpPr>
              <p:cNvPr id="33882" name="Rectangle 72"/>
              <p:cNvSpPr/>
              <p:nvPr/>
            </p:nvSpPr>
            <p:spPr>
              <a:xfrm>
                <a:off x="720" y="0"/>
                <a:ext cx="24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dirty="0">
                    <a:solidFill>
                      <a:schemeClr val="folHlink"/>
                    </a:solidFill>
                    <a:latin typeface="Tahoma" panose="020B0604030504040204" pitchFamily="34" charset="0"/>
                    <a:sym typeface="Tahoma" panose="020B0604030504040204" pitchFamily="34" charset="0"/>
                  </a:rPr>
                  <a:t>4</a:t>
                </a:r>
                <a:endParaRPr lang="zh-CN" altLang="en-US" dirty="0">
                  <a:latin typeface="幼圆" panose="02010509060101010101" pitchFamily="49" charset="-122"/>
                </a:endParaRPr>
              </a:p>
            </p:txBody>
          </p:sp>
          <p:sp>
            <p:nvSpPr>
              <p:cNvPr id="33883" name="Rectangle 73"/>
              <p:cNvSpPr/>
              <p:nvPr/>
            </p:nvSpPr>
            <p:spPr>
              <a:xfrm>
                <a:off x="960" y="0"/>
                <a:ext cx="24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dirty="0">
                    <a:solidFill>
                      <a:schemeClr val="folHlink"/>
                    </a:solidFill>
                    <a:latin typeface="Tahoma" panose="020B0604030504040204" pitchFamily="34" charset="0"/>
                    <a:sym typeface="Tahoma" panose="020B0604030504040204" pitchFamily="34" charset="0"/>
                  </a:rPr>
                  <a:t>5</a:t>
                </a:r>
                <a:endParaRPr lang="zh-CN" altLang="en-US" dirty="0">
                  <a:latin typeface="幼圆" panose="02010509060101010101" pitchFamily="49" charset="-122"/>
                </a:endParaRPr>
              </a:p>
            </p:txBody>
          </p:sp>
          <p:sp>
            <p:nvSpPr>
              <p:cNvPr id="33884" name="Rectangle 74"/>
              <p:cNvSpPr/>
              <p:nvPr/>
            </p:nvSpPr>
            <p:spPr>
              <a:xfrm>
                <a:off x="1200" y="0"/>
                <a:ext cx="24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dirty="0">
                    <a:solidFill>
                      <a:schemeClr val="folHlink"/>
                    </a:solidFill>
                    <a:latin typeface="Tahoma" panose="020B0604030504040204" pitchFamily="34" charset="0"/>
                    <a:sym typeface="Tahoma" panose="020B0604030504040204" pitchFamily="34" charset="0"/>
                  </a:rPr>
                  <a:t>6</a:t>
                </a:r>
                <a:endParaRPr lang="zh-CN" altLang="en-US" dirty="0">
                  <a:latin typeface="幼圆" panose="02010509060101010101" pitchFamily="49" charset="-122"/>
                </a:endParaRPr>
              </a:p>
            </p:txBody>
          </p:sp>
          <p:sp>
            <p:nvSpPr>
              <p:cNvPr id="33885" name="Rectangle 75"/>
              <p:cNvSpPr/>
              <p:nvPr/>
            </p:nvSpPr>
            <p:spPr>
              <a:xfrm>
                <a:off x="1440" y="0"/>
                <a:ext cx="24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dirty="0">
                    <a:solidFill>
                      <a:schemeClr val="folHlink"/>
                    </a:solidFill>
                    <a:latin typeface="Tahoma" panose="020B0604030504040204" pitchFamily="34" charset="0"/>
                    <a:sym typeface="Tahoma" panose="020B0604030504040204" pitchFamily="34" charset="0"/>
                  </a:rPr>
                  <a:t>7</a:t>
                </a:r>
                <a:endParaRPr lang="zh-CN" altLang="en-US" dirty="0">
                  <a:latin typeface="幼圆" panose="02010509060101010101" pitchFamily="49" charset="-122"/>
                </a:endParaRPr>
              </a:p>
            </p:txBody>
          </p:sp>
        </p:grpSp>
        <p:sp>
          <p:nvSpPr>
            <p:cNvPr id="33870" name="Rectangle 76"/>
            <p:cNvSpPr/>
            <p:nvPr/>
          </p:nvSpPr>
          <p:spPr>
            <a:xfrm>
              <a:off x="0" y="2112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fol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8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  <p:sp>
          <p:nvSpPr>
            <p:cNvPr id="33871" name="Rectangle 77"/>
            <p:cNvSpPr/>
            <p:nvPr/>
          </p:nvSpPr>
          <p:spPr>
            <a:xfrm>
              <a:off x="0" y="432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fol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1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  <p:sp>
          <p:nvSpPr>
            <p:cNvPr id="33872" name="Rectangle 78"/>
            <p:cNvSpPr/>
            <p:nvPr/>
          </p:nvSpPr>
          <p:spPr>
            <a:xfrm>
              <a:off x="0" y="672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fol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2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  <p:sp>
          <p:nvSpPr>
            <p:cNvPr id="33873" name="Rectangle 79"/>
            <p:cNvSpPr/>
            <p:nvPr/>
          </p:nvSpPr>
          <p:spPr>
            <a:xfrm>
              <a:off x="0" y="912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fol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3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  <p:sp>
          <p:nvSpPr>
            <p:cNvPr id="33874" name="Rectangle 80"/>
            <p:cNvSpPr/>
            <p:nvPr/>
          </p:nvSpPr>
          <p:spPr>
            <a:xfrm>
              <a:off x="0" y="1152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fol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4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  <p:sp>
          <p:nvSpPr>
            <p:cNvPr id="33875" name="Rectangle 81"/>
            <p:cNvSpPr/>
            <p:nvPr/>
          </p:nvSpPr>
          <p:spPr>
            <a:xfrm>
              <a:off x="0" y="1392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fol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5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  <p:sp>
          <p:nvSpPr>
            <p:cNvPr id="33876" name="Rectangle 82"/>
            <p:cNvSpPr/>
            <p:nvPr/>
          </p:nvSpPr>
          <p:spPr>
            <a:xfrm>
              <a:off x="0" y="1632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fol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6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  <p:sp>
          <p:nvSpPr>
            <p:cNvPr id="33877" name="Rectangle 83"/>
            <p:cNvSpPr/>
            <p:nvPr/>
          </p:nvSpPr>
          <p:spPr>
            <a:xfrm>
              <a:off x="0" y="1872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fol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7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</p:grpSp>
      <p:grpSp>
        <p:nvGrpSpPr>
          <p:cNvPr id="12372" name="组合 12371"/>
          <p:cNvGrpSpPr/>
          <p:nvPr/>
        </p:nvGrpSpPr>
        <p:grpSpPr>
          <a:xfrm>
            <a:off x="1371600" y="1828800"/>
            <a:ext cx="2286000" cy="914400"/>
            <a:chOff x="0" y="0"/>
            <a:chExt cx="1440" cy="576"/>
          </a:xfrm>
        </p:grpSpPr>
        <p:sp>
          <p:nvSpPr>
            <p:cNvPr id="33803" name="Rectangle 85"/>
            <p:cNvSpPr/>
            <p:nvPr/>
          </p:nvSpPr>
          <p:spPr>
            <a:xfrm>
              <a:off x="0" y="0"/>
              <a:ext cx="67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chemeClr val="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入口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  <p:sp>
          <p:nvSpPr>
            <p:cNvPr id="33804" name="Line 86"/>
            <p:cNvSpPr/>
            <p:nvPr/>
          </p:nvSpPr>
          <p:spPr>
            <a:xfrm>
              <a:off x="624" y="144"/>
              <a:ext cx="81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375" name="组合 12374"/>
          <p:cNvGrpSpPr/>
          <p:nvPr/>
        </p:nvGrpSpPr>
        <p:grpSpPr>
          <a:xfrm>
            <a:off x="6324600" y="5334000"/>
            <a:ext cx="1752600" cy="838200"/>
            <a:chOff x="0" y="0"/>
            <a:chExt cx="1104" cy="528"/>
          </a:xfrm>
        </p:grpSpPr>
        <p:sp>
          <p:nvSpPr>
            <p:cNvPr id="33801" name="Rectangle 88"/>
            <p:cNvSpPr/>
            <p:nvPr/>
          </p:nvSpPr>
          <p:spPr>
            <a:xfrm>
              <a:off x="432" y="288"/>
              <a:ext cx="67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chemeClr val="folHlink"/>
                  </a:solidFill>
                  <a:latin typeface="Tahoma" panose="020B0604030504040204" pitchFamily="34" charset="0"/>
                  <a:sym typeface="Tahoma" panose="020B0604030504040204" pitchFamily="34" charset="0"/>
                </a:rPr>
                <a:t>出口</a:t>
              </a:r>
              <a:endParaRPr lang="zh-CN" altLang="en-US" dirty="0">
                <a:latin typeface="幼圆" panose="02010509060101010101" pitchFamily="49" charset="-122"/>
              </a:endParaRPr>
            </a:p>
          </p:txBody>
        </p:sp>
        <p:sp>
          <p:nvSpPr>
            <p:cNvPr id="33802" name="Line 89"/>
            <p:cNvSpPr/>
            <p:nvPr/>
          </p:nvSpPr>
          <p:spPr>
            <a:xfrm flipH="1" flipV="1">
              <a:off x="0" y="0"/>
              <a:ext cx="48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378" name="Rectangle 91"/>
          <p:cNvSpPr>
            <a:spLocks noGrp="1"/>
          </p:cNvSpPr>
          <p:nvPr>
            <p:ph type="subTitle" idx="1"/>
          </p:nvPr>
        </p:nvSpPr>
        <p:spPr>
          <a:xfrm>
            <a:off x="758825" y="1295400"/>
            <a:ext cx="7700963" cy="684213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寻找一条从入口到出口的通路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3798" name="直接连接符 93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9" name="TextBox 94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迷宫问题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3800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8" dur="5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3" dur="500"/>
                                        <p:tgtEl>
                                          <p:spTgt spid="1237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8" grpId="0" bldLvl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818" name="Text Box 2"/>
          <p:cNvSpPr/>
          <p:nvPr/>
        </p:nvSpPr>
        <p:spPr>
          <a:xfrm>
            <a:off x="7880350" y="2919413"/>
            <a:ext cx="533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东</a:t>
            </a: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4819" name="Text Box 3"/>
          <p:cNvSpPr/>
          <p:nvPr/>
        </p:nvSpPr>
        <p:spPr>
          <a:xfrm>
            <a:off x="6661150" y="40624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南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4820" name="Rectangle 4"/>
          <p:cNvSpPr/>
          <p:nvPr/>
        </p:nvSpPr>
        <p:spPr>
          <a:xfrm>
            <a:off x="2174875" y="3573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1" name="Rectangle 5"/>
          <p:cNvSpPr/>
          <p:nvPr/>
        </p:nvSpPr>
        <p:spPr>
          <a:xfrm>
            <a:off x="2555875" y="357346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2" name="Rectangle 6"/>
          <p:cNvSpPr/>
          <p:nvPr/>
        </p:nvSpPr>
        <p:spPr>
          <a:xfrm>
            <a:off x="2936875" y="3573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3" name="Rectangle 7"/>
          <p:cNvSpPr/>
          <p:nvPr/>
        </p:nvSpPr>
        <p:spPr>
          <a:xfrm>
            <a:off x="2174875" y="3954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4" name="Rectangle 8"/>
          <p:cNvSpPr/>
          <p:nvPr/>
        </p:nvSpPr>
        <p:spPr>
          <a:xfrm>
            <a:off x="2555875" y="3954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5" name="Rectangle 9"/>
          <p:cNvSpPr/>
          <p:nvPr/>
        </p:nvSpPr>
        <p:spPr>
          <a:xfrm>
            <a:off x="2936875" y="395446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6" name="Rectangle 10"/>
          <p:cNvSpPr/>
          <p:nvPr/>
        </p:nvSpPr>
        <p:spPr>
          <a:xfrm>
            <a:off x="2174875" y="433546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7" name="Rectangle 11"/>
          <p:cNvSpPr/>
          <p:nvPr/>
        </p:nvSpPr>
        <p:spPr>
          <a:xfrm>
            <a:off x="2555875" y="433546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8" name="Rectangle 12"/>
          <p:cNvSpPr/>
          <p:nvPr/>
        </p:nvSpPr>
        <p:spPr>
          <a:xfrm>
            <a:off x="2936875" y="433546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4829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3954463"/>
            <a:ext cx="381000" cy="381000"/>
          </a:xfrm>
          <a:prstGeom prst="rect">
            <a:avLst/>
          </a:prstGeom>
          <a:solidFill>
            <a:srgbClr val="969696"/>
          </a:solidFill>
          <a:ln w="9525">
            <a:noFill/>
          </a:ln>
        </p:spPr>
      </p:pic>
      <p:sp>
        <p:nvSpPr>
          <p:cNvPr id="34830" name="Line 15"/>
          <p:cNvSpPr/>
          <p:nvPr/>
        </p:nvSpPr>
        <p:spPr>
          <a:xfrm flipV="1">
            <a:off x="6889750" y="2233613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1" name="Line 16"/>
          <p:cNvSpPr/>
          <p:nvPr/>
        </p:nvSpPr>
        <p:spPr>
          <a:xfrm>
            <a:off x="6889750" y="330041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2" name="Line 17"/>
          <p:cNvSpPr/>
          <p:nvPr/>
        </p:nvSpPr>
        <p:spPr>
          <a:xfrm flipH="1">
            <a:off x="5975350" y="314801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3" name="Line 18"/>
          <p:cNvSpPr/>
          <p:nvPr/>
        </p:nvSpPr>
        <p:spPr>
          <a:xfrm>
            <a:off x="7118350" y="314801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4" name="Rectangle 19"/>
          <p:cNvSpPr/>
          <p:nvPr/>
        </p:nvSpPr>
        <p:spPr>
          <a:xfrm>
            <a:off x="6737350" y="2919413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331" name="Freeform 20"/>
          <p:cNvSpPr/>
          <p:nvPr/>
        </p:nvSpPr>
        <p:spPr>
          <a:xfrm>
            <a:off x="5537200" y="2832100"/>
            <a:ext cx="1778000" cy="20447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1088707500" y="2147483647"/>
              </a:cxn>
              <a:cxn ang="0">
                <a:pos x="2147483647" y="2147483647"/>
              </a:cxn>
              <a:cxn ang="0">
                <a:pos x="2147483647" y="967740000"/>
              </a:cxn>
              <a:cxn ang="0">
                <a:pos x="2147483647" y="0"/>
              </a:cxn>
            </a:cxnLst>
            <a:pathLst>
              <a:path w="1120" h="1288">
                <a:moveTo>
                  <a:pt x="0" y="1200"/>
                </a:moveTo>
                <a:cubicBezTo>
                  <a:pt x="136" y="1244"/>
                  <a:pt x="272" y="1288"/>
                  <a:pt x="432" y="1248"/>
                </a:cubicBezTo>
                <a:cubicBezTo>
                  <a:pt x="592" y="1208"/>
                  <a:pt x="848" y="1104"/>
                  <a:pt x="960" y="960"/>
                </a:cubicBezTo>
                <a:cubicBezTo>
                  <a:pt x="1072" y="816"/>
                  <a:pt x="1120" y="544"/>
                  <a:pt x="1104" y="384"/>
                </a:cubicBezTo>
                <a:cubicBezTo>
                  <a:pt x="1088" y="224"/>
                  <a:pt x="904" y="64"/>
                  <a:pt x="864" y="0"/>
                </a:cubicBezTo>
              </a:path>
            </a:pathLst>
          </a:custGeom>
          <a:noFill/>
          <a:ln w="31750" cap="flat" cmpd="sng">
            <a:solidFill>
              <a:schemeClr val="folHlink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36" name="Text Box 21"/>
          <p:cNvSpPr/>
          <p:nvPr/>
        </p:nvSpPr>
        <p:spPr>
          <a:xfrm>
            <a:off x="6661150" y="1700213"/>
            <a:ext cx="1219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北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4837" name="Text Box 22"/>
          <p:cNvSpPr/>
          <p:nvPr/>
        </p:nvSpPr>
        <p:spPr>
          <a:xfrm>
            <a:off x="5060950" y="2919413"/>
            <a:ext cx="838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西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4838" name="Rectangle 23"/>
          <p:cNvSpPr>
            <a:spLocks noGrp="1"/>
          </p:cNvSpPr>
          <p:nvPr>
            <p:ph type="subTitle" idx="1"/>
          </p:nvPr>
        </p:nvSpPr>
        <p:spPr>
          <a:xfrm>
            <a:off x="611188" y="1052513"/>
            <a:ext cx="6981825" cy="1412875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1600" kern="1200" dirty="0">
                <a:latin typeface="+mn-lt"/>
                <a:ea typeface="+mn-ea"/>
                <a:cs typeface="+mn-cs"/>
              </a:rPr>
              <a:t>前进方向：上(北)、下(南)、左(西)、右(东)</a:t>
            </a:r>
            <a:endParaRPr lang="zh-CN" altLang="en-US" sz="1600" kern="1200" dirty="0">
              <a:latin typeface="+mn-lt"/>
              <a:ea typeface="+mn-ea"/>
              <a:cs typeface="+mn-cs"/>
            </a:endParaRPr>
          </a:p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1600" kern="1200" dirty="0">
                <a:latin typeface="+mn-lt"/>
                <a:ea typeface="+mn-ea"/>
                <a:cs typeface="+mn-cs"/>
              </a:rPr>
              <a:t>开个数组定义方向</a:t>
            </a:r>
            <a:endParaRPr lang="zh-CN" altLang="en-US" sz="1600" kern="1200" dirty="0">
              <a:latin typeface="+mn-lt"/>
              <a:ea typeface="+mn-ea"/>
              <a:cs typeface="+mn-cs"/>
            </a:endParaRPr>
          </a:p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1600" kern="1200" dirty="0">
                <a:latin typeface="+mn-lt"/>
                <a:ea typeface="+mn-ea"/>
                <a:cs typeface="+mn-cs"/>
              </a:rPr>
              <a:t>int dx[4]={-1,1,0,0};</a:t>
            </a:r>
            <a:endParaRPr lang="zh-CN" altLang="en-US" sz="1600" kern="1200" dirty="0">
              <a:latin typeface="+mn-lt"/>
              <a:ea typeface="+mn-ea"/>
              <a:cs typeface="+mn-cs"/>
            </a:endParaRPr>
          </a:p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1600" kern="1200" dirty="0">
                <a:latin typeface="+mn-lt"/>
                <a:ea typeface="+mn-ea"/>
                <a:cs typeface="+mn-cs"/>
              </a:rPr>
              <a:t>int dy[4]={0,0,-1,1};</a:t>
            </a:r>
            <a:endParaRPr lang="zh-CN" altLang="en-US" sz="1600" kern="1200" dirty="0">
              <a:latin typeface="+mn-lt"/>
              <a:ea typeface="+mn-ea"/>
              <a:cs typeface="+mn-cs"/>
            </a:endParaRPr>
          </a:p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endParaRPr lang="zh-CN" altLang="en-US" sz="1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3335" name="Rectangle 24"/>
          <p:cNvSpPr/>
          <p:nvPr/>
        </p:nvSpPr>
        <p:spPr>
          <a:xfrm>
            <a:off x="264795" y="4993005"/>
            <a:ext cx="8909685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首先从下方开始，按照逆时针方向（任意顺序均可）搜索下一步可能前进的位置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4840" name="直接连接符 25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1" name="TextBox 26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迷宫问题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4842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5842" name="Line 69"/>
          <p:cNvSpPr/>
          <p:nvPr/>
        </p:nvSpPr>
        <p:spPr>
          <a:xfrm flipH="1">
            <a:off x="6324600" y="22860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43" name="Rectangle 2"/>
          <p:cNvSpPr/>
          <p:nvPr/>
        </p:nvSpPr>
        <p:spPr>
          <a:xfrm>
            <a:off x="3505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44" name="Rectangle 3"/>
          <p:cNvSpPr/>
          <p:nvPr/>
        </p:nvSpPr>
        <p:spPr>
          <a:xfrm>
            <a:off x="3886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45" name="Rectangle 4"/>
          <p:cNvSpPr/>
          <p:nvPr/>
        </p:nvSpPr>
        <p:spPr>
          <a:xfrm>
            <a:off x="4267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46" name="Rectangle 5"/>
          <p:cNvSpPr/>
          <p:nvPr/>
        </p:nvSpPr>
        <p:spPr>
          <a:xfrm>
            <a:off x="4648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47" name="Rectangle 6"/>
          <p:cNvSpPr/>
          <p:nvPr/>
        </p:nvSpPr>
        <p:spPr>
          <a:xfrm>
            <a:off x="5029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48" name="Rectangle 7"/>
          <p:cNvSpPr/>
          <p:nvPr/>
        </p:nvSpPr>
        <p:spPr>
          <a:xfrm>
            <a:off x="5410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49" name="Rectangle 8"/>
          <p:cNvSpPr/>
          <p:nvPr/>
        </p:nvSpPr>
        <p:spPr>
          <a:xfrm>
            <a:off x="5791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0" name="Rectangle 9"/>
          <p:cNvSpPr/>
          <p:nvPr/>
        </p:nvSpPr>
        <p:spPr>
          <a:xfrm>
            <a:off x="6172200" y="2438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1" name="Rectangle 10"/>
          <p:cNvSpPr/>
          <p:nvPr/>
        </p:nvSpPr>
        <p:spPr>
          <a:xfrm>
            <a:off x="3505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2" name="Rectangle 11"/>
          <p:cNvSpPr/>
          <p:nvPr/>
        </p:nvSpPr>
        <p:spPr>
          <a:xfrm>
            <a:off x="3886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3" name="Rectangle 12"/>
          <p:cNvSpPr/>
          <p:nvPr/>
        </p:nvSpPr>
        <p:spPr>
          <a:xfrm>
            <a:off x="4267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4" name="Rectangle 13"/>
          <p:cNvSpPr/>
          <p:nvPr/>
        </p:nvSpPr>
        <p:spPr>
          <a:xfrm>
            <a:off x="4648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5" name="Rectangle 14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6" name="Rectangle 15"/>
          <p:cNvSpPr/>
          <p:nvPr/>
        </p:nvSpPr>
        <p:spPr>
          <a:xfrm>
            <a:off x="5410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7" name="Rectangle 16"/>
          <p:cNvSpPr/>
          <p:nvPr/>
        </p:nvSpPr>
        <p:spPr>
          <a:xfrm>
            <a:off x="5791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8" name="Rectangle 17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59" name="Rectangle 18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0" name="Rectangle 19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1" name="Rectangle 2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2" name="Rectangle 2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3" name="Rectangle 2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4" name="Rectangle 23"/>
          <p:cNvSpPr/>
          <p:nvPr/>
        </p:nvSpPr>
        <p:spPr>
          <a:xfrm>
            <a:off x="5410200" y="3200400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5" name="Rectangle 24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6" name="Rectangle 25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7" name="Rectangle 26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8" name="Rectangle 27"/>
          <p:cNvSpPr/>
          <p:nvPr/>
        </p:nvSpPr>
        <p:spPr>
          <a:xfrm>
            <a:off x="3886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69" name="Rectangle 28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0" name="Rectangle 29"/>
          <p:cNvSpPr/>
          <p:nvPr/>
        </p:nvSpPr>
        <p:spPr>
          <a:xfrm>
            <a:off x="4648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1" name="Rectangle 30"/>
          <p:cNvSpPr/>
          <p:nvPr/>
        </p:nvSpPr>
        <p:spPr>
          <a:xfrm>
            <a:off x="5029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2" name="Rectangle 31"/>
          <p:cNvSpPr/>
          <p:nvPr/>
        </p:nvSpPr>
        <p:spPr>
          <a:xfrm>
            <a:off x="5410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3" name="Rectangle 32"/>
          <p:cNvSpPr/>
          <p:nvPr/>
        </p:nvSpPr>
        <p:spPr>
          <a:xfrm>
            <a:off x="5791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4" name="Rectangle 33"/>
          <p:cNvSpPr/>
          <p:nvPr/>
        </p:nvSpPr>
        <p:spPr>
          <a:xfrm>
            <a:off x="6172200" y="3581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5" name="Rectangle 34"/>
          <p:cNvSpPr/>
          <p:nvPr/>
        </p:nvSpPr>
        <p:spPr>
          <a:xfrm>
            <a:off x="3505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6" name="Rectangle 35"/>
          <p:cNvSpPr/>
          <p:nvPr/>
        </p:nvSpPr>
        <p:spPr>
          <a:xfrm>
            <a:off x="3886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7" name="Rectangle 36"/>
          <p:cNvSpPr/>
          <p:nvPr/>
        </p:nvSpPr>
        <p:spPr>
          <a:xfrm>
            <a:off x="4267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8" name="Rectangle 37"/>
          <p:cNvSpPr/>
          <p:nvPr/>
        </p:nvSpPr>
        <p:spPr>
          <a:xfrm>
            <a:off x="4648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79" name="Rectangle 38"/>
          <p:cNvSpPr/>
          <p:nvPr/>
        </p:nvSpPr>
        <p:spPr>
          <a:xfrm>
            <a:off x="5029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0" name="Rectangle 39"/>
          <p:cNvSpPr/>
          <p:nvPr/>
        </p:nvSpPr>
        <p:spPr>
          <a:xfrm>
            <a:off x="5410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1" name="Rectangle 40"/>
          <p:cNvSpPr/>
          <p:nvPr/>
        </p:nvSpPr>
        <p:spPr>
          <a:xfrm>
            <a:off x="5791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2" name="Rectangle 41"/>
          <p:cNvSpPr/>
          <p:nvPr/>
        </p:nvSpPr>
        <p:spPr>
          <a:xfrm>
            <a:off x="6172200" y="3962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3" name="Rectangle 42"/>
          <p:cNvSpPr/>
          <p:nvPr/>
        </p:nvSpPr>
        <p:spPr>
          <a:xfrm>
            <a:off x="3505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4" name="Rectangle 43"/>
          <p:cNvSpPr/>
          <p:nvPr/>
        </p:nvSpPr>
        <p:spPr>
          <a:xfrm>
            <a:off x="3886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5" name="Rectangle 44"/>
          <p:cNvSpPr/>
          <p:nvPr/>
        </p:nvSpPr>
        <p:spPr>
          <a:xfrm>
            <a:off x="4267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6" name="Rectangle 45"/>
          <p:cNvSpPr/>
          <p:nvPr/>
        </p:nvSpPr>
        <p:spPr>
          <a:xfrm>
            <a:off x="4648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7" name="Rectangle 46"/>
          <p:cNvSpPr/>
          <p:nvPr/>
        </p:nvSpPr>
        <p:spPr>
          <a:xfrm>
            <a:off x="5029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8" name="Rectangle 47"/>
          <p:cNvSpPr/>
          <p:nvPr/>
        </p:nvSpPr>
        <p:spPr>
          <a:xfrm>
            <a:off x="5410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89" name="Rectangle 48"/>
          <p:cNvSpPr/>
          <p:nvPr/>
        </p:nvSpPr>
        <p:spPr>
          <a:xfrm>
            <a:off x="5791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0" name="Rectangle 49"/>
          <p:cNvSpPr/>
          <p:nvPr/>
        </p:nvSpPr>
        <p:spPr>
          <a:xfrm>
            <a:off x="6172200" y="4343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1" name="Rectangle 50"/>
          <p:cNvSpPr/>
          <p:nvPr/>
        </p:nvSpPr>
        <p:spPr>
          <a:xfrm>
            <a:off x="3505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2" name="Rectangle 51"/>
          <p:cNvSpPr/>
          <p:nvPr/>
        </p:nvSpPr>
        <p:spPr>
          <a:xfrm>
            <a:off x="3886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3" name="Rectangle 52"/>
          <p:cNvSpPr/>
          <p:nvPr/>
        </p:nvSpPr>
        <p:spPr>
          <a:xfrm>
            <a:off x="4267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4" name="Rectangle 53"/>
          <p:cNvSpPr/>
          <p:nvPr/>
        </p:nvSpPr>
        <p:spPr>
          <a:xfrm>
            <a:off x="4648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5" name="Rectangle 54"/>
          <p:cNvSpPr/>
          <p:nvPr/>
        </p:nvSpPr>
        <p:spPr>
          <a:xfrm>
            <a:off x="5029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6" name="Rectangle 55"/>
          <p:cNvSpPr/>
          <p:nvPr/>
        </p:nvSpPr>
        <p:spPr>
          <a:xfrm>
            <a:off x="5410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7" name="Rectangle 56"/>
          <p:cNvSpPr/>
          <p:nvPr/>
        </p:nvSpPr>
        <p:spPr>
          <a:xfrm>
            <a:off x="5791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8" name="Rectangle 57"/>
          <p:cNvSpPr/>
          <p:nvPr/>
        </p:nvSpPr>
        <p:spPr>
          <a:xfrm>
            <a:off x="6172200" y="4724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99" name="Rectangle 58"/>
          <p:cNvSpPr/>
          <p:nvPr/>
        </p:nvSpPr>
        <p:spPr>
          <a:xfrm>
            <a:off x="3505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00" name="Rectangle 59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01" name="Rectangle 60"/>
          <p:cNvSpPr/>
          <p:nvPr/>
        </p:nvSpPr>
        <p:spPr>
          <a:xfrm>
            <a:off x="4267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02" name="Rectangle 61"/>
          <p:cNvSpPr/>
          <p:nvPr/>
        </p:nvSpPr>
        <p:spPr>
          <a:xfrm>
            <a:off x="4648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03" name="Rectangle 62"/>
          <p:cNvSpPr/>
          <p:nvPr/>
        </p:nvSpPr>
        <p:spPr>
          <a:xfrm>
            <a:off x="5029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04" name="Rectangle 63"/>
          <p:cNvSpPr/>
          <p:nvPr/>
        </p:nvSpPr>
        <p:spPr>
          <a:xfrm>
            <a:off x="5410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05" name="Rectangle 64"/>
          <p:cNvSpPr/>
          <p:nvPr/>
        </p:nvSpPr>
        <p:spPr>
          <a:xfrm>
            <a:off x="5791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06" name="Rectangle 65"/>
          <p:cNvSpPr/>
          <p:nvPr/>
        </p:nvSpPr>
        <p:spPr>
          <a:xfrm>
            <a:off x="6172200" y="5105400"/>
            <a:ext cx="381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07" name="Rectangle 67"/>
          <p:cNvSpPr/>
          <p:nvPr/>
        </p:nvSpPr>
        <p:spPr>
          <a:xfrm>
            <a:off x="1371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入口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08" name="Line 68"/>
          <p:cNvSpPr/>
          <p:nvPr/>
        </p:nvSpPr>
        <p:spPr>
          <a:xfrm>
            <a:off x="2209800" y="2362200"/>
            <a:ext cx="1447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909" name="Rectangle 71"/>
          <p:cNvSpPr/>
          <p:nvPr/>
        </p:nvSpPr>
        <p:spPr>
          <a:xfrm>
            <a:off x="3124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0" name="Rectangle 72"/>
          <p:cNvSpPr/>
          <p:nvPr/>
        </p:nvSpPr>
        <p:spPr>
          <a:xfrm>
            <a:off x="3124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1" name="Rectangle 73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2" name="Rectangle 74"/>
          <p:cNvSpPr/>
          <p:nvPr/>
        </p:nvSpPr>
        <p:spPr>
          <a:xfrm>
            <a:off x="3124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3" name="Rectangle 75"/>
          <p:cNvSpPr/>
          <p:nvPr/>
        </p:nvSpPr>
        <p:spPr>
          <a:xfrm>
            <a:off x="3124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4" name="Rectangle 76"/>
          <p:cNvSpPr/>
          <p:nvPr/>
        </p:nvSpPr>
        <p:spPr>
          <a:xfrm>
            <a:off x="3124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5" name="Rectangle 77"/>
          <p:cNvSpPr/>
          <p:nvPr/>
        </p:nvSpPr>
        <p:spPr>
          <a:xfrm>
            <a:off x="3124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6" name="Rectangle 78"/>
          <p:cNvSpPr/>
          <p:nvPr/>
        </p:nvSpPr>
        <p:spPr>
          <a:xfrm>
            <a:off x="3124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7" name="Rectangle 79"/>
          <p:cNvSpPr/>
          <p:nvPr/>
        </p:nvSpPr>
        <p:spPr>
          <a:xfrm>
            <a:off x="3124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8" name="Rectangle 80"/>
          <p:cNvSpPr/>
          <p:nvPr/>
        </p:nvSpPr>
        <p:spPr>
          <a:xfrm>
            <a:off x="6553200" y="2438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19" name="Rectangle 81"/>
          <p:cNvSpPr/>
          <p:nvPr/>
        </p:nvSpPr>
        <p:spPr>
          <a:xfrm>
            <a:off x="6553200" y="2819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0" name="Rectangle 82"/>
          <p:cNvSpPr/>
          <p:nvPr/>
        </p:nvSpPr>
        <p:spPr>
          <a:xfrm>
            <a:off x="6553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1" name="Rectangle 83"/>
          <p:cNvSpPr/>
          <p:nvPr/>
        </p:nvSpPr>
        <p:spPr>
          <a:xfrm>
            <a:off x="6553200" y="358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2" name="Rectangle 84"/>
          <p:cNvSpPr/>
          <p:nvPr/>
        </p:nvSpPr>
        <p:spPr>
          <a:xfrm>
            <a:off x="6553200" y="3962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3" name="Rectangle 85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4" name="Rectangle 86"/>
          <p:cNvSpPr/>
          <p:nvPr/>
        </p:nvSpPr>
        <p:spPr>
          <a:xfrm>
            <a:off x="6553200" y="4724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5" name="Rectangle 87"/>
          <p:cNvSpPr/>
          <p:nvPr/>
        </p:nvSpPr>
        <p:spPr>
          <a:xfrm>
            <a:off x="6553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6" name="Rectangle 88"/>
          <p:cNvSpPr/>
          <p:nvPr/>
        </p:nvSpPr>
        <p:spPr>
          <a:xfrm>
            <a:off x="6553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7" name="Rectangle 89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8" name="Rectangle 90"/>
          <p:cNvSpPr/>
          <p:nvPr/>
        </p:nvSpPr>
        <p:spPr>
          <a:xfrm>
            <a:off x="4267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29" name="Rectangle 91"/>
          <p:cNvSpPr/>
          <p:nvPr/>
        </p:nvSpPr>
        <p:spPr>
          <a:xfrm>
            <a:off x="4648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0" name="Rectangle 92"/>
          <p:cNvSpPr/>
          <p:nvPr/>
        </p:nvSpPr>
        <p:spPr>
          <a:xfrm>
            <a:off x="5029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1" name="Rectangle 93"/>
          <p:cNvSpPr/>
          <p:nvPr/>
        </p:nvSpPr>
        <p:spPr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2" name="Rectangle 94"/>
          <p:cNvSpPr/>
          <p:nvPr/>
        </p:nvSpPr>
        <p:spPr>
          <a:xfrm>
            <a:off x="5791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3" name="Rectangle 95"/>
          <p:cNvSpPr/>
          <p:nvPr/>
        </p:nvSpPr>
        <p:spPr>
          <a:xfrm>
            <a:off x="6172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4" name="Rectangle 96"/>
          <p:cNvSpPr/>
          <p:nvPr/>
        </p:nvSpPr>
        <p:spPr>
          <a:xfrm>
            <a:off x="3505200" y="5486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5" name="Rectangle 97"/>
          <p:cNvSpPr/>
          <p:nvPr/>
        </p:nvSpPr>
        <p:spPr>
          <a:xfrm>
            <a:off x="3124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6" name="Rectangle 98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7" name="Rectangle 99"/>
          <p:cNvSpPr/>
          <p:nvPr/>
        </p:nvSpPr>
        <p:spPr>
          <a:xfrm>
            <a:off x="3886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8" name="Rectangle 100"/>
          <p:cNvSpPr/>
          <p:nvPr/>
        </p:nvSpPr>
        <p:spPr>
          <a:xfrm>
            <a:off x="4267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39" name="Rectangle 101"/>
          <p:cNvSpPr/>
          <p:nvPr/>
        </p:nvSpPr>
        <p:spPr>
          <a:xfrm>
            <a:off x="4648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40" name="Rectangle 102"/>
          <p:cNvSpPr/>
          <p:nvPr/>
        </p:nvSpPr>
        <p:spPr>
          <a:xfrm>
            <a:off x="5029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41" name="Rectangle 103"/>
          <p:cNvSpPr/>
          <p:nvPr/>
        </p:nvSpPr>
        <p:spPr>
          <a:xfrm>
            <a:off x="5410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42" name="Rectangle 104"/>
          <p:cNvSpPr/>
          <p:nvPr/>
        </p:nvSpPr>
        <p:spPr>
          <a:xfrm>
            <a:off x="5791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43" name="Rectangle 105"/>
          <p:cNvSpPr/>
          <p:nvPr/>
        </p:nvSpPr>
        <p:spPr>
          <a:xfrm>
            <a:off x="6172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44" name="Rectangle 106"/>
          <p:cNvSpPr/>
          <p:nvPr/>
        </p:nvSpPr>
        <p:spPr>
          <a:xfrm>
            <a:off x="3505200" y="2057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945" name="Rectangle 107"/>
          <p:cNvSpPr>
            <a:spLocks noGrp="1"/>
          </p:cNvSpPr>
          <p:nvPr>
            <p:ph type="subTitle" idx="1"/>
          </p:nvPr>
        </p:nvSpPr>
        <p:spPr>
          <a:xfrm>
            <a:off x="758825" y="1295400"/>
            <a:ext cx="7700963" cy="684213"/>
          </a:xfrm>
        </p:spPr>
        <p:txBody>
          <a:bodyPr vert="horz" wrap="square" lIns="91440" tIns="45720" rIns="91440" bIns="45720" anchor="t"/>
          <a:p>
            <a:pPr marL="361950" indent="-361950" algn="just" defTabSz="68580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Char char="m"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在迷宫周围加墙，避免判断是否出界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5946" name="Rectangle 108"/>
          <p:cNvSpPr/>
          <p:nvPr/>
        </p:nvSpPr>
        <p:spPr>
          <a:xfrm>
            <a:off x="6172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47" name="Rectangle 109"/>
          <p:cNvSpPr/>
          <p:nvPr/>
        </p:nvSpPr>
        <p:spPr>
          <a:xfrm>
            <a:off x="3505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48" name="Rectangle 110"/>
          <p:cNvSpPr/>
          <p:nvPr/>
        </p:nvSpPr>
        <p:spPr>
          <a:xfrm>
            <a:off x="3886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49" name="Rectangle 111"/>
          <p:cNvSpPr/>
          <p:nvPr/>
        </p:nvSpPr>
        <p:spPr>
          <a:xfrm>
            <a:off x="4267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0" name="Rectangle 112"/>
          <p:cNvSpPr/>
          <p:nvPr/>
        </p:nvSpPr>
        <p:spPr>
          <a:xfrm>
            <a:off x="4648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1" name="Rectangle 113"/>
          <p:cNvSpPr/>
          <p:nvPr/>
        </p:nvSpPr>
        <p:spPr>
          <a:xfrm>
            <a:off x="5029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2" name="Rectangle 114"/>
          <p:cNvSpPr/>
          <p:nvPr/>
        </p:nvSpPr>
        <p:spPr>
          <a:xfrm>
            <a:off x="5410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3" name="Rectangle 115"/>
          <p:cNvSpPr/>
          <p:nvPr/>
        </p:nvSpPr>
        <p:spPr>
          <a:xfrm>
            <a:off x="5791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4" name="Rectangle 116"/>
          <p:cNvSpPr/>
          <p:nvPr/>
        </p:nvSpPr>
        <p:spPr>
          <a:xfrm>
            <a:off x="2667000" y="5105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8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5" name="Rectangle 117"/>
          <p:cNvSpPr/>
          <p:nvPr/>
        </p:nvSpPr>
        <p:spPr>
          <a:xfrm>
            <a:off x="2667000" y="2438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1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6" name="Rectangle 118"/>
          <p:cNvSpPr/>
          <p:nvPr/>
        </p:nvSpPr>
        <p:spPr>
          <a:xfrm>
            <a:off x="2667000" y="2819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2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7" name="Rectangle 119"/>
          <p:cNvSpPr/>
          <p:nvPr/>
        </p:nvSpPr>
        <p:spPr>
          <a:xfrm>
            <a:off x="26670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3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8" name="Rectangle 120"/>
          <p:cNvSpPr/>
          <p:nvPr/>
        </p:nvSpPr>
        <p:spPr>
          <a:xfrm>
            <a:off x="2667000" y="3581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4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59" name="Rectangle 121"/>
          <p:cNvSpPr/>
          <p:nvPr/>
        </p:nvSpPr>
        <p:spPr>
          <a:xfrm>
            <a:off x="2667000" y="3962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5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60" name="Rectangle 122"/>
          <p:cNvSpPr/>
          <p:nvPr/>
        </p:nvSpPr>
        <p:spPr>
          <a:xfrm>
            <a:off x="2667000" y="4343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6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61" name="Rectangle 123"/>
          <p:cNvSpPr/>
          <p:nvPr/>
        </p:nvSpPr>
        <p:spPr>
          <a:xfrm>
            <a:off x="2667000" y="4724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7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62" name="Rectangle 124"/>
          <p:cNvSpPr/>
          <p:nvPr/>
        </p:nvSpPr>
        <p:spPr>
          <a:xfrm>
            <a:off x="2667000" y="5486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63" name="Rectangle 125"/>
          <p:cNvSpPr/>
          <p:nvPr/>
        </p:nvSpPr>
        <p:spPr>
          <a:xfrm>
            <a:off x="3124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64" name="Rectangle 126"/>
          <p:cNvSpPr/>
          <p:nvPr/>
        </p:nvSpPr>
        <p:spPr>
          <a:xfrm>
            <a:off x="6553200" y="1600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9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65" name="Rectangle 127"/>
          <p:cNvSpPr/>
          <p:nvPr/>
        </p:nvSpPr>
        <p:spPr>
          <a:xfrm>
            <a:off x="2667000" y="2057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folHlink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0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66" name="标题 130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vert="horz" wrap="square" lIns="91440" tIns="45720" rIns="91440" bIns="45720" anchor="ctr"/>
          <a:p>
            <a:pPr defTabSz="685800" eaLnBrk="1" hangingPunct="1"/>
            <a:endParaRPr lang="zh-CN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5967" name="直接连接符 131"/>
          <p:cNvSpPr/>
          <p:nvPr/>
        </p:nvSpPr>
        <p:spPr>
          <a:xfrm>
            <a:off x="611188" y="981075"/>
            <a:ext cx="7848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68" name="TextBox 132"/>
          <p:cNvSpPr/>
          <p:nvPr/>
        </p:nvSpPr>
        <p:spPr>
          <a:xfrm>
            <a:off x="611188" y="404813"/>
            <a:ext cx="77771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迷宫问题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  <p:sp>
        <p:nvSpPr>
          <p:cNvPr id="35969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969697"/>
                </a:solidFill>
                <a:latin typeface="幼圆" panose="02010509060101010101" pitchFamily="49" charset="-122"/>
              </a:rPr>
            </a:fld>
            <a:endParaRPr lang="zh-CN" altLang="en-US" sz="900" dirty="0">
              <a:solidFill>
                <a:srgbClr val="969697"/>
              </a:solidFill>
              <a:latin typeface="幼圆" panose="02010509060101010101" pitchFamily="49" charset="-122"/>
            </a:endParaRPr>
          </a:p>
        </p:txBody>
      </p:sp>
      <p:sp>
        <p:nvSpPr>
          <p:cNvPr id="35970" name="Rectangle 68"/>
          <p:cNvSpPr/>
          <p:nvPr/>
        </p:nvSpPr>
        <p:spPr>
          <a:xfrm>
            <a:off x="7467600" y="2057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  <a:sym typeface="Tahoma" panose="020B0604030504040204" pitchFamily="34" charset="0"/>
              </a:rPr>
              <a:t>出口</a:t>
            </a:r>
            <a:endParaRPr lang="zh-CN" altLang="en-US" dirty="0"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8A02PWBG">
  <a:themeElements>
    <a:clrScheme name="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FFFFFF"/>
      </a:accent3>
      <a:accent4>
        <a:srgbClr val="3F4143"/>
      </a:accent4>
      <a:accent5>
        <a:srgbClr val="EAB6AD"/>
      </a:accent5>
      <a:accent6>
        <a:srgbClr val="D28B21"/>
      </a:accent6>
      <a:hlink>
        <a:srgbClr val="00B0F0"/>
      </a:hlink>
      <a:folHlink>
        <a:srgbClr val="AFB2B4"/>
      </a:folHlink>
    </a:clrScheme>
    <a:fontScheme name="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A000120150608A02PWBG 1">
        <a:dk1>
          <a:srgbClr val="4B4D4F"/>
        </a:dk1>
        <a:lt1>
          <a:srgbClr val="FFFFFF"/>
        </a:lt1>
        <a:dk2>
          <a:srgbClr val="3D3F41"/>
        </a:dk2>
        <a:lt2>
          <a:srgbClr val="EEECE1"/>
        </a:lt2>
        <a:accent1>
          <a:srgbClr val="DC5C31"/>
        </a:accent1>
        <a:accent2>
          <a:srgbClr val="EA9B26"/>
        </a:accent2>
        <a:accent3>
          <a:srgbClr val="FFFFFF"/>
        </a:accent3>
        <a:accent4>
          <a:srgbClr val="3F4042"/>
        </a:accent4>
        <a:accent5>
          <a:srgbClr val="EBB5AD"/>
        </a:accent5>
        <a:accent6>
          <a:srgbClr val="D48C21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4849</Words>
  <Application>WPS 演示</Application>
  <PresentationFormat/>
  <Paragraphs>3064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Arial</vt:lpstr>
      <vt:lpstr>宋体</vt:lpstr>
      <vt:lpstr>Wingdings</vt:lpstr>
      <vt:lpstr>Calibri</vt:lpstr>
      <vt:lpstr>幼圆</vt:lpstr>
      <vt:lpstr>微软雅黑</vt:lpstr>
      <vt:lpstr>Tahoma</vt:lpstr>
      <vt:lpstr>Verdana</vt:lpstr>
      <vt:lpstr>Times New Roman</vt:lpstr>
      <vt:lpstr>Arial Unicode MS</vt:lpstr>
      <vt:lpstr>幼圆</vt:lpstr>
      <vt:lpstr>Office 主题​​</vt:lpstr>
      <vt:lpstr>A000120150608A02PWBG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wheam</dc:creator>
  <cp:lastModifiedBy>wy</cp:lastModifiedBy>
  <cp:revision>80</cp:revision>
  <dcterms:created xsi:type="dcterms:W3CDTF">2012-04-14T04:26:00Z</dcterms:created>
  <dcterms:modified xsi:type="dcterms:W3CDTF">2018-01-25T09:42:36Z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