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86" r:id="rId6"/>
    <p:sldId id="271" r:id="rId7"/>
    <p:sldId id="258" r:id="rId8"/>
    <p:sldId id="259" r:id="rId9"/>
    <p:sldId id="260" r:id="rId10"/>
    <p:sldId id="261" r:id="rId11"/>
    <p:sldId id="269" r:id="rId12"/>
    <p:sldId id="270" r:id="rId13"/>
    <p:sldId id="267" r:id="rId14"/>
    <p:sldId id="268" r:id="rId15"/>
    <p:sldId id="266" r:id="rId16"/>
    <p:sldId id="265" r:id="rId17"/>
    <p:sldId id="272" r:id="rId18"/>
    <p:sldId id="280" r:id="rId19"/>
    <p:sldId id="282" r:id="rId20"/>
    <p:sldId id="283" r:id="rId21"/>
    <p:sldId id="279" r:id="rId22"/>
    <p:sldId id="273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347F62-4BE9-41D2-8D6F-BD36DA7A8ABE}">
          <p14:sldIdLst>
            <p14:sldId id="256"/>
            <p14:sldId id="286"/>
            <p14:sldId id="271"/>
          </p14:sldIdLst>
        </p14:section>
        <p14:section name="Patterns" id="{E8DB55A3-C666-4CD9-A623-15BEBB2D99BD}">
          <p14:sldIdLst>
            <p14:sldId id="258"/>
            <p14:sldId id="259"/>
            <p14:sldId id="260"/>
            <p14:sldId id="261"/>
            <p14:sldId id="269"/>
            <p14:sldId id="270"/>
            <p14:sldId id="267"/>
            <p14:sldId id="268"/>
            <p14:sldId id="266"/>
            <p14:sldId id="265"/>
            <p14:sldId id="272"/>
          </p14:sldIdLst>
        </p14:section>
        <p14:section name="General Design Information" id="{A59C16F1-B98E-4C84-9AB9-FFB347A247A9}">
          <p14:sldIdLst>
            <p14:sldId id="280"/>
            <p14:sldId id="282"/>
            <p14:sldId id="283"/>
            <p14:sldId id="279"/>
            <p14:sldId id="273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198" autoAdjust="0"/>
  </p:normalViewPr>
  <p:slideViewPr>
    <p:cSldViewPr snapToGrid="0">
      <p:cViewPr>
        <p:scale>
          <a:sx n="52" d="100"/>
          <a:sy n="52" d="100"/>
        </p:scale>
        <p:origin x="11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illum" userId="97f6bb88-2648-41df-a21a-791c5eac52ee" providerId="ADAL" clId="{C1CC3C3C-147F-434B-B5DF-6AF3C4153C3C}"/>
    <pc:docChg chg="custSel delSld modSld modSection">
      <pc:chgData name="Chris Gillum" userId="97f6bb88-2648-41df-a21a-791c5eac52ee" providerId="ADAL" clId="{C1CC3C3C-147F-434B-B5DF-6AF3C4153C3C}" dt="2017-07-18T18:16:56.827" v="153" actId="20577"/>
      <pc:docMkLst>
        <pc:docMk/>
      </pc:docMkLst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1312472725" sldId="256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1312472725" sldId="256"/>
            <ac:spMk id="4" creationId="{446DAD70-2E47-4D15-AA77-95BD79050A24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3182253378" sldId="258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3182253378" sldId="258"/>
            <ac:spMk id="3" creationId="{21B1423C-9307-4CDF-9DF2-3C47F4C0F538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1586487289" sldId="259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1586487289" sldId="259"/>
            <ac:spMk id="2" creationId="{9AC3E0AB-D4C9-4FA0-BD38-FDBBF68D224E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1186072182" sldId="260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1186072182" sldId="260"/>
            <ac:spMk id="20" creationId="{CB40B15B-2C57-41F9-94DC-FBB9A23427C6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382335902" sldId="261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382335902" sldId="261"/>
            <ac:spMk id="3" creationId="{4248207B-93B9-45F3-93B2-6ED1E7F4C582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2764634282" sldId="265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2764634282" sldId="265"/>
            <ac:spMk id="3" creationId="{4DB2AB3A-4B3C-40CF-9CD8-6D2FB8AD8153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2580713348" sldId="266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2580713348" sldId="266"/>
            <ac:spMk id="3" creationId="{22BDB949-7F5F-44FA-A579-E6C66ED59CE3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3215690050" sldId="267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3215690050" sldId="267"/>
            <ac:spMk id="3" creationId="{CF5EEFAE-A475-47F8-8B6B-1E45D4713DE3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2252241335" sldId="268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2252241335" sldId="268"/>
            <ac:spMk id="3" creationId="{4A5F34EE-9DB7-4CF0-B194-5B387050DCA2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1634959510" sldId="269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1634959510" sldId="269"/>
            <ac:spMk id="19" creationId="{DE7AD54E-4696-4161-A2B4-90685445416B}"/>
          </ac:spMkLst>
        </pc:spChg>
      </pc:sldChg>
      <pc:sldChg chg="delSp modNotesTx">
        <pc:chgData name="Chris Gillum" userId="97f6bb88-2648-41df-a21a-791c5eac52ee" providerId="ADAL" clId="{C1CC3C3C-147F-434B-B5DF-6AF3C4153C3C}" dt="2017-07-18T18:16:56.827" v="153" actId="20577"/>
        <pc:sldMkLst>
          <pc:docMk/>
          <pc:sldMk cId="106511989" sldId="270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106511989" sldId="270"/>
            <ac:spMk id="4" creationId="{D34DA03A-0A90-4346-B12A-931AAD780671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103037962" sldId="271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103037962" sldId="271"/>
            <ac:spMk id="3" creationId="{5852079B-9547-4CEB-A2F7-7A14A4641B38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1111623742" sldId="272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1111623742" sldId="272"/>
            <ac:spMk id="4" creationId="{28B9510F-2A53-499A-8FA3-0A9B0CE631EE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2633001290" sldId="273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2633001290" sldId="273"/>
            <ac:spMk id="4" creationId="{63E49437-8335-4838-A8B4-49A7FEE1D43C}"/>
          </ac:spMkLst>
        </pc:spChg>
      </pc:sldChg>
      <pc:sldChg chg="delSp modSp">
        <pc:chgData name="Chris Gillum" userId="97f6bb88-2648-41df-a21a-791c5eac52ee" providerId="ADAL" clId="{C1CC3C3C-147F-434B-B5DF-6AF3C4153C3C}" dt="2017-06-20T17:12:04.585" v="13" actId="1076"/>
        <pc:sldMkLst>
          <pc:docMk/>
          <pc:sldMk cId="3007111319" sldId="279"/>
        </pc:sldMkLst>
        <pc:spChg chg="del">
          <ac:chgData name="Chris Gillum" userId="97f6bb88-2648-41df-a21a-791c5eac52ee" providerId="ADAL" clId="{C1CC3C3C-147F-434B-B5DF-6AF3C4153C3C}" dt="2017-06-20T17:10:55.602" v="0" actId="478"/>
          <ac:spMkLst>
            <pc:docMk/>
            <pc:sldMk cId="3007111319" sldId="279"/>
            <ac:spMk id="3" creationId="{E4BEB8A8-E3D4-44F3-922B-BCC9CF4798F2}"/>
          </ac:spMkLst>
        </pc:spChg>
        <pc:spChg chg="mod">
          <ac:chgData name="Chris Gillum" userId="97f6bb88-2648-41df-a21a-791c5eac52ee" providerId="ADAL" clId="{C1CC3C3C-147F-434B-B5DF-6AF3C4153C3C}" dt="2017-06-20T17:12:04.585" v="13" actId="1076"/>
          <ac:spMkLst>
            <pc:docMk/>
            <pc:sldMk cId="3007111319" sldId="279"/>
            <ac:spMk id="72" creationId="{00000000-0000-0000-0000-000000000000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1486131339" sldId="280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1486131339" sldId="280"/>
            <ac:spMk id="4" creationId="{9328E2E2-554E-4696-A970-502D79677FD8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3333362886" sldId="282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3333362886" sldId="282"/>
            <ac:spMk id="5" creationId="{54C81CB6-99A5-42C1-AF8C-39AABC253349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2353144175" sldId="283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2353144175" sldId="283"/>
            <ac:spMk id="4" creationId="{0A083252-0D5D-4AB4-92D8-F14C6C834EBF}"/>
          </ac:spMkLst>
        </pc:spChg>
      </pc:sldChg>
      <pc:sldChg chg="del modTransition">
        <pc:chgData name="Chris Gillum" userId="97f6bb88-2648-41df-a21a-791c5eac52ee" providerId="ADAL" clId="{C1CC3C3C-147F-434B-B5DF-6AF3C4153C3C}" dt="2017-07-18T18:09:44.230" v="15" actId="2696"/>
        <pc:sldMkLst>
          <pc:docMk/>
          <pc:sldMk cId="2341332107" sldId="285"/>
        </pc:sldMkLst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2134995457" sldId="286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2134995457" sldId="286"/>
            <ac:spMk id="4" creationId="{08C98BCE-846E-4FB0-820F-CC53060273A3}"/>
          </ac:spMkLst>
        </pc:spChg>
      </pc:sldChg>
      <pc:sldChg chg="delSp">
        <pc:chgData name="Chris Gillum" userId="97f6bb88-2648-41df-a21a-791c5eac52ee" providerId="ADAL" clId="{C1CC3C3C-147F-434B-B5DF-6AF3C4153C3C}" dt="2017-07-18T18:16:06.310" v="16"/>
        <pc:sldMkLst>
          <pc:docMk/>
          <pc:sldMk cId="3519103842" sldId="287"/>
        </pc:sldMkLst>
        <pc:spChg chg="del">
          <ac:chgData name="Chris Gillum" userId="97f6bb88-2648-41df-a21a-791c5eac52ee" providerId="ADAL" clId="{C1CC3C3C-147F-434B-B5DF-6AF3C4153C3C}" dt="2017-07-18T18:16:06.310" v="16"/>
          <ac:spMkLst>
            <pc:docMk/>
            <pc:sldMk cId="3519103842" sldId="287"/>
            <ac:spMk id="4" creationId="{DAF985FA-1644-4FED-9A1D-A288996E05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FB8D-0277-4E08-9896-1FC8031B393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145BA-C3B4-4DFD-8BEA-002ACC8A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https://github.com/Azure/durabletask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CallFunctionAsync</a:t>
            </a:r>
            <a:r>
              <a:rPr lang="en-US" dirty="0"/>
              <a:t> uses queues under the covers, thus they can be scaled out to multiple VMs.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Apps and Microsoft Flow have built-in support for this pattern.</a:t>
            </a:r>
          </a:p>
          <a:p>
            <a:endParaRPr lang="en-US" dirty="0"/>
          </a:p>
          <a:p>
            <a:r>
              <a:rPr lang="en-US" dirty="0"/>
              <a:t>Note that specifics URL routes are subject to change (and </a:t>
            </a:r>
            <a:r>
              <a:rPr lang="en-US"/>
              <a:t>have already changed </a:t>
            </a:r>
            <a:r>
              <a:rPr lang="en-US" dirty="0"/>
              <a:t>since this deck was originally written).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orchestrators are single-threaded, so there is no need to worry about concurrency.  Orchestration instances are also implicitly singletons, so they only run on one VM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expose a mechanism for sending named events to an orchestrator from outside the orchestration context – e.g. REST API and/or output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*Fetching instance status feels odd for an output binding. We may need a separate input binding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design is pending.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75C0-E2C7-4A3E-A64B-E2803FC53065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9CDB-8126-4444-9A2F-5BF8AD17EA87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D3BC-6755-4655-AC2C-D5473E9C126A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32D-2EB3-4DCE-8017-240297E276EE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A0B7-CBA0-4FC9-B968-B0A0D0D63218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3BC-B21B-444F-B661-E3DE40EAB573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F800-57CA-4CE1-97D5-577268F967B2}" type="datetime1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B451-C5A7-4808-B4C0-E80021BAFBFA}" type="datetime1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D61-EA0E-4BF5-922C-21A2863F7AA3}" type="datetime1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A652-0EC0-43B2-8EEB-D2B5B91594FE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61E5-7818-48C8-BA01-850660C9957C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863D-8346-4BCF-8774-06D05EE90ECF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“Durable Functions”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Enable long running Function Orchestrations</a:t>
            </a:r>
          </a:p>
        </p:txBody>
      </p:sp>
    </p:spTree>
    <p:extLst>
      <p:ext uri="{BB962C8B-B14F-4D97-AF65-F5344CB8AC3E}">
        <p14:creationId xmlns:p14="http://schemas.microsoft.com/office/powerpoint/2010/main" val="131247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30" y="1878656"/>
            <a:ext cx="1470663" cy="1470663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93" y="2193090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473746" y="19597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473746" y="2345498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4473746" y="2731235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473746" y="311697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Functions are stateless and short-lived.</a:t>
            </a:r>
          </a:p>
          <a:p>
            <a:r>
              <a:rPr lang="en-US" dirty="0"/>
              <a:t>Read/write access to external state needs to be carefully synchronized.</a:t>
            </a:r>
          </a:p>
          <a:p>
            <a:r>
              <a:rPr lang="en-US" dirty="0"/>
              <a:t>Functions do not support the singleton pattern today.</a:t>
            </a:r>
          </a:p>
        </p:txBody>
      </p:sp>
    </p:spTree>
    <p:extLst>
      <p:ext uri="{BB962C8B-B14F-4D97-AF65-F5344CB8AC3E}">
        <p14:creationId xmlns:p14="http://schemas.microsoft.com/office/powerpoint/2010/main" val="32156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 (Eternal Orchestrations)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723" y="1690688"/>
            <a:ext cx="98825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ctx.GetInput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operation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ctx.ContinueAsNew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8608" y="2845595"/>
            <a:ext cx="657129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9256" y="5588794"/>
            <a:ext cx="411003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55" y="2350549"/>
            <a:ext cx="1508905" cy="1034954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82" y="2485398"/>
            <a:ext cx="780738" cy="765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07" y="2966403"/>
            <a:ext cx="838200" cy="838200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>
          <a:xfrm>
            <a:off x="4466250" y="27513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1997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3027434"/>
            <a:ext cx="780738" cy="765256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 rot="20477482">
            <a:off x="6307518" y="2444209"/>
            <a:ext cx="810481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858815">
            <a:off x="6331770" y="3100525"/>
            <a:ext cx="841669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095" y="3225428"/>
            <a:ext cx="124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RequestApproval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95737" y="3780074"/>
            <a:ext cx="69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Escalate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3036" y="2657967"/>
            <a:ext cx="1218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ProcessApproval</a:t>
            </a:r>
            <a:endParaRPr lang="en-US" sz="1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Can’t easily coordinate a timeout with an approval request notification.</a:t>
            </a:r>
          </a:p>
          <a:p>
            <a:r>
              <a:rPr lang="en-US" dirty="0"/>
              <a:t>Need a mechanism to reliably cancel either the approval handling or the timeout depending on the outcome.</a:t>
            </a:r>
          </a:p>
        </p:txBody>
      </p:sp>
    </p:spTree>
    <p:extLst>
      <p:ext uri="{BB962C8B-B14F-4D97-AF65-F5344CB8AC3E}">
        <p14:creationId xmlns:p14="http://schemas.microsoft.com/office/powerpoint/2010/main" val="25807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16087"/>
            <a:ext cx="107617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RequestApproval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ctx.CurrentUtcDateTime.AddHours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(72);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ctx.CreateTimer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.WhenAny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timeoutCts.Cancel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HandleApproval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approvalEvent.Result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"Escalate"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90962" y="2874169"/>
            <a:ext cx="4081463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7671" y="3140873"/>
            <a:ext cx="4414835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3370" y="3862389"/>
            <a:ext cx="569356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Orchestrator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Orchestrator code is </a:t>
            </a:r>
            <a:r>
              <a:rPr lang="en-US" b="1" dirty="0"/>
              <a:t>replayed on every rehydration</a:t>
            </a:r>
            <a:r>
              <a:rPr lang="en-US" dirty="0"/>
              <a:t> to restore all local  state (local variables,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Function calls are never replayed – the outputs are remembered.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This requires the orchestrator code to be deterministic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Rule #1: Never write logic that depends on random numbers, </a:t>
            </a:r>
            <a:r>
              <a:rPr lang="en-US" sz="2800" dirty="0" err="1"/>
              <a:t>DateTime.Now</a:t>
            </a:r>
            <a:r>
              <a:rPr lang="en-US" sz="2800" dirty="0"/>
              <a:t>, </a:t>
            </a:r>
            <a:r>
              <a:rPr lang="en-US" sz="2800" dirty="0" err="1"/>
              <a:t>Guid.NewGuid</a:t>
            </a:r>
            <a:r>
              <a:rPr lang="en-US" sz="2800" dirty="0"/>
              <a:t>(), etc.</a:t>
            </a:r>
          </a:p>
          <a:p>
            <a:pPr lvl="1"/>
            <a:r>
              <a:rPr lang="en-US" sz="2800" dirty="0"/>
              <a:t>Rule #2: Never do I/O directly in the orchestrator function.</a:t>
            </a:r>
          </a:p>
          <a:p>
            <a:pPr lvl="1"/>
            <a:r>
              <a:rPr lang="en-US" sz="2800" dirty="0"/>
              <a:t>Rule #3: Do not write infinite loops</a:t>
            </a:r>
          </a:p>
          <a:p>
            <a:pPr lvl="1"/>
            <a:r>
              <a:rPr lang="en-US" sz="2800" dirty="0"/>
              <a:t>Rule #4: Use the built-in workarounds for rules #1, #2, and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Trigger Bindings</a:t>
            </a:r>
          </a:p>
          <a:p>
            <a:r>
              <a:rPr lang="en-US" b="1" dirty="0"/>
              <a:t>Orchestration Trigger Binding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Triggers orchestrator functions</a:t>
            </a:r>
          </a:p>
          <a:p>
            <a:pPr lvl="1"/>
            <a:r>
              <a:rPr lang="en-US" dirty="0"/>
              <a:t>Polls control-queue</a:t>
            </a:r>
          </a:p>
          <a:p>
            <a:pPr lvl="1"/>
            <a:r>
              <a:rPr lang="en-US" dirty="0"/>
              <a:t>Partition-aware</a:t>
            </a:r>
          </a:p>
          <a:p>
            <a:pPr lvl="1"/>
            <a:r>
              <a:rPr lang="en-US" dirty="0"/>
              <a:t>Handles return values</a:t>
            </a:r>
          </a:p>
          <a:p>
            <a:r>
              <a:rPr lang="en-US" b="1" dirty="0"/>
              <a:t>Activity Trigger Binding</a:t>
            </a:r>
          </a:p>
          <a:p>
            <a:pPr lvl="1"/>
            <a:r>
              <a:rPr lang="en-US" dirty="0"/>
              <a:t>Triggers activity functions</a:t>
            </a:r>
          </a:p>
          <a:p>
            <a:pPr lvl="1"/>
            <a:r>
              <a:rPr lang="en-US" dirty="0"/>
              <a:t>Polls work-item queue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Handles return values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Non-Trigger Bindings</a:t>
            </a:r>
          </a:p>
          <a:p>
            <a:r>
              <a:rPr lang="en-US" b="1" dirty="0"/>
              <a:t>Orchestrator Client</a:t>
            </a:r>
          </a:p>
          <a:p>
            <a:pPr lvl="1"/>
            <a:r>
              <a:rPr lang="en-US" dirty="0"/>
              <a:t>Output binding</a:t>
            </a:r>
          </a:p>
          <a:p>
            <a:pPr lvl="1"/>
            <a:r>
              <a:rPr lang="en-US" dirty="0"/>
              <a:t>Start new orchestrator instances</a:t>
            </a:r>
          </a:p>
          <a:p>
            <a:pPr lvl="1"/>
            <a:r>
              <a:rPr lang="en-US" dirty="0"/>
              <a:t>Terminate instances</a:t>
            </a:r>
          </a:p>
          <a:p>
            <a:pPr lvl="1"/>
            <a:r>
              <a:rPr lang="en-US" dirty="0"/>
              <a:t>Send event notifications</a:t>
            </a:r>
          </a:p>
          <a:p>
            <a:pPr lvl="1"/>
            <a:r>
              <a:rPr lang="en-US" dirty="0"/>
              <a:t>Fetch instance status*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6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functions and orchestrator client functions can be any supported language</a:t>
            </a:r>
          </a:p>
          <a:p>
            <a:r>
              <a:rPr lang="en-US" dirty="0"/>
              <a:t>Orchestrator functions are C#-only for now (until we finalize our long-term cross language support story)</a:t>
            </a:r>
          </a:p>
          <a:p>
            <a:r>
              <a:rPr lang="en-US" dirty="0"/>
              <a:t>Promises/Futures would be the Task equivalent primitives for other languages like node.js/Java/Go.</a:t>
            </a:r>
          </a:p>
        </p:txBody>
      </p:sp>
    </p:spTree>
    <p:extLst>
      <p:ext uri="{BB962C8B-B14F-4D97-AF65-F5344CB8AC3E}">
        <p14:creationId xmlns:p14="http://schemas.microsoft.com/office/powerpoint/2010/main" val="235314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or: Elbow 68"/>
          <p:cNvCxnSpPr>
            <a:stCxn id="29" idx="1"/>
            <a:endCxn id="63" idx="3"/>
          </p:cNvCxnSpPr>
          <p:nvPr/>
        </p:nvCxnSpPr>
        <p:spPr>
          <a:xfrm rot="10800000" flipV="1">
            <a:off x="2036865" y="3924273"/>
            <a:ext cx="2556896" cy="1710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40" idx="1"/>
            <a:endCxn id="63" idx="3"/>
          </p:cNvCxnSpPr>
          <p:nvPr/>
        </p:nvCxnSpPr>
        <p:spPr>
          <a:xfrm rot="10800000" flipV="1">
            <a:off x="2036865" y="3033321"/>
            <a:ext cx="2556896" cy="26010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Backend &amp; Scale</a:t>
            </a:r>
          </a:p>
        </p:txBody>
      </p:sp>
      <p:sp>
        <p:nvSpPr>
          <p:cNvPr id="7" name="Cylinder 6"/>
          <p:cNvSpPr/>
          <p:nvPr/>
        </p:nvSpPr>
        <p:spPr>
          <a:xfrm>
            <a:off x="2472843" y="3560811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/>
          <p:cNvSpPr/>
          <p:nvPr/>
        </p:nvSpPr>
        <p:spPr>
          <a:xfrm>
            <a:off x="8592716" y="3560810"/>
            <a:ext cx="457200" cy="72692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93761" y="3560809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1" name="Straight Arrow Connector 30"/>
          <p:cNvCxnSpPr>
            <a:stCxn id="29" idx="1"/>
            <a:endCxn id="7" idx="4"/>
          </p:cNvCxnSpPr>
          <p:nvPr/>
        </p:nvCxnSpPr>
        <p:spPr>
          <a:xfrm flipH="1">
            <a:off x="2930043" y="3924274"/>
            <a:ext cx="16637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17" idx="2"/>
          </p:cNvCxnSpPr>
          <p:nvPr/>
        </p:nvCxnSpPr>
        <p:spPr>
          <a:xfrm>
            <a:off x="6928998" y="3924274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Cylinder 35"/>
          <p:cNvSpPr/>
          <p:nvPr/>
        </p:nvSpPr>
        <p:spPr>
          <a:xfrm>
            <a:off x="2472843" y="4451765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93761" y="4451761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8" name="Straight Arrow Connector 37"/>
          <p:cNvCxnSpPr>
            <a:stCxn id="37" idx="1"/>
            <a:endCxn id="36" idx="4"/>
          </p:cNvCxnSpPr>
          <p:nvPr/>
        </p:nvCxnSpPr>
        <p:spPr>
          <a:xfrm flipH="1">
            <a:off x="2930043" y="4815226"/>
            <a:ext cx="1663718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ylinder 38"/>
          <p:cNvSpPr/>
          <p:nvPr/>
        </p:nvSpPr>
        <p:spPr>
          <a:xfrm>
            <a:off x="2472843" y="266985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93761" y="2669857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1" name="Straight Arrow Connector 40"/>
          <p:cNvCxnSpPr>
            <a:stCxn id="40" idx="1"/>
            <a:endCxn id="39" idx="4"/>
          </p:cNvCxnSpPr>
          <p:nvPr/>
        </p:nvCxnSpPr>
        <p:spPr>
          <a:xfrm flipH="1">
            <a:off x="2930043" y="3033322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40" idx="3"/>
            <a:endCxn id="17" idx="1"/>
          </p:cNvCxnSpPr>
          <p:nvPr/>
        </p:nvCxnSpPr>
        <p:spPr>
          <a:xfrm>
            <a:off x="6928998" y="3033322"/>
            <a:ext cx="1892318" cy="527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37" idx="3"/>
            <a:endCxn id="17" idx="3"/>
          </p:cNvCxnSpPr>
          <p:nvPr/>
        </p:nvCxnSpPr>
        <p:spPr>
          <a:xfrm flipV="1">
            <a:off x="6928998" y="4287739"/>
            <a:ext cx="1892318" cy="5274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93761" y="1778905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7" name="Connector: Elbow 46"/>
          <p:cNvCxnSpPr>
            <a:cxnSpLocks/>
            <a:stCxn id="46" idx="3"/>
            <a:endCxn id="17" idx="1"/>
          </p:cNvCxnSpPr>
          <p:nvPr/>
        </p:nvCxnSpPr>
        <p:spPr>
          <a:xfrm>
            <a:off x="6928998" y="2142370"/>
            <a:ext cx="1892318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00294" y="5342714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51" name="Connector: Elbow 50"/>
          <p:cNvCxnSpPr>
            <a:cxnSpLocks/>
            <a:stCxn id="50" idx="3"/>
            <a:endCxn id="17" idx="3"/>
          </p:cNvCxnSpPr>
          <p:nvPr/>
        </p:nvCxnSpPr>
        <p:spPr>
          <a:xfrm flipV="1">
            <a:off x="6935531" y="4287739"/>
            <a:ext cx="1885785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308304" y="5763331"/>
            <a:ext cx="365760" cy="36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308304" y="6233899"/>
            <a:ext cx="365760" cy="36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72423" y="575746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Stateful/Partitioned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72423" y="6215012"/>
            <a:ext cx="101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9198" y="3645745"/>
            <a:ext cx="1654250" cy="717406"/>
            <a:chOff x="594806" y="3739609"/>
            <a:chExt cx="1791452" cy="717406"/>
          </a:xfrm>
        </p:grpSpPr>
        <p:sp>
          <p:nvSpPr>
            <p:cNvPr id="34" name="TextBox 33"/>
            <p:cNvSpPr txBox="1"/>
            <p:nvPr/>
          </p:nvSpPr>
          <p:spPr>
            <a:xfrm>
              <a:off x="594806" y="3739609"/>
              <a:ext cx="179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Queue(s)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692" y="4026128"/>
              <a:ext cx="150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orchestrator</a:t>
              </a:r>
            </a:p>
            <a:p>
              <a:pPr algn="ctr"/>
              <a:r>
                <a:rPr lang="en-US" sz="1100" dirty="0"/>
                <a:t>function execution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264235" y="3647976"/>
            <a:ext cx="2237318" cy="552594"/>
            <a:chOff x="9136500" y="3739608"/>
            <a:chExt cx="2237318" cy="552594"/>
          </a:xfrm>
        </p:grpSpPr>
        <p:sp>
          <p:nvSpPr>
            <p:cNvPr id="35" name="TextBox 34"/>
            <p:cNvSpPr txBox="1"/>
            <p:nvPr/>
          </p:nvSpPr>
          <p:spPr>
            <a:xfrm>
              <a:off x="9136500" y="3739608"/>
              <a:ext cx="213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Work Item Queue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01" y="4030592"/>
              <a:ext cx="21868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activity function execution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4" y="4937688"/>
            <a:ext cx="1393361" cy="1393361"/>
          </a:xfrm>
          <a:prstGeom prst="rect">
            <a:avLst/>
          </a:prstGeom>
        </p:spPr>
      </p:pic>
      <p:cxnSp>
        <p:nvCxnSpPr>
          <p:cNvPr id="65" name="Connector: Elbow 64"/>
          <p:cNvCxnSpPr>
            <a:cxnSpLocks/>
            <a:stCxn id="37" idx="1"/>
            <a:endCxn id="63" idx="3"/>
          </p:cNvCxnSpPr>
          <p:nvPr/>
        </p:nvCxnSpPr>
        <p:spPr>
          <a:xfrm rot="10800000" flipV="1">
            <a:off x="2036865" y="4815225"/>
            <a:ext cx="2556896" cy="819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150" y="6215012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&amp; Instance Tables</a:t>
            </a:r>
          </a:p>
        </p:txBody>
      </p:sp>
    </p:spTree>
    <p:extLst>
      <p:ext uri="{BB962C8B-B14F-4D97-AF65-F5344CB8AC3E}">
        <p14:creationId xmlns:p14="http://schemas.microsoft.com/office/powerpoint/2010/main" val="30071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6" grpId="0" animBg="1"/>
      <p:bldP spid="50" grpId="0" animBg="1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Orchestrator functions are: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code-oriented way to implement business logic.</a:t>
            </a:r>
            <a:endParaRPr lang="en-US" b="1" dirty="0"/>
          </a:p>
          <a:p>
            <a:pPr lvl="1"/>
            <a:r>
              <a:rPr lang="en-US" b="1" dirty="0"/>
              <a:t>Stateful</a:t>
            </a:r>
            <a:r>
              <a:rPr lang="en-US" dirty="0"/>
              <a:t>: local variables and execution progress is preserved.</a:t>
            </a:r>
          </a:p>
          <a:p>
            <a:pPr lvl="1"/>
            <a:r>
              <a:rPr lang="en-US" b="1" dirty="0"/>
              <a:t>Durable</a:t>
            </a:r>
            <a:r>
              <a:rPr lang="en-US" dirty="0"/>
              <a:t>: no state is lost when the process recycles or the VM reboots.</a:t>
            </a:r>
          </a:p>
          <a:p>
            <a:pPr lvl="1"/>
            <a:r>
              <a:rPr lang="en-US" b="1" dirty="0"/>
              <a:t>Long-running:</a:t>
            </a:r>
            <a:r>
              <a:rPr lang="en-US" dirty="0"/>
              <a:t> they can theoretically run forever:</a:t>
            </a:r>
          </a:p>
          <a:p>
            <a:pPr lvl="2"/>
            <a:r>
              <a:rPr lang="en-US" b="1" dirty="0"/>
              <a:t>Can go to sleep</a:t>
            </a:r>
            <a:r>
              <a:rPr lang="en-US" dirty="0"/>
              <a:t> (dehydrate) and </a:t>
            </a:r>
            <a:r>
              <a:rPr lang="en-US" b="1" dirty="0"/>
              <a:t>billing can be stopped</a:t>
            </a:r>
            <a:r>
              <a:rPr lang="en-US" dirty="0"/>
              <a:t> while waiting for results.</a:t>
            </a:r>
          </a:p>
          <a:p>
            <a:pPr lvl="2"/>
            <a:r>
              <a:rPr lang="en-US" b="1" dirty="0"/>
              <a:t>Automatically wake up</a:t>
            </a:r>
            <a:r>
              <a:rPr lang="en-US" dirty="0"/>
              <a:t> (hydrate) when there is more work to do.</a:t>
            </a:r>
          </a:p>
          <a:p>
            <a:pPr lvl="1"/>
            <a:r>
              <a:rPr lang="en-US" b="1" dirty="0"/>
              <a:t>Scalable</a:t>
            </a:r>
            <a:r>
              <a:rPr lang="en-US" dirty="0"/>
              <a:t>: queue-based messaging allows for massive scale-out.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“Durable 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“long running” functions while maintaining local state.</a:t>
            </a:r>
          </a:p>
          <a:p>
            <a:r>
              <a:rPr lang="en-US" dirty="0"/>
              <a:t>Simplify </a:t>
            </a:r>
            <a:r>
              <a:rPr lang="en-US" i="1" dirty="0"/>
              <a:t>complex</a:t>
            </a:r>
            <a:r>
              <a:rPr lang="en-US" dirty="0"/>
              <a:t> Function coordination (chaining, etc.) </a:t>
            </a:r>
          </a:p>
          <a:p>
            <a:r>
              <a:rPr lang="en-US" dirty="0"/>
              <a:t>Easily call a Function from another Function</a:t>
            </a:r>
          </a:p>
          <a:p>
            <a:r>
              <a:rPr lang="en-US" dirty="0"/>
              <a:t>All of the above using code-only</a:t>
            </a:r>
          </a:p>
        </p:txBody>
      </p:sp>
    </p:spTree>
    <p:extLst>
      <p:ext uri="{BB962C8B-B14F-4D97-AF65-F5344CB8AC3E}">
        <p14:creationId xmlns:p14="http://schemas.microsoft.com/office/powerpoint/2010/main" val="213499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and Logic Apps work great together and that integration will only get better.</a:t>
            </a:r>
          </a:p>
          <a:p>
            <a:r>
              <a:rPr lang="en-US" dirty="0"/>
              <a:t>You can orchestrate Functions using Logic Apps today.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Durable Functions overlaps with Logic Apps, one function calling another, but:</a:t>
            </a:r>
          </a:p>
          <a:p>
            <a:pPr lvl="1">
              <a:buFontTx/>
              <a:buChar char="-"/>
            </a:pPr>
            <a:r>
              <a:rPr lang="en-US" dirty="0"/>
              <a:t>Offers advance ‘code only’ orchestration ‘like’ capabilities to function</a:t>
            </a:r>
          </a:p>
          <a:p>
            <a:pPr lvl="1">
              <a:buFontTx/>
              <a:buChar char="-"/>
            </a:pPr>
            <a:r>
              <a:rPr lang="en-US" dirty="0"/>
              <a:t>Enables "long running" functions</a:t>
            </a:r>
          </a:p>
          <a:p>
            <a:pPr lvl="1">
              <a:buFontTx/>
              <a:buChar char="-"/>
            </a:pPr>
            <a:r>
              <a:rPr lang="en-US" dirty="0"/>
              <a:t>Enables "advance" scenarios/patterns which are difficult otherwise: async HTTP, map reduce, actors, etc.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Durable Functions?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feature for writing long-running orchestrations as a single C# function. No JSON schemas. No designer.</a:t>
            </a:r>
          </a:p>
          <a:p>
            <a:r>
              <a:rPr lang="en-US" dirty="0"/>
              <a:t>New </a:t>
            </a:r>
            <a:r>
              <a:rPr lang="en-US" b="1" dirty="0"/>
              <a:t>orchestrator functions</a:t>
            </a:r>
            <a:r>
              <a:rPr lang="en-US" dirty="0"/>
              <a:t> can synchronously or asynchronously call other functions.</a:t>
            </a:r>
          </a:p>
          <a:p>
            <a:r>
              <a:rPr lang="en-US" dirty="0"/>
              <a:t>Automatic </a:t>
            </a:r>
            <a:r>
              <a:rPr lang="en-US" b="1" dirty="0"/>
              <a:t>checkpointing</a:t>
            </a:r>
            <a:r>
              <a:rPr lang="en-US" dirty="0"/>
              <a:t>, enabling “long running” functions.</a:t>
            </a:r>
            <a:endParaRPr lang="en-US" strike="sngStrike" dirty="0"/>
          </a:p>
          <a:p>
            <a:r>
              <a:rPr lang="en-US" dirty="0"/>
              <a:t>Solves a variety of complex, transactional coding problems in serverless apps.</a:t>
            </a:r>
          </a:p>
          <a:p>
            <a:r>
              <a:rPr lang="en-US" dirty="0"/>
              <a:t>Built on the open source Durable Task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Today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91" y="21041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3477718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21041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5837434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23" y="2104139"/>
            <a:ext cx="780738" cy="765256"/>
          </a:xfrm>
          <a:prstGeom prst="rect">
            <a:avLst/>
          </a:prstGeom>
        </p:spPr>
      </p:pic>
      <p:sp>
        <p:nvSpPr>
          <p:cNvPr id="9" name="Cylinder 8"/>
          <p:cNvSpPr/>
          <p:nvPr/>
        </p:nvSpPr>
        <p:spPr>
          <a:xfrm>
            <a:off x="8197150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239" y="2104139"/>
            <a:ext cx="780738" cy="765256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33747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4045095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5386749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6417396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7733853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8764527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80160" y="3670212"/>
            <a:ext cx="9062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visualization to show relationship between functions and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Middle queues are an implementation detail – conceptual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handling adds a lot more complexity.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718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2434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2150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01866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F4</a:t>
            </a:r>
          </a:p>
        </p:txBody>
      </p:sp>
    </p:spTree>
    <p:extLst>
      <p:ext uri="{BB962C8B-B14F-4D97-AF65-F5344CB8AC3E}">
        <p14:creationId xmlns:p14="http://schemas.microsoft.com/office/powerpoint/2010/main" val="31822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Better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7460" y="1690688"/>
            <a:ext cx="9560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calls functions in sequence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Yu Gothic" panose="020B0400000000000000" pitchFamily="34" charset="-128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try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x);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z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y);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z);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global error handling/compensation goes here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6176" y="3129737"/>
            <a:ext cx="685800" cy="24384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6900" y="2045494"/>
            <a:ext cx="3931919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1606" y="3110211"/>
            <a:ext cx="3592606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 -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1"/>
            <a:ext cx="10515600" cy="1812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Fanning-out is easy, but fanning-in is significantly more complicated</a:t>
            </a:r>
          </a:p>
          <a:p>
            <a:r>
              <a:rPr lang="en-US" dirty="0"/>
              <a:t>Functions offers no help with this scenario today</a:t>
            </a:r>
          </a:p>
          <a:p>
            <a:r>
              <a:rPr lang="en-US" dirty="0"/>
              <a:t>All the same problems of the previous pattern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55" y="217908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4294682" y="210291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217908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6654398" y="210291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87" y="2179089"/>
            <a:ext cx="780738" cy="765256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850711" y="244505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862059" y="244505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6203713" y="244505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7234360" y="244505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9682" y="29299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9398" y="36810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9114" y="29299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294434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1413833"/>
            <a:ext cx="780738" cy="765256"/>
          </a:xfrm>
          <a:prstGeom prst="rect">
            <a:avLst/>
          </a:prstGeom>
        </p:spPr>
      </p:pic>
      <p:sp>
        <p:nvSpPr>
          <p:cNvPr id="18" name="Arrow: Bent 17"/>
          <p:cNvSpPr/>
          <p:nvPr/>
        </p:nvSpPr>
        <p:spPr>
          <a:xfrm>
            <a:off x="4471100" y="1690689"/>
            <a:ext cx="731493" cy="3209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/>
          <p:cNvSpPr/>
          <p:nvPr/>
        </p:nvSpPr>
        <p:spPr>
          <a:xfrm flipV="1">
            <a:off x="4471100" y="3111252"/>
            <a:ext cx="731493" cy="3360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/>
          <p:cNvSpPr/>
          <p:nvPr/>
        </p:nvSpPr>
        <p:spPr>
          <a:xfrm rot="16200000" flipV="1">
            <a:off x="6428640" y="2893350"/>
            <a:ext cx="336001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/>
          <p:cNvSpPr/>
          <p:nvPr/>
        </p:nvSpPr>
        <p:spPr>
          <a:xfrm rot="16200000" flipH="1" flipV="1">
            <a:off x="6445844" y="1509651"/>
            <a:ext cx="301589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 - Easy</a:t>
            </a:r>
          </a:p>
        </p:txBody>
      </p:sp>
      <p:sp>
        <p:nvSpPr>
          <p:cNvPr id="4" name="Rectangle 3"/>
          <p:cNvSpPr/>
          <p:nvPr/>
        </p:nvSpPr>
        <p:spPr>
          <a:xfrm>
            <a:off x="908094" y="1513491"/>
            <a:ext cx="100520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&gt;&gt;();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get a list of N work items to process in parallel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++)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task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]);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(task);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.WhenAll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aggregate all N outputs and send result to F3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t.Result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sum);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8075" y="4829175"/>
            <a:ext cx="4322650" cy="3429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Pattern #3: HTTP Async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8986"/>
            <a:ext cx="10515600" cy="14279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Execution state needs to be explicitly stored and managed.</a:t>
            </a:r>
          </a:p>
          <a:p>
            <a:pPr lvl="1"/>
            <a:r>
              <a:rPr lang="en-US" dirty="0"/>
              <a:t>Execution state and trigger state must be kept in sync manually.</a:t>
            </a:r>
          </a:p>
          <a:p>
            <a:pPr lvl="1"/>
            <a:r>
              <a:rPr lang="en-US" i="1" dirty="0"/>
              <a:t>Start</a:t>
            </a:r>
            <a:r>
              <a:rPr lang="en-US" dirty="0"/>
              <a:t> and </a:t>
            </a:r>
            <a:r>
              <a:rPr lang="en-US" i="1" dirty="0" err="1"/>
              <a:t>GetStatus</a:t>
            </a:r>
            <a:r>
              <a:rPr lang="en-US" dirty="0"/>
              <a:t> is often boilerplate code that is not related to the business problem.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47" y="1690688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5056874" y="2870413"/>
            <a:ext cx="457200" cy="639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63" y="1690688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612903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5624251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9471" y="241761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913" y="2417617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DoWork</a:t>
            </a:r>
            <a:endParaRPr lang="en-US" dirty="0"/>
          </a:p>
        </p:txBody>
      </p:sp>
      <p:sp>
        <p:nvSpPr>
          <p:cNvPr id="11" name="Cylinder 10"/>
          <p:cNvSpPr/>
          <p:nvPr/>
        </p:nvSpPr>
        <p:spPr>
          <a:xfrm>
            <a:off x="5056874" y="169068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/>
          <p:cNvSpPr/>
          <p:nvPr/>
        </p:nvSpPr>
        <p:spPr>
          <a:xfrm flipV="1">
            <a:off x="4051677" y="2786947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/>
          <p:cNvSpPr/>
          <p:nvPr/>
        </p:nvSpPr>
        <p:spPr>
          <a:xfrm flipH="1" flipV="1">
            <a:off x="5645119" y="2786946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71" y="3479006"/>
            <a:ext cx="780738" cy="765256"/>
          </a:xfrm>
          <a:prstGeom prst="rect">
            <a:avLst/>
          </a:prstGeom>
        </p:spPr>
      </p:pic>
      <p:sp>
        <p:nvSpPr>
          <p:cNvPr id="15" name="Arrow: Bent 14"/>
          <p:cNvSpPr/>
          <p:nvPr/>
        </p:nvSpPr>
        <p:spPr>
          <a:xfrm rot="16200000" flipV="1">
            <a:off x="4816460" y="3415851"/>
            <a:ext cx="336001" cy="743115"/>
          </a:xfrm>
          <a:prstGeom prst="bentArrow">
            <a:avLst>
              <a:gd name="adj1" fmla="val 31692"/>
              <a:gd name="adj2" fmla="val 2946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0523" y="415201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GetStatus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3291084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289988" y="3744969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#3: HTTP Async Response – Built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4" y="1613315"/>
            <a:ext cx="11303391" cy="488595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-X POST https://myfunc.azurewebsites.net/orchestrators/</a:t>
            </a:r>
            <a:r>
              <a:rPr lang="en-US" sz="1400" b="1" dirty="0">
                <a:latin typeface="Consolas" panose="020B0609020204030204" pitchFamily="49" charset="0"/>
              </a:rPr>
              <a:t>DoWork</a:t>
            </a:r>
            <a:r>
              <a:rPr lang="en-US" sz="1400" dirty="0">
                <a:latin typeface="Consolas" panose="020B0609020204030204" pitchFamily="49" charset="0"/>
              </a:rPr>
              <a:t> -H "Content-Length: 0"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173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{"runtimeStatus":"Running","createdTime":"2017-03-16T21:20:36Z","lastUpdatedTime":"2017-03-16T21:20:47Z"}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HTTP/1.1 200 OK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175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{"runtimeStatus":"Completed","createdTime":"2017-03-16T21:20:36Z","lastUpdatedTime":"2017-03-16T21:20:57Z"}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488" y="2164556"/>
            <a:ext cx="8965406" cy="2000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9" y="4402931"/>
            <a:ext cx="2462208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489" y="3306365"/>
            <a:ext cx="2189210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5009" y="6259957"/>
            <a:ext cx="2646357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488" y="5348746"/>
            <a:ext cx="1614487" cy="20640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2908" y="1659467"/>
            <a:ext cx="629947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2762" y="1659467"/>
            <a:ext cx="1294771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E6BA67282A84592F51FBC3C7E45A7" ma:contentTypeVersion="6" ma:contentTypeDescription="Create a new document." ma:contentTypeScope="" ma:versionID="6fbd42f27ba5c2bd6430315d861e4fb3">
  <xsd:schema xmlns:xsd="http://www.w3.org/2001/XMLSchema" xmlns:xs="http://www.w3.org/2001/XMLSchema" xmlns:p="http://schemas.microsoft.com/office/2006/metadata/properties" xmlns:ns2="fb36830f-dcb9-4175-9c60-7528ad38affb" xmlns:ns3="be090345-f9fd-4fb0-96c7-3975c9b8bda0" targetNamespace="http://schemas.microsoft.com/office/2006/metadata/properties" ma:root="true" ma:fieldsID="691db2ec36faaf83c07f9b2783f3bfcc" ns2:_="" ns3:_="">
    <xsd:import namespace="fb36830f-dcb9-4175-9c60-7528ad38affb"/>
    <xsd:import namespace="be090345-f9fd-4fb0-96c7-3975c9b8bd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6830f-dcb9-4175-9c60-7528ad38af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90345-f9fd-4fb0-96c7-3975c9b8b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b36830f-dcb9-4175-9c60-7528ad38affb">camerons@microsoft.com</LastSharedByUser>
    <SharedWithUsers xmlns="fb36830f-dcb9-4175-9c60-7528ad38affb">
      <UserInfo>
        <DisplayName>Affan Dar</DisplayName>
        <AccountId>47</AccountId>
        <AccountType/>
      </UserInfo>
      <UserInfo>
        <DisplayName>Sam George</DisplayName>
        <AccountId>34</AccountId>
        <AccountType/>
      </UserInfo>
      <UserInfo>
        <DisplayName>Cameron Skinner</DisplayName>
        <AccountId>41</AccountId>
        <AccountType/>
      </UserInfo>
    </SharedWithUsers>
    <LastSharedByTime xmlns="fb36830f-dcb9-4175-9c60-7528ad38affb">2017-05-04T02:23:35+00:00</LastSharedByTime>
  </documentManagement>
</p:properties>
</file>

<file path=customXml/itemProps1.xml><?xml version="1.0" encoding="utf-8"?>
<ds:datastoreItem xmlns:ds="http://schemas.openxmlformats.org/officeDocument/2006/customXml" ds:itemID="{9297486E-3FDF-4557-8EDC-0303EE05B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FB5456-17EE-4432-80B2-0171034F3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6830f-dcb9-4175-9c60-7528ad38affb"/>
    <ds:schemaRef ds:uri="be090345-f9fd-4fb0-96c7-3975c9b8bd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944358-042F-4585-BC6A-833CDE4D422A}">
  <ds:schemaRefs>
    <ds:schemaRef ds:uri="http://purl.org/dc/elements/1.1/"/>
    <ds:schemaRef ds:uri="http://schemas.microsoft.com/office/2006/metadata/properties"/>
    <ds:schemaRef ds:uri="be090345-f9fd-4fb0-96c7-3975c9b8bda0"/>
    <ds:schemaRef ds:uri="http://purl.org/dc/terms/"/>
    <ds:schemaRef ds:uri="http://schemas.openxmlformats.org/package/2006/metadata/core-properties"/>
    <ds:schemaRef ds:uri="fb36830f-dcb9-4175-9c60-7528ad38affb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27548</TotalTime>
  <Words>1269</Words>
  <Application>Microsoft Office PowerPoint</Application>
  <PresentationFormat>Widescreen</PresentationFormat>
  <Paragraphs>214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Yu Gothic</vt:lpstr>
      <vt:lpstr>Arial</vt:lpstr>
      <vt:lpstr>Calibri</vt:lpstr>
      <vt:lpstr>Calibri Light</vt:lpstr>
      <vt:lpstr>Consolas</vt:lpstr>
      <vt:lpstr>Times New Roman</vt:lpstr>
      <vt:lpstr>Office Theme</vt:lpstr>
      <vt:lpstr>“Durable Functions”</vt:lpstr>
      <vt:lpstr>Why do we need “Durable Functions”</vt:lpstr>
      <vt:lpstr>What is Durable Functions?</vt:lpstr>
      <vt:lpstr>Pattern #1: Function chaining - Today</vt:lpstr>
      <vt:lpstr>Pattern #1: Function chaining - Better</vt:lpstr>
      <vt:lpstr>Pattern #2: Fan-out/Fan-in - Today</vt:lpstr>
      <vt:lpstr>Pattern #2: Fan-out/Fan-in - Easy</vt:lpstr>
      <vt:lpstr>Pattern #3: HTTP Async Response</vt:lpstr>
      <vt:lpstr>Pattern #3: HTTP Async Response – Built in!</vt:lpstr>
      <vt:lpstr>Pattern #4: Actors</vt:lpstr>
      <vt:lpstr>Pattern #4: Actors (Eternal Orchestrations)</vt:lpstr>
      <vt:lpstr>Pattern #5: Human Interaction w/Timeout</vt:lpstr>
      <vt:lpstr>Pattern #5: Human Interaction w/Timeout</vt:lpstr>
      <vt:lpstr>Important Orchestrator Limitations</vt:lpstr>
      <vt:lpstr>Design</vt:lpstr>
      <vt:lpstr>Bindings</vt:lpstr>
      <vt:lpstr>Language Support</vt:lpstr>
      <vt:lpstr>Storage Backend &amp; Scale</vt:lpstr>
      <vt:lpstr>Key Takeaways</vt:lpstr>
      <vt:lpstr>Functions and Logic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“Durable Functions”</dc:title>
  <dc:creator>cgillum@microsoft.com</dc:creator>
  <cp:keywords/>
  <cp:lastModifiedBy>Oded Dvoskin</cp:lastModifiedBy>
  <cp:revision>62</cp:revision>
  <dcterms:created xsi:type="dcterms:W3CDTF">2017-03-20T16:31:49Z</dcterms:created>
  <dcterms:modified xsi:type="dcterms:W3CDTF">2017-07-18T18:19:47Z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0x010100635E6BA67282A84592F51FBC3C7E45A7</vt:lpwstr>
  </property>
</Properties>
</file>