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68" r:id="rId7"/>
    <p:sldId id="269" r:id="rId8"/>
    <p:sldId id="270" r:id="rId9"/>
    <p:sldId id="271" r:id="rId10"/>
    <p:sldId id="260" r:id="rId11"/>
    <p:sldId id="265" r:id="rId12"/>
    <p:sldId id="267" r:id="rId13"/>
    <p:sldId id="275" r:id="rId14"/>
    <p:sldId id="261" r:id="rId15"/>
    <p:sldId id="272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3BFD0B-42C4-4AD3-89C7-70829FB8423E}">
          <p14:sldIdLst>
            <p14:sldId id="256"/>
            <p14:sldId id="257"/>
          </p14:sldIdLst>
        </p14:section>
        <p14:section name="Web Services" id="{64AC4589-59FC-4DC8-AEA1-F1F10BC4E4FD}">
          <p14:sldIdLst>
            <p14:sldId id="258"/>
            <p14:sldId id="273"/>
          </p14:sldIdLst>
        </p14:section>
        <p14:section name="SOAP" id="{98FA090A-ED54-4BE1-B385-DD281D4E1C81}">
          <p14:sldIdLst>
            <p14:sldId id="274"/>
            <p14:sldId id="268"/>
            <p14:sldId id="269"/>
            <p14:sldId id="270"/>
            <p14:sldId id="271"/>
          </p14:sldIdLst>
        </p14:section>
        <p14:section name="REST" id="{106AE91E-3E36-478B-996C-9E6D55B817F6}">
          <p14:sldIdLst>
            <p14:sldId id="260"/>
            <p14:sldId id="265"/>
            <p14:sldId id="267"/>
            <p14:sldId id="275"/>
          </p14:sldIdLst>
        </p14:section>
        <p14:section name="Comparison" id="{A2EAF4FC-F11B-4B5B-AB67-7BF60FE9BFA6}">
          <p14:sldIdLst>
            <p14:sldId id="261"/>
            <p14:sldId id="272"/>
          </p14:sldIdLst>
        </p14:section>
        <p14:section name="Live Part" id="{6A5573A5-5A48-4691-8A03-E3F06CB08073}">
          <p14:sldIdLst>
            <p14:sldId id="262"/>
            <p14:sldId id="263"/>
          </p14:sldIdLst>
        </p14:section>
        <p14:section name="Conclusion" id="{4A1076CB-228E-49B2-B00B-D0290DA8B45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68" autoAdjust="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C172-5B88-458A-8997-87A40E543379}" type="datetimeFigureOut">
              <a:rPr lang="en-GB" smtClean="0"/>
              <a:t>25/05/2015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D862-1210-4F91-B7F4-814616C7E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1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D862-1210-4F91-B7F4-814616C7E8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7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D862-1210-4F91-B7F4-814616C7E8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4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D862-1210-4F91-B7F4-814616C7E8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3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Originally: Simple Object Access Protocol</a:t>
            </a:r>
          </a:p>
          <a:p>
            <a:r>
              <a:rPr lang="en-GB" dirty="0" smtClean="0"/>
              <a:t>Multipart</a:t>
            </a:r>
            <a:r>
              <a:rPr lang="en-GB" baseline="0" dirty="0" smtClean="0"/>
              <a:t> message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D862-1210-4F91-B7F4-814616C7E86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6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Representational State Transfer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D862-1210-4F91-B7F4-814616C7E86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5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5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7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03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96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2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3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30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9802" y="5883275"/>
            <a:ext cx="20258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0" y="5883275"/>
            <a:ext cx="6198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5DB092-7269-4339-966C-93B8BC763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amesNK/Newtonsoft.Json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rubT/NetDSWebService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bT/NetDSWebServi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oa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 Services</a:t>
            </a:r>
            <a:br>
              <a:rPr lang="en-GB" dirty="0" smtClean="0"/>
            </a:br>
            <a:r>
              <a:rPr lang="en-GB" dirty="0" smtClean="0"/>
              <a:t>(SOAP &amp; REST)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Thomas Strub (strut1)</a:t>
            </a:r>
          </a:p>
          <a:p>
            <a:r>
              <a:rPr lang="en-GB" dirty="0" smtClean="0"/>
              <a:t>Marc Touw (touwm1)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6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Only a pattern / style</a:t>
            </a:r>
          </a:p>
          <a:p>
            <a:r>
              <a:rPr lang="en-GB" dirty="0" smtClean="0"/>
              <a:t>Can be used with any protocol</a:t>
            </a:r>
          </a:p>
          <a:p>
            <a:r>
              <a:rPr lang="en-GB" dirty="0" smtClean="0"/>
              <a:t>Can be used with any data format</a:t>
            </a:r>
          </a:p>
          <a:p>
            <a:r>
              <a:rPr lang="en-GB" dirty="0" smtClean="0"/>
              <a:t>Defines six constraints</a:t>
            </a:r>
          </a:p>
          <a:p>
            <a:pPr lvl="1"/>
            <a:r>
              <a:rPr lang="en-GB" dirty="0" smtClean="0"/>
              <a:t>Client-Server</a:t>
            </a:r>
          </a:p>
          <a:p>
            <a:pPr lvl="1"/>
            <a:r>
              <a:rPr lang="en-GB" dirty="0" smtClean="0"/>
              <a:t>Stateless</a:t>
            </a:r>
          </a:p>
          <a:p>
            <a:pPr lvl="1"/>
            <a:r>
              <a:rPr lang="en-GB" dirty="0" smtClean="0"/>
              <a:t>Cacheable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Constraints (continued)</a:t>
            </a:r>
          </a:p>
          <a:p>
            <a:pPr lvl="1"/>
            <a:r>
              <a:rPr lang="en-GB" dirty="0" smtClean="0"/>
              <a:t>Layered </a:t>
            </a:r>
            <a:r>
              <a:rPr lang="en-GB" dirty="0"/>
              <a:t>System</a:t>
            </a:r>
          </a:p>
          <a:p>
            <a:pPr lvl="1"/>
            <a:r>
              <a:rPr lang="en-GB" dirty="0"/>
              <a:t>Code on Demand (optional)</a:t>
            </a:r>
          </a:p>
          <a:p>
            <a:pPr lvl="1"/>
            <a:r>
              <a:rPr lang="en-GB" dirty="0" smtClean="0"/>
              <a:t>Uniform </a:t>
            </a:r>
            <a:r>
              <a:rPr lang="en-GB" dirty="0"/>
              <a:t>Interface</a:t>
            </a:r>
          </a:p>
          <a:p>
            <a:pPr lvl="2"/>
            <a:r>
              <a:rPr lang="en-GB" dirty="0"/>
              <a:t>Identification of resources</a:t>
            </a:r>
          </a:p>
          <a:p>
            <a:pPr lvl="2"/>
            <a:r>
              <a:rPr lang="en-US" dirty="0"/>
              <a:t>Manipulation of resources through these representations</a:t>
            </a:r>
          </a:p>
          <a:p>
            <a:pPr lvl="2"/>
            <a:r>
              <a:rPr lang="en-GB" dirty="0"/>
              <a:t>Self-descriptive messages</a:t>
            </a:r>
          </a:p>
          <a:p>
            <a:pPr lvl="2"/>
            <a:r>
              <a:rPr lang="en-US" dirty="0"/>
              <a:t>Hypermedia as the engine of application </a:t>
            </a:r>
            <a:r>
              <a:rPr lang="en-US" dirty="0" smtClean="0"/>
              <a:t>state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REST – GET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GET http://</a:t>
            </a:r>
            <a:r>
              <a:rPr lang="en-GB" sz="1600" dirty="0" smtClean="0"/>
              <a:t>localhost:6789/employees </a:t>
            </a:r>
            <a:r>
              <a:rPr lang="en-GB" sz="1600" dirty="0"/>
              <a:t>HTTP/1.1</a:t>
            </a:r>
          </a:p>
          <a:p>
            <a:r>
              <a:rPr lang="en-GB" sz="1600" dirty="0" smtClean="0"/>
              <a:t>Host</a:t>
            </a:r>
            <a:r>
              <a:rPr lang="en-GB" sz="1600" dirty="0"/>
              <a:t>: </a:t>
            </a:r>
            <a:r>
              <a:rPr lang="en-GB" sz="1600" dirty="0" smtClean="0"/>
              <a:t>localhost:6789</a:t>
            </a:r>
            <a:endParaRPr lang="en-GB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HTTP/1.1 200 OK</a:t>
            </a:r>
          </a:p>
          <a:p>
            <a:r>
              <a:rPr lang="en-GB" sz="1600" dirty="0"/>
              <a:t>Content-Length: 47</a:t>
            </a:r>
          </a:p>
          <a:p>
            <a:r>
              <a:rPr lang="en-GB" sz="1600" dirty="0"/>
              <a:t>Content-Type: application/</a:t>
            </a:r>
            <a:r>
              <a:rPr lang="en-GB" sz="1600" dirty="0" err="1"/>
              <a:t>json</a:t>
            </a:r>
            <a:r>
              <a:rPr lang="en-GB" sz="1600" dirty="0"/>
              <a:t>; charset=utf-8</a:t>
            </a:r>
          </a:p>
          <a:p>
            <a:r>
              <a:rPr lang="en-GB" sz="1600" dirty="0" smtClean="0"/>
              <a:t>Date</a:t>
            </a:r>
            <a:r>
              <a:rPr lang="en-GB" sz="1600" dirty="0"/>
              <a:t>: Thu, 21 May 2015 07:39:41 GMT</a:t>
            </a:r>
          </a:p>
          <a:p>
            <a:endParaRPr lang="en-GB" sz="1600" dirty="0"/>
          </a:p>
          <a:p>
            <a:r>
              <a:rPr lang="en-GB" sz="1600" dirty="0"/>
              <a:t>[{"login":"</a:t>
            </a:r>
            <a:r>
              <a:rPr lang="en-GB" sz="1600" dirty="0" err="1"/>
              <a:t>thomas</a:t>
            </a:r>
            <a:r>
              <a:rPr lang="en-GB" sz="1600" dirty="0"/>
              <a:t>","</a:t>
            </a:r>
            <a:r>
              <a:rPr lang="en-GB" sz="1600" dirty="0" err="1"/>
              <a:t>name":"Thomas</a:t>
            </a:r>
            <a:r>
              <a:rPr lang="en-GB" sz="1600" dirty="0"/>
              <a:t> Reto Strub"}]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REST – POST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POST http://</a:t>
            </a:r>
            <a:r>
              <a:rPr lang="en-GB" sz="1600" dirty="0" smtClean="0"/>
              <a:t>localhost:6789/employees </a:t>
            </a:r>
            <a:r>
              <a:rPr lang="en-GB" sz="1600" dirty="0"/>
              <a:t>HTTP/1.1</a:t>
            </a:r>
          </a:p>
          <a:p>
            <a:r>
              <a:rPr lang="en-GB" sz="1600" dirty="0" smtClean="0"/>
              <a:t>Content-Type</a:t>
            </a:r>
            <a:r>
              <a:rPr lang="en-GB" sz="1600" dirty="0"/>
              <a:t>: application/</a:t>
            </a:r>
            <a:r>
              <a:rPr lang="en-GB" sz="1600" dirty="0" err="1"/>
              <a:t>json</a:t>
            </a:r>
            <a:endParaRPr lang="en-GB" sz="1600" dirty="0"/>
          </a:p>
          <a:p>
            <a:r>
              <a:rPr lang="en-GB" sz="1600" dirty="0"/>
              <a:t>Content-Length: 46</a:t>
            </a:r>
          </a:p>
          <a:p>
            <a:r>
              <a:rPr lang="en-GB" sz="1600" dirty="0"/>
              <a:t>Host: </a:t>
            </a:r>
            <a:r>
              <a:rPr lang="en-GB" sz="1600" dirty="0" smtClean="0"/>
              <a:t>localhost:6789</a:t>
            </a:r>
          </a:p>
          <a:p>
            <a:endParaRPr lang="en-GB" sz="1600" dirty="0"/>
          </a:p>
          <a:p>
            <a:r>
              <a:rPr lang="en-GB" sz="1600" dirty="0" smtClean="0"/>
              <a:t>{"</a:t>
            </a:r>
            <a:r>
              <a:rPr lang="en-GB" sz="1600" dirty="0"/>
              <a:t>login": "marc</a:t>
            </a:r>
            <a:r>
              <a:rPr lang="en-GB" sz="1600" dirty="0" smtClean="0"/>
              <a:t>", "</a:t>
            </a:r>
            <a:r>
              <a:rPr lang="en-GB" sz="1600" dirty="0"/>
              <a:t>name": "Marc Touw"}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HTTP/1.1 200 OK</a:t>
            </a:r>
          </a:p>
          <a:p>
            <a:r>
              <a:rPr lang="en-GB" sz="1600" dirty="0"/>
              <a:t>Content-Length: 35</a:t>
            </a:r>
          </a:p>
          <a:p>
            <a:r>
              <a:rPr lang="en-GB" sz="1600" dirty="0"/>
              <a:t>Content-Type: application/</a:t>
            </a:r>
            <a:r>
              <a:rPr lang="en-GB" sz="1600" dirty="0" err="1"/>
              <a:t>json</a:t>
            </a:r>
            <a:r>
              <a:rPr lang="en-GB" sz="1600" dirty="0"/>
              <a:t>; charset=utf-8</a:t>
            </a:r>
          </a:p>
          <a:p>
            <a:r>
              <a:rPr lang="en-GB" sz="1600" dirty="0" smtClean="0"/>
              <a:t>Date</a:t>
            </a:r>
            <a:r>
              <a:rPr lang="en-GB" sz="1600" dirty="0"/>
              <a:t>: Thu, 21 May 2015 07:41:28 GMT</a:t>
            </a:r>
          </a:p>
          <a:p>
            <a:endParaRPr lang="en-GB" sz="1600" dirty="0"/>
          </a:p>
          <a:p>
            <a:r>
              <a:rPr lang="en-GB" sz="1600" dirty="0"/>
              <a:t>{"</a:t>
            </a:r>
            <a:r>
              <a:rPr lang="en-GB" sz="1600" dirty="0" err="1"/>
              <a:t>login":"marc","name":"Marc</a:t>
            </a:r>
            <a:r>
              <a:rPr lang="en-GB" sz="1600" dirty="0"/>
              <a:t> Touw"}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REST – </a:t>
            </a:r>
            <a:r>
              <a:rPr lang="en-GB" dirty="0" smtClean="0"/>
              <a:t>PUT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5227040" cy="2455862"/>
          </a:xfrm>
        </p:spPr>
        <p:txBody>
          <a:bodyPr>
            <a:noAutofit/>
          </a:bodyPr>
          <a:lstStyle/>
          <a:p>
            <a:r>
              <a:rPr lang="en-GB" sz="1600" dirty="0"/>
              <a:t>PUT http://localhost:6789/employees/thomas HTTP/1.1</a:t>
            </a:r>
          </a:p>
          <a:p>
            <a:r>
              <a:rPr lang="en-GB" sz="1600" dirty="0" smtClean="0"/>
              <a:t>Content-Type</a:t>
            </a:r>
            <a:r>
              <a:rPr lang="en-GB" sz="1600" dirty="0"/>
              <a:t>: application/</a:t>
            </a:r>
            <a:r>
              <a:rPr lang="en-GB" sz="1600" dirty="0" err="1"/>
              <a:t>json</a:t>
            </a:r>
            <a:endParaRPr lang="en-GB" sz="1600" dirty="0"/>
          </a:p>
          <a:p>
            <a:r>
              <a:rPr lang="en-GB" sz="1600" dirty="0"/>
              <a:t>Content-Length: 61</a:t>
            </a:r>
          </a:p>
          <a:p>
            <a:r>
              <a:rPr lang="en-GB" sz="1600" dirty="0"/>
              <a:t>Host: </a:t>
            </a:r>
            <a:r>
              <a:rPr lang="en-GB" sz="1600" dirty="0" smtClean="0"/>
              <a:t>localhost:6789</a:t>
            </a:r>
          </a:p>
          <a:p>
            <a:endParaRPr lang="en-GB" sz="1600" dirty="0" smtClean="0"/>
          </a:p>
          <a:p>
            <a:r>
              <a:rPr lang="en-GB" sz="1600" dirty="0"/>
              <a:t>{"</a:t>
            </a:r>
            <a:r>
              <a:rPr lang="en-GB" sz="1600" dirty="0" err="1"/>
              <a:t>timeStamps</a:t>
            </a:r>
            <a:r>
              <a:rPr lang="en-GB" sz="1600" dirty="0"/>
              <a:t>":["2015-04-30T00:01:57.9883655+02:00"]}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HTTP/1.1 200 OK</a:t>
            </a:r>
          </a:p>
          <a:p>
            <a:r>
              <a:rPr lang="en-GB" sz="1600" dirty="0"/>
              <a:t>Content-Length: 351</a:t>
            </a:r>
          </a:p>
          <a:p>
            <a:r>
              <a:rPr lang="en-GB" sz="1600" dirty="0"/>
              <a:t>Content-Type: application/</a:t>
            </a:r>
            <a:r>
              <a:rPr lang="en-GB" sz="1600" dirty="0" err="1"/>
              <a:t>json</a:t>
            </a:r>
            <a:r>
              <a:rPr lang="en-GB" sz="1600" dirty="0"/>
              <a:t>; charset=utf-8</a:t>
            </a:r>
          </a:p>
          <a:p>
            <a:r>
              <a:rPr lang="en-GB" sz="1600" dirty="0" smtClean="0"/>
              <a:t>Date</a:t>
            </a:r>
            <a:r>
              <a:rPr lang="en-GB" sz="1600" dirty="0"/>
              <a:t>: Mon, 25 May 2015 16:32:07 GMT</a:t>
            </a:r>
          </a:p>
          <a:p>
            <a:endParaRPr lang="en-GB" sz="1600" dirty="0"/>
          </a:p>
          <a:p>
            <a:r>
              <a:rPr lang="en-GB" sz="1600" dirty="0"/>
              <a:t>{"login":"thomas","</a:t>
            </a:r>
            <a:r>
              <a:rPr lang="en-GB" sz="1600" dirty="0" err="1"/>
              <a:t>timeSpan</a:t>
            </a:r>
            <a:r>
              <a:rPr lang="en-GB" sz="1600" dirty="0" smtClean="0"/>
              <a:t>":...,"</a:t>
            </a:r>
            <a:r>
              <a:rPr lang="en-GB" sz="1600" dirty="0" err="1"/>
              <a:t>timeStamps</a:t>
            </a:r>
            <a:r>
              <a:rPr lang="en-GB" sz="1600" dirty="0" smtClean="0"/>
              <a:t>":[…]}</a:t>
            </a:r>
            <a:endParaRPr lang="en-GB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 vs.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fair to compare apples and oranges</a:t>
            </a:r>
          </a:p>
          <a:p>
            <a:endParaRPr lang="en-GB" dirty="0" smtClean="0"/>
          </a:p>
          <a:p>
            <a:r>
              <a:rPr lang="en-GB" dirty="0" smtClean="0"/>
              <a:t>SOAP is a well-defined industry standard protocol</a:t>
            </a:r>
          </a:p>
          <a:p>
            <a:r>
              <a:rPr lang="en-GB" dirty="0" smtClean="0"/>
              <a:t>REST is an open architectural style with established standard patterns</a:t>
            </a:r>
          </a:p>
          <a:p>
            <a:endParaRPr lang="en-GB" dirty="0"/>
          </a:p>
          <a:p>
            <a:r>
              <a:rPr lang="en-GB" dirty="0" smtClean="0"/>
              <a:t>Use SOAP for big, complex applications and REST for small, dynamic ones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Application</a:t>
            </a:r>
            <a:br>
              <a:rPr lang="en-GB" dirty="0" smtClean="0"/>
            </a:br>
            <a:r>
              <a:rPr lang="en-GB" dirty="0" smtClean="0"/>
              <a:t>SOAP vs.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6469243" cy="312420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Benchmark</a:t>
            </a:r>
            <a:r>
              <a:rPr lang="en-GB" sz="2400" dirty="0"/>
              <a:t> </a:t>
            </a:r>
            <a:r>
              <a:rPr lang="en-GB" sz="2400" dirty="0" smtClean="0"/>
              <a:t>results:</a:t>
            </a:r>
          </a:p>
          <a:p>
            <a:pPr lvl="1"/>
            <a:r>
              <a:rPr lang="en-GB" sz="2000" dirty="0" smtClean="0"/>
              <a:t>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run: </a:t>
            </a:r>
            <a:r>
              <a:rPr lang="de-CH" sz="2000" dirty="0" err="1"/>
              <a:t>JavaScriptSerializer</a:t>
            </a:r>
            <a:endParaRPr lang="de-CH" sz="2000" dirty="0"/>
          </a:p>
          <a:p>
            <a:pPr lvl="1"/>
            <a:r>
              <a:rPr lang="en-GB" sz="2000" dirty="0" smtClean="0"/>
              <a:t>2</a:t>
            </a:r>
            <a:r>
              <a:rPr lang="en-GB" sz="2000" baseline="30000" dirty="0" smtClean="0"/>
              <a:t>nd</a:t>
            </a:r>
            <a:r>
              <a:rPr lang="en-GB" sz="2000" dirty="0" smtClean="0"/>
              <a:t> &amp; 3</a:t>
            </a:r>
            <a:r>
              <a:rPr lang="en-GB" sz="2000" baseline="30000" dirty="0" smtClean="0"/>
              <a:t>rd</a:t>
            </a:r>
            <a:r>
              <a:rPr lang="en-GB" sz="2000" dirty="0"/>
              <a:t> run: </a:t>
            </a:r>
            <a:r>
              <a:rPr lang="en-GB" sz="2000" dirty="0" err="1" smtClean="0"/>
              <a:t>Newtonsoft.Json</a:t>
            </a:r>
            <a:endParaRPr lang="en-GB" sz="2000" dirty="0" smtClean="0"/>
          </a:p>
          <a:p>
            <a:r>
              <a:rPr lang="en-GB" sz="2400" dirty="0" smtClean="0"/>
              <a:t>There is virtually no difference</a:t>
            </a:r>
          </a:p>
          <a:p>
            <a:pPr lvl="1"/>
            <a:r>
              <a:rPr lang="en-GB" sz="2000" dirty="0" smtClean="0"/>
              <a:t>REST payload is slightly smaller</a:t>
            </a:r>
          </a:p>
          <a:p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github.com/JamesNK/Newtonsoft.Json</a:t>
            </a:r>
            <a:endParaRPr lang="en-GB" sz="2400" dirty="0" smtClean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7175" y="3688225"/>
            <a:ext cx="4895850" cy="10817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Application</a:t>
            </a:r>
            <a:br>
              <a:rPr lang="en-GB" dirty="0" smtClean="0"/>
            </a:br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github.com/StrubT/NetDSWebServices</a:t>
            </a:r>
            <a:endParaRPr lang="en-GB" dirty="0" smtClean="0"/>
          </a:p>
        </p:txBody>
      </p:sp>
      <p:pic>
        <p:nvPicPr>
          <p:cNvPr id="7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901319"/>
            <a:ext cx="4894262" cy="265556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Application</a:t>
            </a:r>
            <a:br>
              <a:rPr lang="en-GB" dirty="0" smtClean="0"/>
            </a:br>
            <a:r>
              <a:rPr lang="en-GB" dirty="0" smtClean="0"/>
              <a:t>Coding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you are interested and there is still some time left</a:t>
            </a:r>
          </a:p>
          <a:p>
            <a:endParaRPr lang="en-GB" dirty="0"/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github.com/StrubT/NetDSWebServices</a:t>
            </a:r>
            <a:r>
              <a:rPr lang="en-GB" dirty="0" smtClean="0"/>
              <a:t> (afterwards</a:t>
            </a:r>
            <a:r>
              <a:rPr lang="en-GB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you have any further questions?</a:t>
            </a:r>
          </a:p>
          <a:p>
            <a:r>
              <a:rPr lang="en-GB" dirty="0" smtClean="0"/>
              <a:t>Do you have either positive or negative feedback?</a:t>
            </a:r>
          </a:p>
          <a:p>
            <a:endParaRPr lang="en-GB" dirty="0"/>
          </a:p>
          <a:p>
            <a:r>
              <a:rPr lang="en-GB" dirty="0" smtClean="0"/>
              <a:t>Thank you all for your undivided attention!</a:t>
            </a:r>
          </a:p>
          <a:p>
            <a:r>
              <a:rPr lang="en-GB" dirty="0" smtClean="0"/>
              <a:t>Good luck with the final exam on the </a:t>
            </a:r>
            <a:r>
              <a:rPr lang="en-GB" b="1" dirty="0" smtClean="0"/>
              <a:t>29</a:t>
            </a:r>
            <a:r>
              <a:rPr lang="en-GB" b="1" baseline="30000" dirty="0" smtClean="0"/>
              <a:t>th</a:t>
            </a:r>
            <a:r>
              <a:rPr lang="en-GB" b="1" dirty="0" smtClean="0"/>
              <a:t> of June</a:t>
            </a:r>
            <a:r>
              <a:rPr lang="en-GB" dirty="0" smtClean="0"/>
              <a:t> at </a:t>
            </a:r>
            <a:r>
              <a:rPr lang="en-GB" b="1" dirty="0" smtClean="0"/>
              <a:t>0900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Theoretical Introduction</a:t>
            </a:r>
          </a:p>
          <a:p>
            <a:pPr lvl="1"/>
            <a:r>
              <a:rPr lang="en-GB" dirty="0" smtClean="0"/>
              <a:t>Web Services</a:t>
            </a:r>
          </a:p>
          <a:p>
            <a:pPr lvl="1"/>
            <a:r>
              <a:rPr lang="en-GB" dirty="0" smtClean="0"/>
              <a:t>SOAP</a:t>
            </a:r>
          </a:p>
          <a:p>
            <a:pPr lvl="1"/>
            <a:r>
              <a:rPr lang="en-GB" dirty="0" smtClean="0"/>
              <a:t>REST</a:t>
            </a:r>
          </a:p>
          <a:p>
            <a:r>
              <a:rPr lang="en-GB" dirty="0" smtClean="0"/>
              <a:t>Practical Application</a:t>
            </a:r>
          </a:p>
          <a:p>
            <a:pPr lvl="1"/>
            <a:r>
              <a:rPr lang="en-GB" dirty="0" smtClean="0"/>
              <a:t>Live Demo</a:t>
            </a:r>
          </a:p>
          <a:p>
            <a:pPr lvl="1"/>
            <a:r>
              <a:rPr lang="en-GB" dirty="0" smtClean="0"/>
              <a:t>Coding </a:t>
            </a:r>
            <a:r>
              <a:rPr lang="en-GB" dirty="0" smtClean="0"/>
              <a:t>Session (optional)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most of you probably know already:</a:t>
            </a:r>
          </a:p>
          <a:p>
            <a:pPr lvl="1"/>
            <a:r>
              <a:rPr lang="en-GB" dirty="0" smtClean="0"/>
              <a:t>Web </a:t>
            </a:r>
            <a:r>
              <a:rPr lang="en-GB" dirty="0"/>
              <a:t>Applications present data to human </a:t>
            </a:r>
            <a:r>
              <a:rPr lang="en-GB" dirty="0" smtClean="0"/>
              <a:t>users</a:t>
            </a:r>
          </a:p>
          <a:p>
            <a:pPr lvl="1"/>
            <a:r>
              <a:rPr lang="en-GB" dirty="0" smtClean="0"/>
              <a:t>Web Services deliver data to non-human clients</a:t>
            </a:r>
          </a:p>
          <a:p>
            <a:r>
              <a:rPr lang="en-GB" dirty="0" smtClean="0"/>
              <a:t>What some might not now:</a:t>
            </a:r>
          </a:p>
          <a:p>
            <a:pPr lvl="1"/>
            <a:r>
              <a:rPr lang="en-GB" dirty="0" smtClean="0"/>
              <a:t>Web Services should not transform but merely serialise the data they deliver</a:t>
            </a:r>
          </a:p>
          <a:p>
            <a:pPr lvl="1"/>
            <a:r>
              <a:rPr lang="en-GB" dirty="0" smtClean="0"/>
              <a:t>Web Services can deliver the data in any format they like, possibly various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Services</a:t>
            </a:r>
          </a:p>
          <a:p>
            <a:pPr lvl="1"/>
            <a:r>
              <a:rPr lang="en-GB" dirty="0" smtClean="0"/>
              <a:t>are a great way for distributed applications to communicate</a:t>
            </a:r>
          </a:p>
          <a:p>
            <a:pPr lvl="1"/>
            <a:r>
              <a:rPr lang="en-GB" dirty="0" smtClean="0"/>
              <a:t>are designed to bypass firewalls</a:t>
            </a:r>
          </a:p>
          <a:p>
            <a:pPr lvl="1"/>
            <a:r>
              <a:rPr lang="en-GB" dirty="0" smtClean="0"/>
              <a:t>should be platform and language independent</a:t>
            </a:r>
          </a:p>
          <a:p>
            <a:pPr lvl="1"/>
            <a:r>
              <a:rPr lang="en-GB" dirty="0" smtClean="0"/>
              <a:t>can be implemented in various ways</a:t>
            </a:r>
          </a:p>
          <a:p>
            <a:pPr lvl="1"/>
            <a:r>
              <a:rPr lang="en-GB" dirty="0" smtClean="0"/>
              <a:t>can be described in WSDL / WADL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Full-fledged </a:t>
            </a:r>
            <a:r>
              <a:rPr lang="en-GB" dirty="0" smtClean="0"/>
              <a:t>protocol</a:t>
            </a:r>
          </a:p>
          <a:p>
            <a:pPr lvl="1"/>
            <a:r>
              <a:rPr lang="en-GB" dirty="0"/>
              <a:t>Specification: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://www.w3.org/TR/soap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Usually served over HTTP, but can use other protocols as well</a:t>
            </a:r>
          </a:p>
          <a:p>
            <a:r>
              <a:rPr lang="en-GB" dirty="0"/>
              <a:t>Mandatorily </a:t>
            </a:r>
            <a:r>
              <a:rPr lang="en-GB" dirty="0" smtClean="0"/>
              <a:t>XML-based</a:t>
            </a:r>
            <a:endParaRPr lang="en-GB" dirty="0"/>
          </a:p>
          <a:p>
            <a:pPr lvl="1"/>
            <a:r>
              <a:rPr lang="en-GB" dirty="0" smtClean="0"/>
              <a:t>Envelope with header and body</a:t>
            </a:r>
          </a:p>
          <a:p>
            <a:r>
              <a:rPr lang="en-GB" dirty="0" smtClean="0"/>
              <a:t>Optionally wrapped as MIME message</a:t>
            </a:r>
          </a:p>
          <a:p>
            <a:pPr lvl="1"/>
            <a:r>
              <a:rPr lang="en-GB" dirty="0" smtClean="0"/>
              <a:t>Used to attach non-XML data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87" y="2667000"/>
            <a:ext cx="1886825" cy="31241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 – </a:t>
            </a:r>
            <a:r>
              <a:rPr lang="en-GB" dirty="0" err="1" smtClean="0"/>
              <a:t>GetStatistics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>
            <a:noAutofit/>
          </a:bodyPr>
          <a:lstStyle/>
          <a:p>
            <a:r>
              <a:rPr lang="en-GB" sz="1600" dirty="0"/>
              <a:t>POST http://localhost:5678/ </a:t>
            </a:r>
            <a:r>
              <a:rPr lang="en-GB" sz="1600" dirty="0" smtClean="0"/>
              <a:t>HTTP/1.1</a:t>
            </a:r>
          </a:p>
          <a:p>
            <a:r>
              <a:rPr lang="en-GB" sz="1600" dirty="0"/>
              <a:t>Content-Type: </a:t>
            </a:r>
            <a:r>
              <a:rPr lang="en-GB" sz="1600" dirty="0" smtClean="0"/>
              <a:t>text/</a:t>
            </a:r>
            <a:r>
              <a:rPr lang="en-GB" sz="1600" dirty="0" err="1" smtClean="0"/>
              <a:t>xml;charset</a:t>
            </a:r>
            <a:r>
              <a:rPr lang="en-GB" sz="1600" dirty="0" smtClean="0"/>
              <a:t>=UTF-8</a:t>
            </a:r>
            <a:endParaRPr lang="en-GB" sz="1600" dirty="0"/>
          </a:p>
          <a:p>
            <a:r>
              <a:rPr lang="en-GB" sz="1600" dirty="0" err="1"/>
              <a:t>SOAPAction</a:t>
            </a:r>
            <a:r>
              <a:rPr lang="en-GB" sz="1600" dirty="0"/>
              <a:t>: </a:t>
            </a:r>
            <a:r>
              <a:rPr lang="en-GB" sz="1600" dirty="0" smtClean="0"/>
              <a:t>"</a:t>
            </a:r>
            <a:r>
              <a:rPr lang="en-GB" sz="1600" dirty="0"/>
              <a:t>http://tempuri.org/</a:t>
            </a:r>
            <a:r>
              <a:rPr lang="en-GB" sz="1600" dirty="0" err="1"/>
              <a:t>TerminalService</a:t>
            </a:r>
            <a:r>
              <a:rPr lang="en-GB" sz="1600" dirty="0"/>
              <a:t>/</a:t>
            </a:r>
            <a:r>
              <a:rPr lang="en-GB" sz="1600" dirty="0" err="1"/>
              <a:t>GetStatistics</a:t>
            </a:r>
            <a:r>
              <a:rPr lang="en-GB" sz="1600" dirty="0"/>
              <a:t>"</a:t>
            </a:r>
          </a:p>
          <a:p>
            <a:r>
              <a:rPr lang="en-GB" sz="1600" dirty="0"/>
              <a:t>Content-Length: 218</a:t>
            </a:r>
          </a:p>
          <a:p>
            <a:r>
              <a:rPr lang="en-GB" sz="1600" dirty="0"/>
              <a:t>Host: localhost:5678</a:t>
            </a:r>
          </a:p>
          <a:p>
            <a:endParaRPr lang="en-GB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Request Body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33" y="3335337"/>
            <a:ext cx="4353533" cy="1295581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 – </a:t>
            </a:r>
            <a:r>
              <a:rPr lang="en-GB" dirty="0" err="1" smtClean="0"/>
              <a:t>GetStatistics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Response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>
            <a:noAutofit/>
          </a:bodyPr>
          <a:lstStyle/>
          <a:p>
            <a:r>
              <a:rPr lang="en-GB" sz="1600" dirty="0"/>
              <a:t>HTTP/1.1 200 OK</a:t>
            </a:r>
          </a:p>
          <a:p>
            <a:r>
              <a:rPr lang="en-GB" sz="1600" dirty="0"/>
              <a:t>Content-Length: 440</a:t>
            </a:r>
          </a:p>
          <a:p>
            <a:r>
              <a:rPr lang="en-GB" sz="1600" dirty="0"/>
              <a:t>Content-Type: text/xml; charset=utf-8</a:t>
            </a:r>
          </a:p>
          <a:p>
            <a:r>
              <a:rPr lang="en-GB" sz="1600" dirty="0" smtClean="0"/>
              <a:t>Date</a:t>
            </a:r>
            <a:r>
              <a:rPr lang="en-GB" sz="1600" dirty="0"/>
              <a:t>: Thu, 21 May 2015 07:45:28 GMT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Response </a:t>
            </a:r>
            <a:r>
              <a:rPr lang="en-GB" dirty="0" smtClean="0"/>
              <a:t>Body</a:t>
            </a:r>
            <a:endParaRPr lang="en-GB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335337"/>
            <a:ext cx="4895850" cy="18300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 – </a:t>
            </a:r>
            <a:r>
              <a:rPr lang="en-GB" dirty="0" err="1"/>
              <a:t>S</a:t>
            </a:r>
            <a:r>
              <a:rPr lang="en-GB" dirty="0" err="1" smtClean="0"/>
              <a:t>etStatistics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Request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>
            <a:noAutofit/>
          </a:bodyPr>
          <a:lstStyle/>
          <a:p>
            <a:r>
              <a:rPr lang="en-GB" sz="1600" dirty="0"/>
              <a:t>POST http://localhost:5678/ HTTP/1.1</a:t>
            </a:r>
          </a:p>
          <a:p>
            <a:r>
              <a:rPr lang="en-GB" sz="1600" dirty="0" smtClean="0"/>
              <a:t>Content-Type</a:t>
            </a:r>
            <a:r>
              <a:rPr lang="en-GB" sz="1600" dirty="0"/>
              <a:t>: text/</a:t>
            </a:r>
            <a:r>
              <a:rPr lang="en-GB" sz="1600" dirty="0" err="1"/>
              <a:t>xml;charset</a:t>
            </a:r>
            <a:r>
              <a:rPr lang="en-GB" sz="1600" dirty="0"/>
              <a:t>=UTF-8</a:t>
            </a:r>
          </a:p>
          <a:p>
            <a:r>
              <a:rPr lang="en-GB" sz="1600" dirty="0" err="1"/>
              <a:t>SOAPAction</a:t>
            </a:r>
            <a:r>
              <a:rPr lang="en-GB" sz="1600" dirty="0"/>
              <a:t>: "http://tempuri.org/</a:t>
            </a:r>
            <a:r>
              <a:rPr lang="en-GB" sz="1600" dirty="0" err="1"/>
              <a:t>TerminalService</a:t>
            </a:r>
            <a:r>
              <a:rPr lang="en-GB" sz="1600" dirty="0"/>
              <a:t>/</a:t>
            </a:r>
            <a:r>
              <a:rPr lang="en-GB" sz="1600" dirty="0" err="1"/>
              <a:t>SetNews</a:t>
            </a:r>
            <a:r>
              <a:rPr lang="en-GB" sz="1600" dirty="0"/>
              <a:t>"</a:t>
            </a:r>
          </a:p>
          <a:p>
            <a:r>
              <a:rPr lang="en-GB" sz="1600" dirty="0"/>
              <a:t>Content-Length: 293</a:t>
            </a:r>
          </a:p>
          <a:p>
            <a:r>
              <a:rPr lang="en-GB" sz="1600" dirty="0"/>
              <a:t>Host: </a:t>
            </a:r>
            <a:r>
              <a:rPr lang="en-GB" sz="1600" dirty="0" smtClean="0"/>
              <a:t>localhost:5678</a:t>
            </a:r>
            <a:endParaRPr lang="en-GB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Request Body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23" y="3335337"/>
            <a:ext cx="4324954" cy="157184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Introduction</a:t>
            </a:r>
            <a:br>
              <a:rPr lang="en-GB" dirty="0" smtClean="0"/>
            </a:br>
            <a:r>
              <a:rPr lang="en-GB" dirty="0" smtClean="0"/>
              <a:t>SOAP – </a:t>
            </a:r>
            <a:r>
              <a:rPr lang="en-GB" dirty="0" err="1"/>
              <a:t>SetStatistics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Response Header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>
            <a:noAutofit/>
          </a:bodyPr>
          <a:lstStyle/>
          <a:p>
            <a:r>
              <a:rPr lang="en-GB" sz="1600" dirty="0"/>
              <a:t>HTTP/1.1 200 OK</a:t>
            </a:r>
          </a:p>
          <a:p>
            <a:r>
              <a:rPr lang="en-GB" sz="1600" dirty="0"/>
              <a:t>Content-Length: 140</a:t>
            </a:r>
          </a:p>
          <a:p>
            <a:r>
              <a:rPr lang="en-GB" sz="1600" dirty="0"/>
              <a:t>Content-Type: text/xml; charset=utf-8</a:t>
            </a:r>
          </a:p>
          <a:p>
            <a:r>
              <a:rPr lang="en-GB" sz="1600" dirty="0" smtClean="0"/>
              <a:t>Date</a:t>
            </a:r>
            <a:r>
              <a:rPr lang="en-GB" sz="1600" dirty="0"/>
              <a:t>: Thu, 21 May 2015 08:04:40 GMT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Response </a:t>
            </a:r>
            <a:r>
              <a:rPr lang="en-GB" dirty="0" smtClean="0"/>
              <a:t>Body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75" y="3335337"/>
            <a:ext cx="4467849" cy="79068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2015-05-28 10:30-11:00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NetDS - Web Services - strut1 &amp; touwm1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092-7269-4339-966C-93B8BC763E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818</Words>
  <Application>Microsoft Office PowerPoint</Application>
  <PresentationFormat>Widescreen</PresentationFormat>
  <Paragraphs>205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Web Services (SOAP &amp; REST)</vt:lpstr>
      <vt:lpstr>Content</vt:lpstr>
      <vt:lpstr>Theoretical Introduction Web Services</vt:lpstr>
      <vt:lpstr>Theoretical Introduction Web Services</vt:lpstr>
      <vt:lpstr>Theoretical Introduction SOAP</vt:lpstr>
      <vt:lpstr>Theoretical Introduction SOAP – GetStatistics</vt:lpstr>
      <vt:lpstr>Theoretical Introduction SOAP – GetStatistics</vt:lpstr>
      <vt:lpstr>Theoretical Introduction SOAP – SetStatistics</vt:lpstr>
      <vt:lpstr>Theoretical Introduction SOAP – SetStatistics</vt:lpstr>
      <vt:lpstr>Theoretical Introduction REST</vt:lpstr>
      <vt:lpstr>Theoretical Introduction REST – GET</vt:lpstr>
      <vt:lpstr>Theoretical Introduction REST – POST</vt:lpstr>
      <vt:lpstr>Theoretical Introduction REST – PUT</vt:lpstr>
      <vt:lpstr>Theoretical Introduction SOAP vs. REST</vt:lpstr>
      <vt:lpstr>Practical Application SOAP vs. REST</vt:lpstr>
      <vt:lpstr>Practical Application Live Demo</vt:lpstr>
      <vt:lpstr>Practical Application Coding Session</vt:lpstr>
      <vt:lpstr>Questions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(SOAP / REST)</dc:title>
  <dc:creator>SuperAwesome I</dc:creator>
  <cp:lastModifiedBy>Thomas Reto Strub</cp:lastModifiedBy>
  <cp:revision>42</cp:revision>
  <dcterms:created xsi:type="dcterms:W3CDTF">2015-05-07T09:10:18Z</dcterms:created>
  <dcterms:modified xsi:type="dcterms:W3CDTF">2015-05-25T16:39:08Z</dcterms:modified>
</cp:coreProperties>
</file>