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1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58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1837"/>
  </p:normalViewPr>
  <p:slideViewPr>
    <p:cSldViewPr snapToGrid="0" snapToObjects="1">
      <p:cViewPr>
        <p:scale>
          <a:sx n="75" d="100"/>
          <a:sy n="75" d="100"/>
        </p:scale>
        <p:origin x="43" y="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an David" userId="43aad40e6e7e2b30" providerId="LiveId" clId="{1A59C13B-09F5-4B6D-BBE8-9BAFBC9E3BBB}"/>
    <pc:docChg chg="undo custSel addSld delSld modSld sldOrd">
      <pc:chgData name="Juan David" userId="43aad40e6e7e2b30" providerId="LiveId" clId="{1A59C13B-09F5-4B6D-BBE8-9BAFBC9E3BBB}" dt="2023-07-25T19:26:45.453" v="1558" actId="313"/>
      <pc:docMkLst>
        <pc:docMk/>
      </pc:docMkLst>
      <pc:sldChg chg="modSp mod">
        <pc:chgData name="Juan David" userId="43aad40e6e7e2b30" providerId="LiveId" clId="{1A59C13B-09F5-4B6D-BBE8-9BAFBC9E3BBB}" dt="2023-07-25T03:58:02.374" v="150" actId="20577"/>
        <pc:sldMkLst>
          <pc:docMk/>
          <pc:sldMk cId="3658584519" sldId="256"/>
        </pc:sldMkLst>
        <pc:spChg chg="mod">
          <ac:chgData name="Juan David" userId="43aad40e6e7e2b30" providerId="LiveId" clId="{1A59C13B-09F5-4B6D-BBE8-9BAFBC9E3BBB}" dt="2023-07-25T03:57:22.342" v="7" actId="20577"/>
          <ac:spMkLst>
            <pc:docMk/>
            <pc:sldMk cId="3658584519" sldId="256"/>
            <ac:spMk id="6" creationId="{75A3D048-F8D5-F342-9D02-F7F051882DF2}"/>
          </ac:spMkLst>
        </pc:spChg>
        <pc:spChg chg="mod">
          <ac:chgData name="Juan David" userId="43aad40e6e7e2b30" providerId="LiveId" clId="{1A59C13B-09F5-4B6D-BBE8-9BAFBC9E3BBB}" dt="2023-07-25T03:58:02.374" v="150" actId="20577"/>
          <ac:spMkLst>
            <pc:docMk/>
            <pc:sldMk cId="3658584519" sldId="256"/>
            <ac:spMk id="7" creationId="{061CA86E-9A90-B74B-9C0F-F1F52F004D4D}"/>
          </ac:spMkLst>
        </pc:spChg>
      </pc:sldChg>
      <pc:sldChg chg="modSp mod">
        <pc:chgData name="Juan David" userId="43aad40e6e7e2b30" providerId="LiveId" clId="{1A59C13B-09F5-4B6D-BBE8-9BAFBC9E3BBB}" dt="2023-07-25T04:29:33.196" v="1324" actId="1076"/>
        <pc:sldMkLst>
          <pc:docMk/>
          <pc:sldMk cId="191844863" sldId="257"/>
        </pc:sldMkLst>
        <pc:spChg chg="mod">
          <ac:chgData name="Juan David" userId="43aad40e6e7e2b30" providerId="LiveId" clId="{1A59C13B-09F5-4B6D-BBE8-9BAFBC9E3BBB}" dt="2023-07-25T04:29:33.196" v="1324" actId="1076"/>
          <ac:spMkLst>
            <pc:docMk/>
            <pc:sldMk cId="191844863" sldId="257"/>
            <ac:spMk id="2" creationId="{589FE01D-C2DE-1846-88FA-9C0BF1015324}"/>
          </ac:spMkLst>
        </pc:spChg>
        <pc:spChg chg="mod">
          <ac:chgData name="Juan David" userId="43aad40e6e7e2b30" providerId="LiveId" clId="{1A59C13B-09F5-4B6D-BBE8-9BAFBC9E3BBB}" dt="2023-07-25T04:20:30.960" v="229" actId="1076"/>
          <ac:spMkLst>
            <pc:docMk/>
            <pc:sldMk cId="191844863" sldId="257"/>
            <ac:spMk id="3" creationId="{C8100E7E-43AB-2A4A-95BD-5FF5F9425BC5}"/>
          </ac:spMkLst>
        </pc:spChg>
      </pc:sldChg>
      <pc:sldChg chg="modSp mod">
        <pc:chgData name="Juan David" userId="43aad40e6e7e2b30" providerId="LiveId" clId="{1A59C13B-09F5-4B6D-BBE8-9BAFBC9E3BBB}" dt="2023-07-25T19:17:34.679" v="1555" actId="1036"/>
        <pc:sldMkLst>
          <pc:docMk/>
          <pc:sldMk cId="3275559819" sldId="260"/>
        </pc:sldMkLst>
        <pc:spChg chg="mod">
          <ac:chgData name="Juan David" userId="43aad40e6e7e2b30" providerId="LiveId" clId="{1A59C13B-09F5-4B6D-BBE8-9BAFBC9E3BBB}" dt="2023-07-25T19:17:34.679" v="1555" actId="1036"/>
          <ac:spMkLst>
            <pc:docMk/>
            <pc:sldMk cId="3275559819" sldId="260"/>
            <ac:spMk id="2" creationId="{4F36A384-423F-CB31-D3A7-277743DE1DC2}"/>
          </ac:spMkLst>
        </pc:spChg>
        <pc:spChg chg="mod">
          <ac:chgData name="Juan David" userId="43aad40e6e7e2b30" providerId="LiveId" clId="{1A59C13B-09F5-4B6D-BBE8-9BAFBC9E3BBB}" dt="2023-07-25T19:16:49.436" v="1522" actId="20577"/>
          <ac:spMkLst>
            <pc:docMk/>
            <pc:sldMk cId="3275559819" sldId="260"/>
            <ac:spMk id="3" creationId="{A04573C4-B323-3962-5CE6-BDC1E96DE041}"/>
          </ac:spMkLst>
        </pc:spChg>
      </pc:sldChg>
      <pc:sldChg chg="modSp mod">
        <pc:chgData name="Juan David" userId="43aad40e6e7e2b30" providerId="LiveId" clId="{1A59C13B-09F5-4B6D-BBE8-9BAFBC9E3BBB}" dt="2023-07-25T19:26:45.453" v="1558" actId="313"/>
        <pc:sldMkLst>
          <pc:docMk/>
          <pc:sldMk cId="692211028" sldId="261"/>
        </pc:sldMkLst>
        <pc:spChg chg="mod">
          <ac:chgData name="Juan David" userId="43aad40e6e7e2b30" providerId="LiveId" clId="{1A59C13B-09F5-4B6D-BBE8-9BAFBC9E3BBB}" dt="2023-07-25T19:11:32.289" v="1377" actId="1076"/>
          <ac:spMkLst>
            <pc:docMk/>
            <pc:sldMk cId="692211028" sldId="261"/>
            <ac:spMk id="2" creationId="{F5A46EE6-085D-C0FB-1B26-DAE8A69FAB19}"/>
          </ac:spMkLst>
        </pc:spChg>
        <pc:spChg chg="mod">
          <ac:chgData name="Juan David" userId="43aad40e6e7e2b30" providerId="LiveId" clId="{1A59C13B-09F5-4B6D-BBE8-9BAFBC9E3BBB}" dt="2023-07-25T19:26:45.453" v="1558" actId="313"/>
          <ac:spMkLst>
            <pc:docMk/>
            <pc:sldMk cId="692211028" sldId="261"/>
            <ac:spMk id="3" creationId="{61AFB209-9481-0B36-BBEF-8DE4D07CC248}"/>
          </ac:spMkLst>
        </pc:spChg>
      </pc:sldChg>
      <pc:sldChg chg="modSp mod">
        <pc:chgData name="Juan David" userId="43aad40e6e7e2b30" providerId="LiveId" clId="{1A59C13B-09F5-4B6D-BBE8-9BAFBC9E3BBB}" dt="2023-07-25T19:11:40.997" v="1378" actId="313"/>
        <pc:sldMkLst>
          <pc:docMk/>
          <pc:sldMk cId="2249592761" sldId="262"/>
        </pc:sldMkLst>
        <pc:spChg chg="mod">
          <ac:chgData name="Juan David" userId="43aad40e6e7e2b30" providerId="LiveId" clId="{1A59C13B-09F5-4B6D-BBE8-9BAFBC9E3BBB}" dt="2023-07-25T19:11:40.997" v="1378" actId="313"/>
          <ac:spMkLst>
            <pc:docMk/>
            <pc:sldMk cId="2249592761" sldId="262"/>
            <ac:spMk id="2" creationId="{02701EE7-32D9-6E5E-A66C-AA7C36D1C7EF}"/>
          </ac:spMkLst>
        </pc:spChg>
      </pc:sldChg>
      <pc:sldChg chg="modSp mod">
        <pc:chgData name="Juan David" userId="43aad40e6e7e2b30" providerId="LiveId" clId="{1A59C13B-09F5-4B6D-BBE8-9BAFBC9E3BBB}" dt="2023-07-25T04:27:41.706" v="1309" actId="1076"/>
        <pc:sldMkLst>
          <pc:docMk/>
          <pc:sldMk cId="3182094587" sldId="263"/>
        </pc:sldMkLst>
        <pc:spChg chg="mod">
          <ac:chgData name="Juan David" userId="43aad40e6e7e2b30" providerId="LiveId" clId="{1A59C13B-09F5-4B6D-BBE8-9BAFBC9E3BBB}" dt="2023-07-25T04:27:41.706" v="1309" actId="1076"/>
          <ac:spMkLst>
            <pc:docMk/>
            <pc:sldMk cId="3182094587" sldId="263"/>
            <ac:spMk id="2" creationId="{2B6B1D53-09A6-BD58-EDFC-27E3E908CC13}"/>
          </ac:spMkLst>
        </pc:spChg>
        <pc:spChg chg="mod">
          <ac:chgData name="Juan David" userId="43aad40e6e7e2b30" providerId="LiveId" clId="{1A59C13B-09F5-4B6D-BBE8-9BAFBC9E3BBB}" dt="2023-07-25T04:27:19.482" v="1307" actId="1076"/>
          <ac:spMkLst>
            <pc:docMk/>
            <pc:sldMk cId="3182094587" sldId="263"/>
            <ac:spMk id="3" creationId="{F4C92DE3-075E-784B-4643-E373FF7DA758}"/>
          </ac:spMkLst>
        </pc:spChg>
      </pc:sldChg>
      <pc:sldChg chg="modSp mod">
        <pc:chgData name="Juan David" userId="43aad40e6e7e2b30" providerId="LiveId" clId="{1A59C13B-09F5-4B6D-BBE8-9BAFBC9E3BBB}" dt="2023-07-25T19:21:34.247" v="1556" actId="20577"/>
        <pc:sldMkLst>
          <pc:docMk/>
          <pc:sldMk cId="728234803" sldId="264"/>
        </pc:sldMkLst>
        <pc:spChg chg="mod">
          <ac:chgData name="Juan David" userId="43aad40e6e7e2b30" providerId="LiveId" clId="{1A59C13B-09F5-4B6D-BBE8-9BAFBC9E3BBB}" dt="2023-07-25T19:21:34.247" v="1556" actId="20577"/>
          <ac:spMkLst>
            <pc:docMk/>
            <pc:sldMk cId="728234803" sldId="264"/>
            <ac:spMk id="2" creationId="{F7AC1F9B-B1C9-E885-117B-95B5BC9C5D5A}"/>
          </ac:spMkLst>
        </pc:spChg>
      </pc:sldChg>
      <pc:sldChg chg="addSp modSp new mod ord">
        <pc:chgData name="Juan David" userId="43aad40e6e7e2b30" providerId="LiveId" clId="{1A59C13B-09F5-4B6D-BBE8-9BAFBC9E3BBB}" dt="2023-07-25T19:09:04.300" v="1366" actId="12"/>
        <pc:sldMkLst>
          <pc:docMk/>
          <pc:sldMk cId="818214258" sldId="265"/>
        </pc:sldMkLst>
        <pc:spChg chg="mod">
          <ac:chgData name="Juan David" userId="43aad40e6e7e2b30" providerId="LiveId" clId="{1A59C13B-09F5-4B6D-BBE8-9BAFBC9E3BBB}" dt="2023-07-25T04:31:00.920" v="1357" actId="1076"/>
          <ac:spMkLst>
            <pc:docMk/>
            <pc:sldMk cId="818214258" sldId="265"/>
            <ac:spMk id="2" creationId="{19262B47-E123-A2CF-80DA-81C25ABD18E1}"/>
          </ac:spMkLst>
        </pc:spChg>
        <pc:spChg chg="add mod">
          <ac:chgData name="Juan David" userId="43aad40e6e7e2b30" providerId="LiveId" clId="{1A59C13B-09F5-4B6D-BBE8-9BAFBC9E3BBB}" dt="2023-07-25T19:09:04.300" v="1366" actId="12"/>
          <ac:spMkLst>
            <pc:docMk/>
            <pc:sldMk cId="818214258" sldId="265"/>
            <ac:spMk id="4" creationId="{8C3F832B-5938-940C-269A-AC3C7F4EB59A}"/>
          </ac:spMkLst>
        </pc:spChg>
      </pc:sldChg>
      <pc:sldChg chg="new del">
        <pc:chgData name="Juan David" userId="43aad40e6e7e2b30" providerId="LiveId" clId="{1A59C13B-09F5-4B6D-BBE8-9BAFBC9E3BBB}" dt="2023-07-25T04:30:30.449" v="1331" actId="47"/>
        <pc:sldMkLst>
          <pc:docMk/>
          <pc:sldMk cId="3073834921" sldId="26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E56200-4DDE-464B-BD83-E90A53D9A906}" type="datetimeFigureOut">
              <a:rPr lang="es-MX" smtClean="0"/>
              <a:t>06/02/2024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A0C2DA-9252-42C7-BDA1-EB00D2BD1F4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30346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A0C2DA-9252-42C7-BDA1-EB00D2BD1F43}" type="slidenum">
              <a:rPr lang="es-MX" smtClean="0"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784534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75166D-9FE3-0FF0-7B8A-1C48BCD3E6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FF904BBB-7335-0654-48BF-591A192CD02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A3A743D3-41CB-0DE5-D834-1C419AA5E7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136A90F-8EA4-6179-4134-0956B0ADA4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A0C2DA-9252-42C7-BDA1-EB00D2BD1F43}" type="slidenum">
              <a:rPr lang="es-MX" smtClean="0"/>
              <a:t>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046094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8FB2CC-05AA-021B-A9A5-D18137253C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3210F461-0AB1-A325-DD24-9B9FA18CEBA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69D70490-43FD-44FD-430B-E76A691F57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02F0D7D-F6EF-0BB6-8D30-9F88DE6459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A0C2DA-9252-42C7-BDA1-EB00D2BD1F43}" type="slidenum">
              <a:rPr lang="es-MX" smtClean="0"/>
              <a:t>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221877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479B80-E6DA-B2F2-A939-A9EA891BB1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B94078E5-1AE5-812D-C762-73AA5753406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AD49D589-7B4C-BDEF-A4F6-43450B5A51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1C999C4-937A-EC86-4AFB-E16C94571A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A0C2DA-9252-42C7-BDA1-EB00D2BD1F43}" type="slidenum">
              <a:rPr lang="es-MX" smtClean="0"/>
              <a:t>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497421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808338-8944-885F-EB6C-91E8B6B91D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3337907A-5F04-7503-F5C6-5AF3E96753E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B011284B-73E5-D458-7523-CC52CB1B08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303E625-5C80-6484-4122-AEFE700F4E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A0C2DA-9252-42C7-BDA1-EB00D2BD1F43}" type="slidenum">
              <a:rPr lang="es-MX" smtClean="0"/>
              <a:t>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487394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22B480-1548-7698-7178-F334D3F161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80D0D1D4-77A6-31A4-9AD5-DD6AFBD8E28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D2006188-E403-9E6F-A624-89C51C5C60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581EFCE-D105-E809-205B-57E5159393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A0C2DA-9252-42C7-BDA1-EB00D2BD1F43}" type="slidenum">
              <a:rPr lang="es-MX" smtClean="0"/>
              <a:t>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78223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8C13093-B7BD-C04B-98B2-32C5428C4F78}" type="datetimeFigureOut">
              <a:rPr lang="es-CO" smtClean="0"/>
              <a:t>6/02/2024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09E7A86E-7F07-3342-A0DB-E9FD7956B91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51728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8C13093-B7BD-C04B-98B2-32C5428C4F78}" type="datetimeFigureOut">
              <a:rPr lang="es-CO" smtClean="0"/>
              <a:t>6/02/2024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09E7A86E-7F07-3342-A0DB-E9FD7956B91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87145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8C13093-B7BD-C04B-98B2-32C5428C4F78}" type="datetimeFigureOut">
              <a:rPr lang="es-CO" smtClean="0"/>
              <a:t>6/02/2024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09E7A86E-7F07-3342-A0DB-E9FD7956B91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26896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8C13093-B7BD-C04B-98B2-32C5428C4F78}" type="datetimeFigureOut">
              <a:rPr lang="es-CO" smtClean="0"/>
              <a:t>6/02/2024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09E7A86E-7F07-3342-A0DB-E9FD7956B91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92548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8C13093-B7BD-C04B-98B2-32C5428C4F78}" type="datetimeFigureOut">
              <a:rPr lang="es-CO" smtClean="0"/>
              <a:t>6/02/2024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09E7A86E-7F07-3342-A0DB-E9FD7956B91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85298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8C13093-B7BD-C04B-98B2-32C5428C4F78}" type="datetimeFigureOut">
              <a:rPr lang="es-CO" smtClean="0"/>
              <a:t>6/02/2024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09E7A86E-7F07-3342-A0DB-E9FD7956B91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94319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8C13093-B7BD-C04B-98B2-32C5428C4F78}" type="datetimeFigureOut">
              <a:rPr lang="es-CO" smtClean="0"/>
              <a:t>6/02/2024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09E7A86E-7F07-3342-A0DB-E9FD7956B91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84954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8C13093-B7BD-C04B-98B2-32C5428C4F78}" type="datetimeFigureOut">
              <a:rPr lang="es-CO" smtClean="0"/>
              <a:t>6/02/2024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09E7A86E-7F07-3342-A0DB-E9FD7956B91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35237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8C13093-B7BD-C04B-98B2-32C5428C4F78}" type="datetimeFigureOut">
              <a:rPr lang="es-CO" smtClean="0"/>
              <a:t>6/02/2024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09E7A86E-7F07-3342-A0DB-E9FD7956B91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12350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8C13093-B7BD-C04B-98B2-32C5428C4F78}" type="datetimeFigureOut">
              <a:rPr lang="es-CO" smtClean="0"/>
              <a:t>6/02/2024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09E7A86E-7F07-3342-A0DB-E9FD7956B91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93062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8C13093-B7BD-C04B-98B2-32C5428C4F78}" type="datetimeFigureOut">
              <a:rPr lang="es-CO" smtClean="0"/>
              <a:t>6/02/2024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09E7A86E-7F07-3342-A0DB-E9FD7956B91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93603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 descr="Imagen que contiene Texto&#10;&#10;Descripción generada automáticamente">
            <a:extLst>
              <a:ext uri="{FF2B5EF4-FFF2-40B4-BE49-F238E27FC236}">
                <a16:creationId xmlns:a16="http://schemas.microsoft.com/office/drawing/2014/main" id="{35F29D2D-73CE-CDDD-E08F-C4AF7B6BB394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9144000" cy="701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809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etodolog&#237;a%20en%20cascada:%20Una%20gu&#237;a%20completa%20|%20AppMaster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Imagen que contiene exterior, edificio, firmar, calle&#10;&#10;Descripción generada automáticamente">
            <a:extLst>
              <a:ext uri="{FF2B5EF4-FFF2-40B4-BE49-F238E27FC236}">
                <a16:creationId xmlns:a16="http://schemas.microsoft.com/office/drawing/2014/main" id="{C8B0490B-E6CD-B5CD-CC82-0EB6B757A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31019"/>
            <a:ext cx="9241980" cy="7089019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75A3D048-F8D5-F342-9D02-F7F051882DF2}"/>
              </a:ext>
            </a:extLst>
          </p:cNvPr>
          <p:cNvSpPr txBox="1"/>
          <p:nvPr/>
        </p:nvSpPr>
        <p:spPr>
          <a:xfrm>
            <a:off x="315311" y="4603531"/>
            <a:ext cx="71155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5400" b="1" dirty="0">
                <a:solidFill>
                  <a:schemeClr val="bg1"/>
                </a:solidFill>
                <a:latin typeface="Montserrat ExtraBold" pitchFamily="2" charset="77"/>
              </a:rPr>
              <a:t>UPB FOOD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61CA86E-9A90-B74B-9C0F-F1F52F004D4D}"/>
              </a:ext>
            </a:extLst>
          </p:cNvPr>
          <p:cNvSpPr txBox="1"/>
          <p:nvPr/>
        </p:nvSpPr>
        <p:spPr>
          <a:xfrm>
            <a:off x="315310" y="5730765"/>
            <a:ext cx="49188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>
                <a:solidFill>
                  <a:schemeClr val="bg1"/>
                </a:solidFill>
                <a:latin typeface="Montserrat Medium" pitchFamily="2" charset="77"/>
              </a:rPr>
              <a:t>FERNANDO JAVIER VEGA</a:t>
            </a:r>
          </a:p>
          <a:p>
            <a:r>
              <a:rPr lang="es-CO" sz="2000" dirty="0">
                <a:solidFill>
                  <a:schemeClr val="bg1"/>
                </a:solidFill>
                <a:latin typeface="Montserrat Medium" pitchFamily="2" charset="77"/>
              </a:rPr>
              <a:t>NICOLAS REY</a:t>
            </a:r>
          </a:p>
          <a:p>
            <a:r>
              <a:rPr lang="es-CO" sz="2000" dirty="0">
                <a:solidFill>
                  <a:schemeClr val="bg1"/>
                </a:solidFill>
                <a:latin typeface="Montserrat Medium" pitchFamily="2" charset="77"/>
              </a:rPr>
              <a:t>JUAN DAVID SANCHEZ FLOREZ</a:t>
            </a:r>
          </a:p>
        </p:txBody>
      </p:sp>
    </p:spTree>
    <p:extLst>
      <p:ext uri="{BB962C8B-B14F-4D97-AF65-F5344CB8AC3E}">
        <p14:creationId xmlns:p14="http://schemas.microsoft.com/office/powerpoint/2010/main" val="3658584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0F9A76-4F67-9F79-A959-57F8ED388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300" y="267590"/>
            <a:ext cx="7886700" cy="1325563"/>
          </a:xfr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s-MX" sz="7200" dirty="0">
                <a:latin typeface="Aldhabi" panose="020F0502020204030204" pitchFamily="2" charset="-78"/>
                <a:cs typeface="Aldhabi" panose="020F0502020204030204" pitchFamily="2" charset="-78"/>
              </a:rPr>
              <a:t>Índice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0E80137-AF80-009C-001F-0A87AAB430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7300" y="1996313"/>
            <a:ext cx="78867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Situación Problema</a:t>
            </a:r>
          </a:p>
          <a:p>
            <a:pPr marL="514350" indent="-514350">
              <a:buFont typeface="+mj-lt"/>
              <a:buAutoNum type="arabicPeriod"/>
            </a:pP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Pregunta Problema</a:t>
            </a:r>
          </a:p>
          <a:p>
            <a:pPr marL="514350" indent="-514350">
              <a:buFont typeface="+mj-lt"/>
              <a:buAutoNum type="arabicPeriod"/>
            </a:pP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Objetivo General</a:t>
            </a:r>
          </a:p>
          <a:p>
            <a:pPr marL="514350" indent="-514350">
              <a:buFont typeface="+mj-lt"/>
              <a:buAutoNum type="arabicPeriod"/>
            </a:pP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Objetivos Específicos</a:t>
            </a:r>
          </a:p>
          <a:p>
            <a:pPr marL="514350" indent="-514350">
              <a:buFont typeface="+mj-lt"/>
              <a:buAutoNum type="arabicPeriod"/>
            </a:pP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Metodología</a:t>
            </a:r>
          </a:p>
        </p:txBody>
      </p:sp>
    </p:spTree>
    <p:extLst>
      <p:ext uri="{BB962C8B-B14F-4D97-AF65-F5344CB8AC3E}">
        <p14:creationId xmlns:p14="http://schemas.microsoft.com/office/powerpoint/2010/main" val="439967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D67E6E-5E77-165B-D22F-C29A55A14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300" y="365126"/>
            <a:ext cx="7886700" cy="1325563"/>
          </a:xfrm>
        </p:spPr>
        <p:txBody>
          <a:bodyPr anchor="ctr"/>
          <a:lstStyle/>
          <a:p>
            <a:r>
              <a:rPr lang="es-MX" b="1" dirty="0">
                <a:latin typeface="Aptos Light" panose="020B0004020202020204" pitchFamily="34" charset="0"/>
                <a:cs typeface="Arial" panose="020B0604020202020204" pitchFamily="34" charset="0"/>
              </a:rPr>
              <a:t>Situación Problema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F7ADA05-309A-F0F5-DA79-996C0BB21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7300" y="1690689"/>
            <a:ext cx="7496556" cy="2694432"/>
          </a:xfrm>
        </p:spPr>
        <p:txBody>
          <a:bodyPr/>
          <a:lstStyle/>
          <a:p>
            <a:pPr algn="just"/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La gestión de citas. Desea sistematizar un proceso de atención telefónica para reserva y atención de citas médicas en Bucaramanga y el aérea metropolitana. Siendo una sede de un centro de salud que ha conseguido fondos para sistematizar la atención. El sistema debe estar en capacidad de gestionar las colas de espera y exámenes de distintas especialidades y el proceso de autorización de órdenes para exámenes dentro de las mismas especialidades disponibles.</a:t>
            </a:r>
          </a:p>
          <a:p>
            <a:pPr algn="just"/>
            <a:endParaRPr lang="es-MX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9355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90984C-6F48-2C6B-2B2D-E172C09228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B36887-DEA3-3F5E-BC9D-B19D0D39E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300" y="365126"/>
            <a:ext cx="7886700" cy="1325563"/>
          </a:xfrm>
        </p:spPr>
        <p:txBody>
          <a:bodyPr anchor="ctr"/>
          <a:lstStyle/>
          <a:p>
            <a:r>
              <a:rPr lang="es-MX" b="1" dirty="0">
                <a:latin typeface="Aptos Light" panose="020B0004020202020204" pitchFamily="34" charset="0"/>
                <a:cs typeface="Arial" panose="020B0604020202020204" pitchFamily="34" charset="0"/>
              </a:rPr>
              <a:t>¿Pregunta Problema?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F0651FE-13D0-B9E7-BBE0-E7F6C70F47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7300" y="1678498"/>
            <a:ext cx="7496556" cy="2292096"/>
          </a:xfrm>
        </p:spPr>
        <p:txBody>
          <a:bodyPr/>
          <a:lstStyle/>
          <a:p>
            <a:pPr algn="just"/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¿Cómo puede implementarse un sistema eficiente de gestión de citas de forma rápida y ordenada, en el área metropolitana de Bucaramanga, que permita optimizar el proceso de gestión de citas, registro, gestión de clientes, despacho d asistencias y entrega de exámenes.</a:t>
            </a:r>
          </a:p>
        </p:txBody>
      </p:sp>
    </p:spTree>
    <p:extLst>
      <p:ext uri="{BB962C8B-B14F-4D97-AF65-F5344CB8AC3E}">
        <p14:creationId xmlns:p14="http://schemas.microsoft.com/office/powerpoint/2010/main" val="2311898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6CA001-E51D-829B-8D56-276AD2B88B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93D996-73B9-772D-2E13-0208C2C2F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300" y="365126"/>
            <a:ext cx="7886700" cy="1325563"/>
          </a:xfrm>
        </p:spPr>
        <p:txBody>
          <a:bodyPr anchor="ctr"/>
          <a:lstStyle/>
          <a:p>
            <a:r>
              <a:rPr lang="es-MX" b="1" dirty="0">
                <a:latin typeface="Aptos Light" panose="020B0004020202020204" pitchFamily="34" charset="0"/>
                <a:cs typeface="Arial" panose="020B0604020202020204" pitchFamily="34" charset="0"/>
              </a:rPr>
              <a:t>Objetivo General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969CDBA-A75F-CC5E-398F-79EEE31671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7300" y="1678498"/>
            <a:ext cx="7496556" cy="2292096"/>
          </a:xfrm>
        </p:spPr>
        <p:txBody>
          <a:bodyPr/>
          <a:lstStyle/>
          <a:p>
            <a:pPr algn="just"/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Desarrollar un sistema de gestión de citas para la sede de salud, utilizando la metodología Cascada, que automatice y optimice el proceso de toma de citas u exámenes médicos, registro de clientes, despacho de asignación de citas, con el fin de mejorar la eficiencia y la calidad del servicio ofrecido por dicha sede de salud de manera sostenible por medio de TI usando así el uso de computadoras y redes digitales para almacenar, transmitir y manipular datos.</a:t>
            </a:r>
          </a:p>
        </p:txBody>
      </p:sp>
    </p:spTree>
    <p:extLst>
      <p:ext uri="{BB962C8B-B14F-4D97-AF65-F5344CB8AC3E}">
        <p14:creationId xmlns:p14="http://schemas.microsoft.com/office/powerpoint/2010/main" val="4248412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93D840-3066-8E01-1809-9390352CCC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94A2A8-A967-1AB6-E36D-F9DEB4983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300" y="0"/>
            <a:ext cx="7886700" cy="1325563"/>
          </a:xfrm>
        </p:spPr>
        <p:txBody>
          <a:bodyPr anchor="ctr"/>
          <a:lstStyle/>
          <a:p>
            <a:r>
              <a:rPr lang="es-MX" b="1" dirty="0">
                <a:latin typeface="Aptos Light" panose="020B0004020202020204" pitchFamily="34" charset="0"/>
                <a:cs typeface="Arial" panose="020B0604020202020204" pitchFamily="34" charset="0"/>
              </a:rPr>
              <a:t>Objetivos Específicos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1F7DB66-261F-48CF-49DC-C3301ECF66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7300" y="1044514"/>
            <a:ext cx="7496556" cy="5654990"/>
          </a:xfrm>
        </p:spPr>
        <p:txBody>
          <a:bodyPr/>
          <a:lstStyle/>
          <a:p>
            <a:pPr algn="just"/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Analizar los requisitos y funcionalidades necesarias para el sistema de gestión de citas en el centro de salud.</a:t>
            </a:r>
          </a:p>
          <a:p>
            <a:pPr algn="just"/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Priorizar y elaborar el Poduct Backlog con las funcionalidades a desarrollar, considerando las necesidades del centro de salud. (BackLog cambios de características existentes, correcciones y errores cambios de infraestructura)</a:t>
            </a:r>
          </a:p>
          <a:p>
            <a:pPr algn="just"/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Realizar la planificación del Sprint para determinar las funcionalidades a implementar en cada iteración.</a:t>
            </a:r>
          </a:p>
          <a:p>
            <a:pPr algn="just"/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Desarrollar y probar los incrementos del sistema en cada Sprint, siguiendo las prácticas ágiles y las buenas prácticas de desarrollo.</a:t>
            </a:r>
          </a:p>
          <a:p>
            <a:pPr algn="just"/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Garantizar la autenticación y trazabilidad de las acciones de los usuarios mediante la gestión de usuarios y contraseñas en el sistema.</a:t>
            </a:r>
          </a:p>
          <a:p>
            <a:pPr algn="just"/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Implementar una interfaz de </a:t>
            </a:r>
          </a:p>
          <a:p>
            <a:pPr marL="0" indent="0" algn="just">
              <a:buNone/>
            </a:pP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usuario intuitiva y adaptada a las pantallas del</a:t>
            </a:r>
          </a:p>
          <a:p>
            <a:pPr marL="0" indent="0" algn="just">
              <a:buNone/>
            </a:pP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Del centro de salud con su uso y accesibilidad.</a:t>
            </a:r>
          </a:p>
        </p:txBody>
      </p:sp>
    </p:spTree>
    <p:extLst>
      <p:ext uri="{BB962C8B-B14F-4D97-AF65-F5344CB8AC3E}">
        <p14:creationId xmlns:p14="http://schemas.microsoft.com/office/powerpoint/2010/main" val="2299507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0741EB-EB78-A934-E029-F99FA5AACE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6422B-20C1-53DB-6571-2BEA21A6C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300" y="365126"/>
            <a:ext cx="7886700" cy="1325563"/>
          </a:xfrm>
        </p:spPr>
        <p:txBody>
          <a:bodyPr anchor="ctr"/>
          <a:lstStyle/>
          <a:p>
            <a:r>
              <a:rPr lang="es-MX" b="1" dirty="0">
                <a:latin typeface="Aptos Light" panose="020B0004020202020204" pitchFamily="34" charset="0"/>
                <a:cs typeface="Arial" panose="020B0604020202020204" pitchFamily="34" charset="0"/>
              </a:rPr>
              <a:t>Marco de Trabajo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CAC9F0A-9454-F0FD-A63B-5181D28C0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7300" y="1678498"/>
            <a:ext cx="7496556" cy="4393118"/>
          </a:xfrm>
        </p:spPr>
        <p:txBody>
          <a:bodyPr/>
          <a:lstStyle/>
          <a:p>
            <a:pPr algn="just"/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Cascada es un marco de trabajo que se baja en la gestión de proyectos ampliamente utilizada en el desarrollo de software y otras áreas que requieren adaptabilidad, flexibilidad y entregas continuas de valor. Ya que permite finalizar una tarea y de esta forma solamente hasta que finalice iniciar otra. Para el proyecto de implementación del sistema de gestión asignación de citas médicas. Cascada es la elección ideal debido a las siguientes razones. </a:t>
            </a:r>
          </a:p>
          <a:p>
            <a:pPr algn="just"/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Implementación: Formación del equipo, definición del producto Backlog, planificación del sprint inicial, sprints sucesivos, reuniones diarias, revisión del sprint y realimentación.</a:t>
            </a:r>
          </a:p>
          <a:p>
            <a:pPr algn="just"/>
            <a:endParaRPr lang="es-MX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MX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4684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29D81F-90E1-27AB-1FBC-74F8A90D89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5B2C42-4F0A-DB20-CEE5-32949863F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300" y="352935"/>
            <a:ext cx="7886700" cy="1325563"/>
          </a:xfrm>
        </p:spPr>
        <p:txBody>
          <a:bodyPr anchor="ctr"/>
          <a:lstStyle/>
          <a:p>
            <a:r>
              <a:rPr lang="es-MX" b="1" dirty="0">
                <a:latin typeface="Aptos Light" panose="020B0004020202020204" pitchFamily="34" charset="0"/>
                <a:cs typeface="Arial" panose="020B0604020202020204" pitchFamily="34" charset="0"/>
              </a:rPr>
              <a:t>Referencias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54B9A5B-420A-A745-12B0-EBCB34877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7300" y="1678498"/>
            <a:ext cx="7496556" cy="4393118"/>
          </a:xfrm>
        </p:spPr>
        <p:txBody>
          <a:bodyPr/>
          <a:lstStyle/>
          <a:p>
            <a:pPr algn="just"/>
            <a:r>
              <a:rPr lang="es-E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Gantppro</a:t>
            </a:r>
            <a:r>
              <a:rPr lang="es-E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https://canalinnova.com/que-es-el-metodo-de-cascada-o-waterfall-y-cuando-usarla-definicion-origen-objetivos/</a:t>
            </a:r>
          </a:p>
          <a:p>
            <a:pPr algn="just"/>
            <a:r>
              <a:rPr lang="es-E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AppMaster</a:t>
            </a:r>
            <a:r>
              <a:rPr lang="es-E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https://appmaster.io/</a:t>
            </a: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es</a:t>
            </a: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/blog</a:t>
            </a:r>
          </a:p>
          <a:p>
            <a:pPr algn="just"/>
            <a:r>
              <a:rPr lang="es-ES" sz="2000" i="1" dirty="0" err="1">
                <a:effectLst/>
                <a:latin typeface="Times New Roman" panose="02020603050405020304" pitchFamily="18" charset="0"/>
              </a:rPr>
              <a:t>Atlassian</a:t>
            </a:r>
            <a:r>
              <a:rPr lang="es-ES" sz="2000" dirty="0">
                <a:effectLst/>
                <a:latin typeface="Times New Roman" panose="02020603050405020304" pitchFamily="18" charset="0"/>
              </a:rPr>
              <a:t>. https://www.atlassian.com/es/agile/scrum</a:t>
            </a:r>
            <a:endParaRPr lang="es-MX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4101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Un letrero de color blanco&#10;&#10;Descripción generada automáticamente con confianza media">
            <a:extLst>
              <a:ext uri="{FF2B5EF4-FFF2-40B4-BE49-F238E27FC236}">
                <a16:creationId xmlns:a16="http://schemas.microsoft.com/office/drawing/2014/main" id="{59F48BAD-151C-9724-C25A-9FCA66896D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25199"/>
            <a:ext cx="9220200" cy="7072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33152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303</TotalTime>
  <Words>524</Words>
  <Application>Microsoft Office PowerPoint</Application>
  <PresentationFormat>Presentación en pantalla (4:3)</PresentationFormat>
  <Paragraphs>38</Paragraphs>
  <Slides>9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7" baseType="lpstr">
      <vt:lpstr>Aldhabi</vt:lpstr>
      <vt:lpstr>Aptos</vt:lpstr>
      <vt:lpstr>Aptos Light</vt:lpstr>
      <vt:lpstr>Arial</vt:lpstr>
      <vt:lpstr>Montserrat ExtraBold</vt:lpstr>
      <vt:lpstr>Montserrat Medium</vt:lpstr>
      <vt:lpstr>Times New Roman</vt:lpstr>
      <vt:lpstr>Tema de Office</vt:lpstr>
      <vt:lpstr>Presentación de PowerPoint</vt:lpstr>
      <vt:lpstr>Índice</vt:lpstr>
      <vt:lpstr>Situación Problema</vt:lpstr>
      <vt:lpstr>¿Pregunta Problema?</vt:lpstr>
      <vt:lpstr>Objetivo General</vt:lpstr>
      <vt:lpstr>Objetivos Específicos</vt:lpstr>
      <vt:lpstr>Marco de Trabajo</vt:lpstr>
      <vt:lpstr>Referencias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Pablo Andres Mendez Merchan</dc:creator>
  <cp:lastModifiedBy>Samuel Arango Diaz</cp:lastModifiedBy>
  <cp:revision>6</cp:revision>
  <dcterms:created xsi:type="dcterms:W3CDTF">2022-01-14T15:48:52Z</dcterms:created>
  <dcterms:modified xsi:type="dcterms:W3CDTF">2024-02-06T18:01:27Z</dcterms:modified>
</cp:coreProperties>
</file>