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8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8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5EA-D7B0-46D1-BE5F-0674507F14C4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F6CC-4766-4D3D-BB14-98BF5127B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575" y="2119313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428750" y="2276476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28713" y="1787130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Own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5443537" y="1997206"/>
            <a:ext cx="1400175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3"/>
            <a:endCxn id="12" idx="2"/>
          </p:cNvCxnSpPr>
          <p:nvPr/>
        </p:nvCxnSpPr>
        <p:spPr>
          <a:xfrm>
            <a:off x="4810125" y="2276476"/>
            <a:ext cx="6334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15212" y="2119313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Out-of-sample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>
            <a:off x="6843712" y="227647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19400" y="1297784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In-sample data</a:t>
            </a:r>
          </a:p>
        </p:txBody>
      </p:sp>
      <p:cxnSp>
        <p:nvCxnSpPr>
          <p:cNvPr id="28" name="Straight Arrow Connector 27"/>
          <p:cNvCxnSpPr>
            <a:cxnSpLocks/>
            <a:stCxn id="27" idx="2"/>
            <a:endCxn id="4" idx="0"/>
          </p:cNvCxnSpPr>
          <p:nvPr/>
        </p:nvCxnSpPr>
        <p:spPr>
          <a:xfrm>
            <a:off x="3752850" y="1697834"/>
            <a:ext cx="0" cy="42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857542" y="1719405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21014" y="249738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2" idx="1"/>
          </p:cNvCxnSpPr>
          <p:nvPr/>
        </p:nvCxnSpPr>
        <p:spPr>
          <a:xfrm flipV="1">
            <a:off x="3813204" y="2436827"/>
            <a:ext cx="2940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107280" y="2142120"/>
            <a:ext cx="1979499" cy="589413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Subjective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/>
          <p:cNvCxnSpPr>
            <a:cxnSpLocks/>
            <a:stCxn id="2" idx="0"/>
            <a:endCxn id="19" idx="1"/>
          </p:cNvCxnSpPr>
          <p:nvPr/>
        </p:nvCxnSpPr>
        <p:spPr>
          <a:xfrm rot="16200000" flipH="1">
            <a:off x="6618389" y="620760"/>
            <a:ext cx="481265" cy="3523984"/>
          </a:xfrm>
          <a:prstGeom prst="bentConnector4">
            <a:avLst>
              <a:gd name="adj1" fmla="val -47500"/>
              <a:gd name="adj2" fmla="val 640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" idx="2"/>
            <a:endCxn id="56" idx="2"/>
          </p:cNvCxnSpPr>
          <p:nvPr/>
        </p:nvCxnSpPr>
        <p:spPr>
          <a:xfrm rot="16200000" flipH="1">
            <a:off x="4989009" y="2839554"/>
            <a:ext cx="407393" cy="191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747686" y="3787482"/>
            <a:ext cx="1629168" cy="445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Bias estimate (recent in-sample error)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468483" y="1909004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68483" y="283914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88381" y="3822783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48" name="Connector: Elbow 47"/>
          <p:cNvCxnSpPr>
            <a:cxnSpLocks/>
            <a:stCxn id="2" idx="2"/>
            <a:endCxn id="47" idx="2"/>
          </p:cNvCxnSpPr>
          <p:nvPr/>
        </p:nvCxnSpPr>
        <p:spPr>
          <a:xfrm rot="16200000" flipH="1">
            <a:off x="4553234" y="3275328"/>
            <a:ext cx="1278943" cy="1913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88380" y="2951233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50245" y="301292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cxnSp>
        <p:nvCxnSpPr>
          <p:cNvPr id="58" name="Straight Arrow Connector 57"/>
          <p:cNvCxnSpPr>
            <a:cxnSpLocks/>
            <a:stCxn id="56" idx="6"/>
            <a:endCxn id="57" idx="1"/>
          </p:cNvCxnSpPr>
          <p:nvPr/>
        </p:nvCxnSpPr>
        <p:spPr>
          <a:xfrm flipV="1">
            <a:off x="6567129" y="3138925"/>
            <a:ext cx="1831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47" idx="6"/>
            <a:endCxn id="202" idx="1"/>
          </p:cNvCxnSpPr>
          <p:nvPr/>
        </p:nvCxnSpPr>
        <p:spPr>
          <a:xfrm flipV="1">
            <a:off x="6567130" y="4010475"/>
            <a:ext cx="180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202" idx="0"/>
            <a:endCxn id="57" idx="2"/>
          </p:cNvCxnSpPr>
          <p:nvPr/>
        </p:nvCxnSpPr>
        <p:spPr>
          <a:xfrm flipV="1">
            <a:off x="7562270" y="3264925"/>
            <a:ext cx="1280" cy="52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621014" y="301292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73" name="Straight Arrow Connector 72"/>
          <p:cNvCxnSpPr>
            <a:cxnSpLocks/>
            <a:stCxn id="57" idx="3"/>
            <a:endCxn id="72" idx="1"/>
          </p:cNvCxnSpPr>
          <p:nvPr/>
        </p:nvCxnSpPr>
        <p:spPr>
          <a:xfrm>
            <a:off x="8376854" y="3138925"/>
            <a:ext cx="244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ABED05-9C3D-4B32-82BD-6F620ABF50E5}"/>
              </a:ext>
            </a:extLst>
          </p:cNvPr>
          <p:cNvSpPr/>
          <p:nvPr/>
        </p:nvSpPr>
        <p:spPr>
          <a:xfrm>
            <a:off x="483079" y="526211"/>
            <a:ext cx="10041147" cy="43390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36355-7A7F-4DCC-8C15-02378AC14869}"/>
              </a:ext>
            </a:extLst>
          </p:cNvPr>
          <p:cNvSpPr/>
          <p:nvPr/>
        </p:nvSpPr>
        <p:spPr>
          <a:xfrm>
            <a:off x="301925" y="903359"/>
            <a:ext cx="757405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B5CC2-AC8C-4467-86EA-55D10A7C3FE3}"/>
              </a:ext>
            </a:extLst>
          </p:cNvPr>
          <p:cNvSpPr/>
          <p:nvPr/>
        </p:nvSpPr>
        <p:spPr>
          <a:xfrm>
            <a:off x="1173180" y="449036"/>
            <a:ext cx="1141657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selection with the price, display and feature of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19E583-0F27-46DE-85C1-23B79B20B705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1059330" y="1138747"/>
            <a:ext cx="113850" cy="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4B99D-6CCB-45C9-89C4-65842F44505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314837" y="1138747"/>
            <a:ext cx="923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4142A-E2EA-4C6E-8D4B-FB773003983F}"/>
              </a:ext>
            </a:extLst>
          </p:cNvPr>
          <p:cNvSpPr/>
          <p:nvPr/>
        </p:nvSpPr>
        <p:spPr>
          <a:xfrm>
            <a:off x="3238070" y="449036"/>
            <a:ext cx="1081434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ADL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64646-6A30-4F8A-B9F7-F0A0C456817E}"/>
              </a:ext>
            </a:extLst>
          </p:cNvPr>
          <p:cNvSpPr/>
          <p:nvPr/>
        </p:nvSpPr>
        <p:spPr>
          <a:xfrm>
            <a:off x="4511646" y="703900"/>
            <a:ext cx="141099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BE6DCE-E138-4399-88E5-AEA0279F373A}"/>
              </a:ext>
            </a:extLst>
          </p:cNvPr>
          <p:cNvSpPr/>
          <p:nvPr/>
        </p:nvSpPr>
        <p:spPr>
          <a:xfrm>
            <a:off x="2041361" y="711987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49BB50-C0E7-4D75-95AF-7CC2790CAF9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319504" y="1138747"/>
            <a:ext cx="192142" cy="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25799D1-9091-4D7B-B67D-A5BB676B03D4}"/>
              </a:ext>
            </a:extLst>
          </p:cNvPr>
          <p:cNvSpPr/>
          <p:nvPr/>
        </p:nvSpPr>
        <p:spPr>
          <a:xfrm>
            <a:off x="6424865" y="1120403"/>
            <a:ext cx="956226" cy="16702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ADL-intra model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D177D0-AB80-4C2D-B57C-2C4E68A4CBC2}"/>
              </a:ext>
            </a:extLst>
          </p:cNvPr>
          <p:cNvSpPr/>
          <p:nvPr/>
        </p:nvSpPr>
        <p:spPr>
          <a:xfrm>
            <a:off x="3223411" y="2037590"/>
            <a:ext cx="1073496" cy="17166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ADL model based on the price, display and feature of </a:t>
            </a:r>
            <a:r>
              <a:rPr lang="en-GB" sz="1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focal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D699C1B-6E27-4BD8-94A8-938E38FB3DC6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192968" y="865475"/>
            <a:ext cx="1518102" cy="2542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72708F4-96FD-40D9-A297-D08C356C559A}"/>
              </a:ext>
            </a:extLst>
          </p:cNvPr>
          <p:cNvSpPr/>
          <p:nvPr/>
        </p:nvSpPr>
        <p:spPr>
          <a:xfrm>
            <a:off x="4511646" y="2459233"/>
            <a:ext cx="141099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AF1BE2-4078-4895-B082-EA67BA612353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4296907" y="2895918"/>
            <a:ext cx="2147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87F84-45D0-4861-A08B-BDBD9F0335C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922641" y="1140586"/>
            <a:ext cx="486187" cy="468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CA135C-2FAD-4400-8E78-0B34DE15589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922641" y="2459233"/>
            <a:ext cx="476203" cy="436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16EE9D0-278A-45BC-A511-09ED348EB860}"/>
              </a:ext>
            </a:extLst>
          </p:cNvPr>
          <p:cNvSpPr/>
          <p:nvPr/>
        </p:nvSpPr>
        <p:spPr>
          <a:xfrm>
            <a:off x="5767639" y="609263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0CF82B-D0C6-4862-9AFE-B86878FA05F3}"/>
              </a:ext>
            </a:extLst>
          </p:cNvPr>
          <p:cNvSpPr/>
          <p:nvPr/>
        </p:nvSpPr>
        <p:spPr>
          <a:xfrm>
            <a:off x="5767639" y="2930945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5D02C084-8408-4EC9-8136-F1E632526F5D}"/>
              </a:ext>
            </a:extLst>
          </p:cNvPr>
          <p:cNvSpPr/>
          <p:nvPr/>
        </p:nvSpPr>
        <p:spPr>
          <a:xfrm>
            <a:off x="3502567" y="4514984"/>
            <a:ext cx="2080804" cy="69332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DF8736B-CC3E-498B-92B3-3F151D3036D4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rot="16200000" flipV="1">
            <a:off x="3922350" y="3894365"/>
            <a:ext cx="107993" cy="1133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F2306D-6984-427D-A768-A9672A4C2BC7}"/>
              </a:ext>
            </a:extLst>
          </p:cNvPr>
          <p:cNvSpPr/>
          <p:nvPr/>
        </p:nvSpPr>
        <p:spPr>
          <a:xfrm>
            <a:off x="3994060" y="404665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57DA422-D335-43EE-B86A-AABFB7FEBFD5}"/>
              </a:ext>
            </a:extLst>
          </p:cNvPr>
          <p:cNvSpPr/>
          <p:nvPr/>
        </p:nvSpPr>
        <p:spPr>
          <a:xfrm>
            <a:off x="840447" y="4169762"/>
            <a:ext cx="2569276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Final forecast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A0F1EE9-F106-4657-BB5C-A6E8C038351B}"/>
              </a:ext>
            </a:extLst>
          </p:cNvPr>
          <p:cNvSpPr/>
          <p:nvPr/>
        </p:nvSpPr>
        <p:spPr>
          <a:xfrm>
            <a:off x="3718596" y="5385112"/>
            <a:ext cx="164874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Estimation window combining or 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Intercept Correction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1F3725-2DBD-4CBC-A5F6-92D4B71648F2}"/>
              </a:ext>
            </a:extLst>
          </p:cNvPr>
          <p:cNvCxnSpPr>
            <a:cxnSpLocks/>
            <a:stCxn id="115" idx="2"/>
            <a:endCxn id="132" idx="0"/>
          </p:cNvCxnSpPr>
          <p:nvPr/>
        </p:nvCxnSpPr>
        <p:spPr>
          <a:xfrm>
            <a:off x="4542969" y="5208308"/>
            <a:ext cx="0" cy="176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5991C7-6813-4670-80A2-A875377ED1F7}"/>
              </a:ext>
            </a:extLst>
          </p:cNvPr>
          <p:cNvSpPr/>
          <p:nvPr/>
        </p:nvSpPr>
        <p:spPr>
          <a:xfrm>
            <a:off x="3871988" y="5161270"/>
            <a:ext cx="517586" cy="1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1BC224C-1A8E-4271-916A-426212DB72FB}"/>
              </a:ext>
            </a:extLst>
          </p:cNvPr>
          <p:cNvCxnSpPr>
            <a:cxnSpLocks/>
            <a:stCxn id="132" idx="1"/>
            <a:endCxn id="145" idx="3"/>
          </p:cNvCxnSpPr>
          <p:nvPr/>
        </p:nvCxnSpPr>
        <p:spPr>
          <a:xfrm rot="10800000">
            <a:off x="3418632" y="5196178"/>
            <a:ext cx="299964" cy="625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5A04F79-2BE4-4610-920E-02042146816A}"/>
              </a:ext>
            </a:extLst>
          </p:cNvPr>
          <p:cNvSpPr/>
          <p:nvPr/>
        </p:nvSpPr>
        <p:spPr>
          <a:xfrm>
            <a:off x="843075" y="4958948"/>
            <a:ext cx="2575557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forecasts by the ADL-intra-EWC model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9792BF9-8996-4CC9-89E9-99F16AEC2B33}"/>
              </a:ext>
            </a:extLst>
          </p:cNvPr>
          <p:cNvSpPr/>
          <p:nvPr/>
        </p:nvSpPr>
        <p:spPr>
          <a:xfrm>
            <a:off x="219022" y="379562"/>
            <a:ext cx="2821330" cy="349369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5D6C3A-1B3A-4216-98B3-6481B28862D6}"/>
              </a:ext>
            </a:extLst>
          </p:cNvPr>
          <p:cNvSpPr/>
          <p:nvPr/>
        </p:nvSpPr>
        <p:spPr>
          <a:xfrm>
            <a:off x="3106515" y="379561"/>
            <a:ext cx="4640006" cy="349369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A550E4A-22FF-4907-9F85-FF379FA49E16}"/>
              </a:ext>
            </a:extLst>
          </p:cNvPr>
          <p:cNvSpPr/>
          <p:nvPr/>
        </p:nvSpPr>
        <p:spPr>
          <a:xfrm>
            <a:off x="219022" y="3942734"/>
            <a:ext cx="7527499" cy="242356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823BCA02-6457-47A7-B9B7-2F8B21847AE8}"/>
              </a:ext>
            </a:extLst>
          </p:cNvPr>
          <p:cNvCxnSpPr>
            <a:cxnSpLocks/>
            <a:stCxn id="59" idx="3"/>
            <a:endCxn id="115" idx="3"/>
          </p:cNvCxnSpPr>
          <p:nvPr/>
        </p:nvCxnSpPr>
        <p:spPr>
          <a:xfrm flipH="1">
            <a:off x="5583371" y="1955524"/>
            <a:ext cx="1797720" cy="2906122"/>
          </a:xfrm>
          <a:prstGeom prst="bentConnector3">
            <a:avLst>
              <a:gd name="adj1" fmla="val -127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64A71FE-B565-4121-894B-EE150AE1F895}"/>
              </a:ext>
            </a:extLst>
          </p:cNvPr>
          <p:cNvSpPr/>
          <p:nvPr/>
        </p:nvSpPr>
        <p:spPr>
          <a:xfrm>
            <a:off x="850946" y="3434174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2B64EB36-BE88-4231-8DA7-4CC4760F5FCE}"/>
              </a:ext>
            </a:extLst>
          </p:cNvPr>
          <p:cNvSpPr/>
          <p:nvPr/>
        </p:nvSpPr>
        <p:spPr>
          <a:xfrm>
            <a:off x="4920965" y="3499540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2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FEC33F1-EAD3-427D-9B30-66C07B1CAE6F}"/>
              </a:ext>
            </a:extLst>
          </p:cNvPr>
          <p:cNvSpPr/>
          <p:nvPr/>
        </p:nvSpPr>
        <p:spPr>
          <a:xfrm>
            <a:off x="5810770" y="5926795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905ACB-A1FE-4420-A3C6-7E96044752AB}"/>
              </a:ext>
            </a:extLst>
          </p:cNvPr>
          <p:cNvSpPr/>
          <p:nvPr/>
        </p:nvSpPr>
        <p:spPr>
          <a:xfrm>
            <a:off x="1158782" y="1902332"/>
            <a:ext cx="1538788" cy="7393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Price, display, and feature variables of the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focal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8D4D8C-90CB-4734-92DF-24C516E4E712}"/>
              </a:ext>
            </a:extLst>
          </p:cNvPr>
          <p:cNvCxnSpPr>
            <a:cxnSpLocks/>
          </p:cNvCxnSpPr>
          <p:nvPr/>
        </p:nvCxnSpPr>
        <p:spPr>
          <a:xfrm flipV="1">
            <a:off x="2697570" y="1615564"/>
            <a:ext cx="559115" cy="370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14F548F-23D2-4205-A496-16656A21EA21}"/>
              </a:ext>
            </a:extLst>
          </p:cNvPr>
          <p:cNvSpPr/>
          <p:nvPr/>
        </p:nvSpPr>
        <p:spPr>
          <a:xfrm>
            <a:off x="843074" y="5667959"/>
            <a:ext cx="2569276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forecasts by 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the I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652DA42-8D8E-4D9F-BD26-B04BB088771A}"/>
              </a:ext>
            </a:extLst>
          </p:cNvPr>
          <p:cNvCxnSpPr>
            <a:cxnSpLocks/>
            <a:stCxn id="132" idx="1"/>
            <a:endCxn id="44" idx="3"/>
          </p:cNvCxnSpPr>
          <p:nvPr/>
        </p:nvCxnSpPr>
        <p:spPr>
          <a:xfrm rot="10800000" flipV="1">
            <a:off x="3412350" y="5821798"/>
            <a:ext cx="306246" cy="8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36355-7A7F-4DCC-8C15-02378AC14869}"/>
              </a:ext>
            </a:extLst>
          </p:cNvPr>
          <p:cNvSpPr/>
          <p:nvPr/>
        </p:nvSpPr>
        <p:spPr>
          <a:xfrm>
            <a:off x="301925" y="903359"/>
            <a:ext cx="757405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B5CC2-AC8C-4467-86EA-55D10A7C3FE3}"/>
              </a:ext>
            </a:extLst>
          </p:cNvPr>
          <p:cNvSpPr/>
          <p:nvPr/>
        </p:nvSpPr>
        <p:spPr>
          <a:xfrm>
            <a:off x="1173180" y="449036"/>
            <a:ext cx="1141657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selection with the price, display and feature of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19E583-0F27-46DE-85C1-23B79B20B705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1059330" y="1138747"/>
            <a:ext cx="113850" cy="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4B99D-6CCB-45C9-89C4-65842F44505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314837" y="1138747"/>
            <a:ext cx="923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4142A-E2EA-4C6E-8D4B-FB773003983F}"/>
              </a:ext>
            </a:extLst>
          </p:cNvPr>
          <p:cNvSpPr/>
          <p:nvPr/>
        </p:nvSpPr>
        <p:spPr>
          <a:xfrm>
            <a:off x="3238070" y="449036"/>
            <a:ext cx="1081434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ADL model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64646-6A30-4F8A-B9F7-F0A0C456817E}"/>
              </a:ext>
            </a:extLst>
          </p:cNvPr>
          <p:cNvSpPr/>
          <p:nvPr/>
        </p:nvSpPr>
        <p:spPr>
          <a:xfrm>
            <a:off x="4511646" y="703901"/>
            <a:ext cx="1410995" cy="8529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BE6DCE-E138-4399-88E5-AEA0279F373A}"/>
              </a:ext>
            </a:extLst>
          </p:cNvPr>
          <p:cNvSpPr/>
          <p:nvPr/>
        </p:nvSpPr>
        <p:spPr>
          <a:xfrm>
            <a:off x="2041361" y="711987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49BB50-C0E7-4D75-95AF-7CC2790CAF9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4319504" y="1130374"/>
            <a:ext cx="192142" cy="8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25799D1-9091-4D7B-B67D-A5BB676B03D4}"/>
              </a:ext>
            </a:extLst>
          </p:cNvPr>
          <p:cNvSpPr/>
          <p:nvPr/>
        </p:nvSpPr>
        <p:spPr>
          <a:xfrm>
            <a:off x="6424865" y="1120403"/>
            <a:ext cx="956226" cy="16702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ADL-intra model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D177D0-AB80-4C2D-B57C-2C4E68A4CBC2}"/>
              </a:ext>
            </a:extLst>
          </p:cNvPr>
          <p:cNvSpPr/>
          <p:nvPr/>
        </p:nvSpPr>
        <p:spPr>
          <a:xfrm>
            <a:off x="3223411" y="2037590"/>
            <a:ext cx="1073496" cy="17166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ADL model based on the price, display and feature of </a:t>
            </a:r>
            <a:r>
              <a:rPr lang="en-GB" sz="1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focal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D699C1B-6E27-4BD8-94A8-938E38FB3DC6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192968" y="865475"/>
            <a:ext cx="1518102" cy="2542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72708F4-96FD-40D9-A297-D08C356C559A}"/>
              </a:ext>
            </a:extLst>
          </p:cNvPr>
          <p:cNvSpPr/>
          <p:nvPr/>
        </p:nvSpPr>
        <p:spPr>
          <a:xfrm>
            <a:off x="4511646" y="2459234"/>
            <a:ext cx="1410995" cy="77620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AF1BE2-4078-4895-B082-EA67BA612353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 flipV="1">
            <a:off x="4296907" y="2847335"/>
            <a:ext cx="214739" cy="4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87F84-45D0-4861-A08B-BDBD9F0335C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922641" y="1130374"/>
            <a:ext cx="486187" cy="4784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CA135C-2FAD-4400-8E78-0B34DE15589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922641" y="2459233"/>
            <a:ext cx="476203" cy="388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16EE9D0-278A-45BC-A511-09ED348EB860}"/>
              </a:ext>
            </a:extLst>
          </p:cNvPr>
          <p:cNvSpPr/>
          <p:nvPr/>
        </p:nvSpPr>
        <p:spPr>
          <a:xfrm>
            <a:off x="5767639" y="609263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0CF82B-D0C6-4862-9AFE-B86878FA05F3}"/>
              </a:ext>
            </a:extLst>
          </p:cNvPr>
          <p:cNvSpPr/>
          <p:nvPr/>
        </p:nvSpPr>
        <p:spPr>
          <a:xfrm>
            <a:off x="5767639" y="2930945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5D02C084-8408-4EC9-8136-F1E632526F5D}"/>
              </a:ext>
            </a:extLst>
          </p:cNvPr>
          <p:cNvSpPr/>
          <p:nvPr/>
        </p:nvSpPr>
        <p:spPr>
          <a:xfrm>
            <a:off x="3502567" y="4514984"/>
            <a:ext cx="2080804" cy="69332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 to structural change?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DF8736B-CC3E-498B-92B3-3F151D3036D4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rot="16200000" flipH="1" flipV="1">
            <a:off x="3423811" y="3586289"/>
            <a:ext cx="190464" cy="2047853"/>
          </a:xfrm>
          <a:prstGeom prst="bentConnector4">
            <a:avLst>
              <a:gd name="adj1" fmla="val -120023"/>
              <a:gd name="adj2" fmla="val 754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F2306D-6984-427D-A768-A9672A4C2BC7}"/>
              </a:ext>
            </a:extLst>
          </p:cNvPr>
          <p:cNvSpPr/>
          <p:nvPr/>
        </p:nvSpPr>
        <p:spPr>
          <a:xfrm>
            <a:off x="3994060" y="404665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57DA422-D335-43EE-B86A-AABFB7FEBFD5}"/>
              </a:ext>
            </a:extLst>
          </p:cNvPr>
          <p:cNvSpPr/>
          <p:nvPr/>
        </p:nvSpPr>
        <p:spPr>
          <a:xfrm>
            <a:off x="1116255" y="4468219"/>
            <a:ext cx="1378861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A0F1EE9-F106-4657-BB5C-A6E8C038351B}"/>
              </a:ext>
            </a:extLst>
          </p:cNvPr>
          <p:cNvSpPr/>
          <p:nvPr/>
        </p:nvSpPr>
        <p:spPr>
          <a:xfrm>
            <a:off x="3223411" y="5434592"/>
            <a:ext cx="2617858" cy="5390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Estimation 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indow Combining (EWC) or Intercept Correction (IC)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1F3725-2DBD-4CBC-A5F6-92D4B71648F2}"/>
              </a:ext>
            </a:extLst>
          </p:cNvPr>
          <p:cNvCxnSpPr>
            <a:cxnSpLocks/>
            <a:stCxn id="115" idx="2"/>
            <a:endCxn id="132" idx="0"/>
          </p:cNvCxnSpPr>
          <p:nvPr/>
        </p:nvCxnSpPr>
        <p:spPr>
          <a:xfrm flipH="1">
            <a:off x="4532340" y="5208308"/>
            <a:ext cx="10629" cy="226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5991C7-6813-4670-80A2-A875377ED1F7}"/>
              </a:ext>
            </a:extLst>
          </p:cNvPr>
          <p:cNvSpPr/>
          <p:nvPr/>
        </p:nvSpPr>
        <p:spPr>
          <a:xfrm>
            <a:off x="3578679" y="5125009"/>
            <a:ext cx="517586" cy="1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1BC224C-1A8E-4271-916A-426212DB72FB}"/>
              </a:ext>
            </a:extLst>
          </p:cNvPr>
          <p:cNvCxnSpPr>
            <a:cxnSpLocks/>
            <a:stCxn id="132" idx="1"/>
            <a:endCxn id="145" idx="3"/>
          </p:cNvCxnSpPr>
          <p:nvPr/>
        </p:nvCxnSpPr>
        <p:spPr>
          <a:xfrm rot="10800000">
            <a:off x="2481935" y="5417258"/>
            <a:ext cx="741477" cy="286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5A04F79-2BE4-4610-920E-02042146816A}"/>
              </a:ext>
            </a:extLst>
          </p:cNvPr>
          <p:cNvSpPr/>
          <p:nvPr/>
        </p:nvSpPr>
        <p:spPr>
          <a:xfrm>
            <a:off x="1103074" y="5180028"/>
            <a:ext cx="1378860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9792BF9-8996-4CC9-89E9-99F16AEC2B33}"/>
              </a:ext>
            </a:extLst>
          </p:cNvPr>
          <p:cNvSpPr/>
          <p:nvPr/>
        </p:nvSpPr>
        <p:spPr>
          <a:xfrm>
            <a:off x="219022" y="379562"/>
            <a:ext cx="2821330" cy="349369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5D6C3A-1B3A-4216-98B3-6481B28862D6}"/>
              </a:ext>
            </a:extLst>
          </p:cNvPr>
          <p:cNvSpPr/>
          <p:nvPr/>
        </p:nvSpPr>
        <p:spPr>
          <a:xfrm>
            <a:off x="3106515" y="379561"/>
            <a:ext cx="4640006" cy="349369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A550E4A-22FF-4907-9F85-FF379FA49E16}"/>
              </a:ext>
            </a:extLst>
          </p:cNvPr>
          <p:cNvSpPr/>
          <p:nvPr/>
        </p:nvSpPr>
        <p:spPr>
          <a:xfrm>
            <a:off x="219022" y="3942734"/>
            <a:ext cx="7527499" cy="242356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823BCA02-6457-47A7-B9B7-2F8B21847AE8}"/>
              </a:ext>
            </a:extLst>
          </p:cNvPr>
          <p:cNvCxnSpPr>
            <a:cxnSpLocks/>
            <a:stCxn id="59" idx="3"/>
            <a:endCxn id="115" idx="3"/>
          </p:cNvCxnSpPr>
          <p:nvPr/>
        </p:nvCxnSpPr>
        <p:spPr>
          <a:xfrm flipH="1">
            <a:off x="5583371" y="1955524"/>
            <a:ext cx="1797720" cy="2906122"/>
          </a:xfrm>
          <a:prstGeom prst="bentConnector3">
            <a:avLst>
              <a:gd name="adj1" fmla="val -127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64A71FE-B565-4121-894B-EE150AE1F895}"/>
              </a:ext>
            </a:extLst>
          </p:cNvPr>
          <p:cNvSpPr/>
          <p:nvPr/>
        </p:nvSpPr>
        <p:spPr>
          <a:xfrm>
            <a:off x="850946" y="3434174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2B64EB36-BE88-4231-8DA7-4CC4760F5FCE}"/>
              </a:ext>
            </a:extLst>
          </p:cNvPr>
          <p:cNvSpPr/>
          <p:nvPr/>
        </p:nvSpPr>
        <p:spPr>
          <a:xfrm>
            <a:off x="4920965" y="3499540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2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FEC33F1-EAD3-427D-9B30-66C07B1CAE6F}"/>
              </a:ext>
            </a:extLst>
          </p:cNvPr>
          <p:cNvSpPr/>
          <p:nvPr/>
        </p:nvSpPr>
        <p:spPr>
          <a:xfrm>
            <a:off x="5810770" y="5926795"/>
            <a:ext cx="1192485" cy="371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Stage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905ACB-A1FE-4420-A3C6-7E96044752AB}"/>
              </a:ext>
            </a:extLst>
          </p:cNvPr>
          <p:cNvSpPr/>
          <p:nvPr/>
        </p:nvSpPr>
        <p:spPr>
          <a:xfrm>
            <a:off x="1158782" y="1902332"/>
            <a:ext cx="1538788" cy="7393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Price, display, and feature variables of the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focal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8D4D8C-90CB-4734-92DF-24C516E4E712}"/>
              </a:ext>
            </a:extLst>
          </p:cNvPr>
          <p:cNvCxnSpPr>
            <a:cxnSpLocks/>
          </p:cNvCxnSpPr>
          <p:nvPr/>
        </p:nvCxnSpPr>
        <p:spPr>
          <a:xfrm flipV="1">
            <a:off x="2697570" y="1615564"/>
            <a:ext cx="559115" cy="370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2866552-8E39-4F8A-BA91-BC6952CA6787}"/>
              </a:ext>
            </a:extLst>
          </p:cNvPr>
          <p:cNvSpPr/>
          <p:nvPr/>
        </p:nvSpPr>
        <p:spPr>
          <a:xfrm>
            <a:off x="4370117" y="3224898"/>
            <a:ext cx="1760538" cy="309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ADL-own 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2D8E54-AD7A-4FB7-BB27-EC6AD403D89E}"/>
              </a:ext>
            </a:extLst>
          </p:cNvPr>
          <p:cNvSpPr/>
          <p:nvPr/>
        </p:nvSpPr>
        <p:spPr>
          <a:xfrm>
            <a:off x="4116399" y="1542766"/>
            <a:ext cx="2092133" cy="30950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ADL-raw model</a:t>
            </a:r>
          </a:p>
        </p:txBody>
      </p:sp>
    </p:spTree>
    <p:extLst>
      <p:ext uri="{BB962C8B-B14F-4D97-AF65-F5344CB8AC3E}">
        <p14:creationId xmlns:p14="http://schemas.microsoft.com/office/powerpoint/2010/main" val="360843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36355-7A7F-4DCC-8C15-02378AC14869}"/>
              </a:ext>
            </a:extLst>
          </p:cNvPr>
          <p:cNvSpPr/>
          <p:nvPr/>
        </p:nvSpPr>
        <p:spPr>
          <a:xfrm>
            <a:off x="301925" y="2369850"/>
            <a:ext cx="757405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DB5CC2-AC8C-4467-86EA-55D10A7C3FE3}"/>
              </a:ext>
            </a:extLst>
          </p:cNvPr>
          <p:cNvSpPr/>
          <p:nvPr/>
        </p:nvSpPr>
        <p:spPr>
          <a:xfrm>
            <a:off x="1240317" y="1915527"/>
            <a:ext cx="1141657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selection with the price, display and feature of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19E583-0F27-46DE-85C1-23B79B20B705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1059330" y="2605238"/>
            <a:ext cx="180987" cy="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4B99D-6CCB-45C9-89C4-65842F44505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381974" y="2605238"/>
            <a:ext cx="856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C4142A-E2EA-4C6E-8D4B-FB773003983F}"/>
              </a:ext>
            </a:extLst>
          </p:cNvPr>
          <p:cNvSpPr/>
          <p:nvPr/>
        </p:nvSpPr>
        <p:spPr>
          <a:xfrm>
            <a:off x="3238070" y="1915527"/>
            <a:ext cx="1081434" cy="1379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ADL model based on the </a:t>
            </a:r>
            <a:r>
              <a:rPr lang="en-GB" sz="1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retained</a:t>
            </a: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variable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64646-6A30-4F8A-B9F7-F0A0C456817E}"/>
              </a:ext>
            </a:extLst>
          </p:cNvPr>
          <p:cNvSpPr/>
          <p:nvPr/>
        </p:nvSpPr>
        <p:spPr>
          <a:xfrm>
            <a:off x="4511646" y="2170391"/>
            <a:ext cx="141099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BE6DCE-E138-4399-88E5-AEA0279F373A}"/>
              </a:ext>
            </a:extLst>
          </p:cNvPr>
          <p:cNvSpPr/>
          <p:nvPr/>
        </p:nvSpPr>
        <p:spPr>
          <a:xfrm>
            <a:off x="2140536" y="2154244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49BB50-C0E7-4D75-95AF-7CC2790CAF9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319504" y="2605238"/>
            <a:ext cx="192142" cy="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25799D1-9091-4D7B-B67D-A5BB676B03D4}"/>
              </a:ext>
            </a:extLst>
          </p:cNvPr>
          <p:cNvSpPr/>
          <p:nvPr/>
        </p:nvSpPr>
        <p:spPr>
          <a:xfrm>
            <a:off x="6714319" y="2586894"/>
            <a:ext cx="852060" cy="16702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ADL-intra model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D177D0-AB80-4C2D-B57C-2C4E68A4CBC2}"/>
              </a:ext>
            </a:extLst>
          </p:cNvPr>
          <p:cNvSpPr/>
          <p:nvPr/>
        </p:nvSpPr>
        <p:spPr>
          <a:xfrm>
            <a:off x="3223411" y="3504081"/>
            <a:ext cx="1073496" cy="171665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Construct the general 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ADL model based on the price, display and feature of </a:t>
            </a:r>
            <a:r>
              <a:rPr lang="en-GB" sz="12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focal</a:t>
            </a: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products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D699C1B-6E27-4BD8-94A8-938E38FB3DC6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192968" y="2331966"/>
            <a:ext cx="1518102" cy="2542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72708F4-96FD-40D9-A297-D08C356C559A}"/>
              </a:ext>
            </a:extLst>
          </p:cNvPr>
          <p:cNvSpPr/>
          <p:nvPr/>
        </p:nvSpPr>
        <p:spPr>
          <a:xfrm>
            <a:off x="4511646" y="3925724"/>
            <a:ext cx="141099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Simplify using LASSO selection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AF1BE2-4078-4895-B082-EA67BA612353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4296907" y="4362409"/>
            <a:ext cx="2147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87F84-45D0-4861-A08B-BDBD9F0335C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922641" y="2607077"/>
            <a:ext cx="791678" cy="572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CA135C-2FAD-4400-8E78-0B34DE15589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5922641" y="3846724"/>
            <a:ext cx="791678" cy="515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16EE9D0-278A-45BC-A511-09ED348EB860}"/>
              </a:ext>
            </a:extLst>
          </p:cNvPr>
          <p:cNvSpPr/>
          <p:nvPr/>
        </p:nvSpPr>
        <p:spPr>
          <a:xfrm>
            <a:off x="5767639" y="2075754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0CF82B-D0C6-4862-9AFE-B86878FA05F3}"/>
              </a:ext>
            </a:extLst>
          </p:cNvPr>
          <p:cNvSpPr/>
          <p:nvPr/>
        </p:nvSpPr>
        <p:spPr>
          <a:xfrm>
            <a:off x="5767639" y="4397436"/>
            <a:ext cx="1278749" cy="375385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Retained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5D02C084-8408-4EC9-8136-F1E632526F5D}"/>
              </a:ext>
            </a:extLst>
          </p:cNvPr>
          <p:cNvSpPr/>
          <p:nvPr/>
        </p:nvSpPr>
        <p:spPr>
          <a:xfrm>
            <a:off x="7692924" y="3075353"/>
            <a:ext cx="2080804" cy="693324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F55C1F-0797-48E5-BD43-AA7767BC4174}"/>
              </a:ext>
            </a:extLst>
          </p:cNvPr>
          <p:cNvCxnSpPr>
            <a:cxnSpLocks/>
            <a:stCxn id="59" idx="3"/>
            <a:endCxn id="115" idx="1"/>
          </p:cNvCxnSpPr>
          <p:nvPr/>
        </p:nvCxnSpPr>
        <p:spPr>
          <a:xfrm>
            <a:off x="7566379" y="3422015"/>
            <a:ext cx="126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DF8736B-CC3E-498B-92B3-3F151D3036D4}"/>
              </a:ext>
            </a:extLst>
          </p:cNvPr>
          <p:cNvCxnSpPr>
            <a:cxnSpLocks/>
            <a:stCxn id="115" idx="0"/>
            <a:endCxn id="125" idx="1"/>
          </p:cNvCxnSpPr>
          <p:nvPr/>
        </p:nvCxnSpPr>
        <p:spPr>
          <a:xfrm rot="5400000" flipH="1" flipV="1">
            <a:off x="9297876" y="2262779"/>
            <a:ext cx="248025" cy="1377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F2306D-6984-427D-A768-A9672A4C2BC7}"/>
              </a:ext>
            </a:extLst>
          </p:cNvPr>
          <p:cNvSpPr/>
          <p:nvPr/>
        </p:nvSpPr>
        <p:spPr>
          <a:xfrm>
            <a:off x="8873365" y="2567410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57DA422-D335-43EE-B86A-AABFB7FEBFD5}"/>
              </a:ext>
            </a:extLst>
          </p:cNvPr>
          <p:cNvSpPr/>
          <p:nvPr/>
        </p:nvSpPr>
        <p:spPr>
          <a:xfrm>
            <a:off x="10110450" y="2590099"/>
            <a:ext cx="813305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A0F1EE9-F106-4657-BB5C-A6E8C038351B}"/>
              </a:ext>
            </a:extLst>
          </p:cNvPr>
          <p:cNvSpPr/>
          <p:nvPr/>
        </p:nvSpPr>
        <p:spPr>
          <a:xfrm>
            <a:off x="8030208" y="3925724"/>
            <a:ext cx="1410995" cy="8733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Estimation window combining (EWC)</a:t>
            </a:r>
            <a:endParaRPr lang="en-GB" sz="12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1F3725-2DBD-4CBC-A5F6-92D4B71648F2}"/>
              </a:ext>
            </a:extLst>
          </p:cNvPr>
          <p:cNvCxnSpPr>
            <a:cxnSpLocks/>
            <a:stCxn id="115" idx="2"/>
            <a:endCxn id="132" idx="0"/>
          </p:cNvCxnSpPr>
          <p:nvPr/>
        </p:nvCxnSpPr>
        <p:spPr>
          <a:xfrm>
            <a:off x="8733326" y="3768677"/>
            <a:ext cx="2380" cy="157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5991C7-6813-4670-80A2-A875377ED1F7}"/>
              </a:ext>
            </a:extLst>
          </p:cNvPr>
          <p:cNvSpPr/>
          <p:nvPr/>
        </p:nvSpPr>
        <p:spPr>
          <a:xfrm>
            <a:off x="8730574" y="3764791"/>
            <a:ext cx="517586" cy="1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1BC224C-1A8E-4271-916A-426212DB72FB}"/>
              </a:ext>
            </a:extLst>
          </p:cNvPr>
          <p:cNvCxnSpPr>
            <a:cxnSpLocks/>
            <a:stCxn id="132" idx="3"/>
            <a:endCxn id="145" idx="1"/>
          </p:cNvCxnSpPr>
          <p:nvPr/>
        </p:nvCxnSpPr>
        <p:spPr>
          <a:xfrm flipV="1">
            <a:off x="9441203" y="3819795"/>
            <a:ext cx="669246" cy="542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D5A04F79-2BE4-4610-920E-02042146816A}"/>
              </a:ext>
            </a:extLst>
          </p:cNvPr>
          <p:cNvSpPr/>
          <p:nvPr/>
        </p:nvSpPr>
        <p:spPr>
          <a:xfrm>
            <a:off x="10110449" y="3582566"/>
            <a:ext cx="813305" cy="474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Final forecast</a:t>
            </a:r>
          </a:p>
        </p:txBody>
      </p:sp>
    </p:spTree>
    <p:extLst>
      <p:ext uri="{BB962C8B-B14F-4D97-AF65-F5344CB8AC3E}">
        <p14:creationId xmlns:p14="http://schemas.microsoft.com/office/powerpoint/2010/main" val="294001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75748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Test for structural break</a:t>
            </a:r>
          </a:p>
        </p:txBody>
      </p:sp>
      <p:cxnSp>
        <p:nvCxnSpPr>
          <p:cNvPr id="7" name="Straight Arrow Connector 6"/>
          <p:cNvCxnSpPr>
            <a:cxnSpLocks/>
            <a:stCxn id="80" idx="3"/>
            <a:endCxn id="4" idx="1"/>
          </p:cNvCxnSpPr>
          <p:nvPr/>
        </p:nvCxnSpPr>
        <p:spPr>
          <a:xfrm>
            <a:off x="3102769" y="2914651"/>
            <a:ext cx="402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0619" y="147280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6605588" y="1377419"/>
            <a:ext cx="2281238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120)</a:t>
            </a:r>
          </a:p>
        </p:txBody>
      </p:sp>
      <p:cxnSp>
        <p:nvCxnSpPr>
          <p:cNvPr id="13" name="Straight Arrow Connector 12"/>
          <p:cNvCxnSpPr>
            <a:cxnSpLocks/>
            <a:stCxn id="4" idx="3"/>
            <a:endCxn id="12" idx="2"/>
          </p:cNvCxnSpPr>
          <p:nvPr/>
        </p:nvCxnSpPr>
        <p:spPr>
          <a:xfrm flipV="1">
            <a:off x="5619750" y="1656689"/>
            <a:ext cx="985838" cy="125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691687" y="274207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Out-of-sample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>
            <a:off x="8886826" y="1656689"/>
            <a:ext cx="804861" cy="124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33475" y="1935959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120)</a:t>
            </a:r>
          </a:p>
        </p:txBody>
      </p:sp>
      <p:cxnSp>
        <p:nvCxnSpPr>
          <p:cNvPr id="28" name="Straight Arrow Connector 27"/>
          <p:cNvCxnSpPr>
            <a:cxnSpLocks/>
            <a:stCxn id="27" idx="2"/>
          </p:cNvCxnSpPr>
          <p:nvPr/>
        </p:nvCxnSpPr>
        <p:spPr>
          <a:xfrm>
            <a:off x="2066925" y="2336009"/>
            <a:ext cx="0" cy="42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05587" y="1996679"/>
            <a:ext cx="2281239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>
            <a:off x="6605588" y="2604562"/>
            <a:ext cx="2281237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605588" y="3223822"/>
            <a:ext cx="2281237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21" name="Oval 20"/>
          <p:cNvSpPr/>
          <p:nvPr/>
        </p:nvSpPr>
        <p:spPr>
          <a:xfrm>
            <a:off x="6605587" y="4376347"/>
            <a:ext cx="2281238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cxnSp>
        <p:nvCxnSpPr>
          <p:cNvPr id="22" name="Straight Arrow Connector 21"/>
          <p:cNvCxnSpPr>
            <a:cxnSpLocks/>
            <a:stCxn id="4" idx="3"/>
            <a:endCxn id="16" idx="2"/>
          </p:cNvCxnSpPr>
          <p:nvPr/>
        </p:nvCxnSpPr>
        <p:spPr>
          <a:xfrm flipV="1">
            <a:off x="5619750" y="2275949"/>
            <a:ext cx="985837" cy="638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3"/>
            <a:endCxn id="17" idx="2"/>
          </p:cNvCxnSpPr>
          <p:nvPr/>
        </p:nvCxnSpPr>
        <p:spPr>
          <a:xfrm flipV="1">
            <a:off x="5619750" y="2883832"/>
            <a:ext cx="985838" cy="30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4" idx="3"/>
            <a:endCxn id="18" idx="2"/>
          </p:cNvCxnSpPr>
          <p:nvPr/>
        </p:nvCxnSpPr>
        <p:spPr>
          <a:xfrm>
            <a:off x="5619750" y="2914651"/>
            <a:ext cx="985838" cy="588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" idx="3"/>
            <a:endCxn id="21" idx="2"/>
          </p:cNvCxnSpPr>
          <p:nvPr/>
        </p:nvCxnSpPr>
        <p:spPr>
          <a:xfrm>
            <a:off x="5619750" y="2914651"/>
            <a:ext cx="985837" cy="174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6" idx="6"/>
            <a:endCxn id="19" idx="1"/>
          </p:cNvCxnSpPr>
          <p:nvPr/>
        </p:nvCxnSpPr>
        <p:spPr>
          <a:xfrm>
            <a:off x="8886826" y="2275949"/>
            <a:ext cx="804861" cy="62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7" idx="6"/>
            <a:endCxn id="19" idx="1"/>
          </p:cNvCxnSpPr>
          <p:nvPr/>
        </p:nvCxnSpPr>
        <p:spPr>
          <a:xfrm>
            <a:off x="8886825" y="2883832"/>
            <a:ext cx="804862" cy="1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8" idx="6"/>
            <a:endCxn id="19" idx="1"/>
          </p:cNvCxnSpPr>
          <p:nvPr/>
        </p:nvCxnSpPr>
        <p:spPr>
          <a:xfrm flipV="1">
            <a:off x="8886825" y="2899241"/>
            <a:ext cx="804862" cy="6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1" idx="6"/>
            <a:endCxn id="19" idx="1"/>
          </p:cNvCxnSpPr>
          <p:nvPr/>
        </p:nvCxnSpPr>
        <p:spPr>
          <a:xfrm flipV="1">
            <a:off x="8886825" y="2899241"/>
            <a:ext cx="804862" cy="175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8219" y="275748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4823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275748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Test for structural break</a:t>
            </a:r>
          </a:p>
        </p:txBody>
      </p:sp>
      <p:cxnSp>
        <p:nvCxnSpPr>
          <p:cNvPr id="7" name="Straight Arrow Connector 6"/>
          <p:cNvCxnSpPr>
            <a:cxnSpLocks/>
            <a:stCxn id="80" idx="3"/>
            <a:endCxn id="4" idx="1"/>
          </p:cNvCxnSpPr>
          <p:nvPr/>
        </p:nvCxnSpPr>
        <p:spPr>
          <a:xfrm>
            <a:off x="3102769" y="2914651"/>
            <a:ext cx="402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0619" y="147280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6605588" y="1377419"/>
            <a:ext cx="2281238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120)</a:t>
            </a:r>
          </a:p>
        </p:txBody>
      </p:sp>
      <p:cxnSp>
        <p:nvCxnSpPr>
          <p:cNvPr id="13" name="Straight Arrow Connector 12"/>
          <p:cNvCxnSpPr>
            <a:cxnSpLocks/>
            <a:stCxn id="4" idx="3"/>
            <a:endCxn id="12" idx="2"/>
          </p:cNvCxnSpPr>
          <p:nvPr/>
        </p:nvCxnSpPr>
        <p:spPr>
          <a:xfrm flipV="1">
            <a:off x="5619750" y="1656689"/>
            <a:ext cx="985838" cy="125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691687" y="274207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Out-of-sample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>
            <a:off x="8886826" y="1656689"/>
            <a:ext cx="804861" cy="124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33475" y="1935959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120)</a:t>
            </a:r>
          </a:p>
        </p:txBody>
      </p:sp>
      <p:cxnSp>
        <p:nvCxnSpPr>
          <p:cNvPr id="28" name="Straight Arrow Connector 27"/>
          <p:cNvCxnSpPr>
            <a:cxnSpLocks/>
            <a:stCxn id="27" idx="2"/>
          </p:cNvCxnSpPr>
          <p:nvPr/>
        </p:nvCxnSpPr>
        <p:spPr>
          <a:xfrm>
            <a:off x="2066925" y="2336009"/>
            <a:ext cx="0" cy="42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05587" y="1996679"/>
            <a:ext cx="2281239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>
            <a:off x="6605588" y="2604562"/>
            <a:ext cx="2281237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605588" y="3223822"/>
            <a:ext cx="2281237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sp>
        <p:nvSpPr>
          <p:cNvPr id="21" name="Oval 20"/>
          <p:cNvSpPr/>
          <p:nvPr/>
        </p:nvSpPr>
        <p:spPr>
          <a:xfrm>
            <a:off x="6605587" y="4376347"/>
            <a:ext cx="2281238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(week 1 – week 120</a:t>
            </a:r>
            <a:endParaRPr lang="en-GB" sz="1200" dirty="0"/>
          </a:p>
        </p:txBody>
      </p:sp>
      <p:cxnSp>
        <p:nvCxnSpPr>
          <p:cNvPr id="22" name="Straight Arrow Connector 21"/>
          <p:cNvCxnSpPr>
            <a:cxnSpLocks/>
            <a:stCxn id="4" idx="3"/>
            <a:endCxn id="16" idx="2"/>
          </p:cNvCxnSpPr>
          <p:nvPr/>
        </p:nvCxnSpPr>
        <p:spPr>
          <a:xfrm flipV="1">
            <a:off x="5619750" y="2275949"/>
            <a:ext cx="985837" cy="638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4" idx="3"/>
            <a:endCxn id="17" idx="2"/>
          </p:cNvCxnSpPr>
          <p:nvPr/>
        </p:nvCxnSpPr>
        <p:spPr>
          <a:xfrm flipV="1">
            <a:off x="5619750" y="2883832"/>
            <a:ext cx="985838" cy="30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4" idx="3"/>
            <a:endCxn id="18" idx="2"/>
          </p:cNvCxnSpPr>
          <p:nvPr/>
        </p:nvCxnSpPr>
        <p:spPr>
          <a:xfrm>
            <a:off x="5619750" y="2914651"/>
            <a:ext cx="985838" cy="588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" idx="3"/>
            <a:endCxn id="21" idx="2"/>
          </p:cNvCxnSpPr>
          <p:nvPr/>
        </p:nvCxnSpPr>
        <p:spPr>
          <a:xfrm>
            <a:off x="5619750" y="2914651"/>
            <a:ext cx="985837" cy="1740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6" idx="6"/>
            <a:endCxn id="19" idx="1"/>
          </p:cNvCxnSpPr>
          <p:nvPr/>
        </p:nvCxnSpPr>
        <p:spPr>
          <a:xfrm>
            <a:off x="8886826" y="2275949"/>
            <a:ext cx="804861" cy="62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7" idx="6"/>
            <a:endCxn id="19" idx="1"/>
          </p:cNvCxnSpPr>
          <p:nvPr/>
        </p:nvCxnSpPr>
        <p:spPr>
          <a:xfrm>
            <a:off x="8886825" y="2883832"/>
            <a:ext cx="804862" cy="1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8" idx="6"/>
            <a:endCxn id="19" idx="1"/>
          </p:cNvCxnSpPr>
          <p:nvPr/>
        </p:nvCxnSpPr>
        <p:spPr>
          <a:xfrm flipV="1">
            <a:off x="8886825" y="2899241"/>
            <a:ext cx="804862" cy="6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1" idx="6"/>
            <a:endCxn id="19" idx="1"/>
          </p:cNvCxnSpPr>
          <p:nvPr/>
        </p:nvCxnSpPr>
        <p:spPr>
          <a:xfrm flipV="1">
            <a:off x="8886825" y="2899241"/>
            <a:ext cx="804862" cy="175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8219" y="2757488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53971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575" y="2119313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LASSO with cross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5575" y="3128963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428750" y="2276476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428750" y="32861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28713" y="1787130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Own predictors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975" y="2764632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Own predictors + competitive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5067300" y="2485362"/>
            <a:ext cx="1400175" cy="558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3"/>
            <a:endCxn id="12" idx="1"/>
          </p:cNvCxnSpPr>
          <p:nvPr/>
        </p:nvCxnSpPr>
        <p:spPr>
          <a:xfrm>
            <a:off x="4810125" y="2276476"/>
            <a:ext cx="462226" cy="290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  <a:endCxn id="12" idx="3"/>
          </p:cNvCxnSpPr>
          <p:nvPr/>
        </p:nvCxnSpPr>
        <p:spPr>
          <a:xfrm flipV="1">
            <a:off x="4810125" y="2962106"/>
            <a:ext cx="462226" cy="32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38975" y="2607469"/>
            <a:ext cx="211455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Out-of-sample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>
            <a:off x="6467475" y="2764632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0" y="1297784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</p:cNvCxnSpPr>
          <p:nvPr/>
        </p:nvCxnSpPr>
        <p:spPr>
          <a:xfrm>
            <a:off x="3752850" y="1697834"/>
            <a:ext cx="0" cy="42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9400" y="3938588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In-sample data</a:t>
            </a:r>
          </a:p>
        </p:txBody>
      </p:sp>
      <p:cxnSp>
        <p:nvCxnSpPr>
          <p:cNvPr id="18" name="Straight Arrow Connector 17"/>
          <p:cNvCxnSpPr>
            <a:cxnSpLocks/>
            <a:endCxn id="5" idx="2"/>
          </p:cNvCxnSpPr>
          <p:nvPr/>
        </p:nvCxnSpPr>
        <p:spPr>
          <a:xfrm flipV="1">
            <a:off x="3752850" y="3443288"/>
            <a:ext cx="0" cy="56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6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6555" y="2926568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 flipV="1">
            <a:off x="1857542" y="1719405"/>
            <a:ext cx="259013" cy="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857542" y="3083730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671" y="2926568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 + competitive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0"/>
            <a:endCxn id="12" idx="4"/>
          </p:cNvCxnSpPr>
          <p:nvPr/>
        </p:nvCxnSpPr>
        <p:spPr>
          <a:xfrm flipV="1">
            <a:off x="3173830" y="2624520"/>
            <a:ext cx="0" cy="30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43932" y="249738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2" idx="1"/>
          </p:cNvCxnSpPr>
          <p:nvPr/>
        </p:nvCxnSpPr>
        <p:spPr>
          <a:xfrm flipV="1">
            <a:off x="3813204" y="2436827"/>
            <a:ext cx="2940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40380" y="3422733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8" name="Straight Arrow Connector 17"/>
          <p:cNvCxnSpPr>
            <a:cxnSpLocks/>
            <a:stCxn id="17" idx="0"/>
            <a:endCxn id="5" idx="2"/>
          </p:cNvCxnSpPr>
          <p:nvPr/>
        </p:nvCxnSpPr>
        <p:spPr>
          <a:xfrm flipV="1">
            <a:off x="3173830" y="3178568"/>
            <a:ext cx="0" cy="24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107280" y="2142120"/>
            <a:ext cx="1979499" cy="589413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Subjective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/>
          <p:cNvCxnSpPr>
            <a:cxnSpLocks/>
            <a:stCxn id="2" idx="0"/>
            <a:endCxn id="19" idx="1"/>
          </p:cNvCxnSpPr>
          <p:nvPr/>
        </p:nvCxnSpPr>
        <p:spPr>
          <a:xfrm rot="16200000" flipH="1">
            <a:off x="6929848" y="309301"/>
            <a:ext cx="481265" cy="4146902"/>
          </a:xfrm>
          <a:prstGeom prst="bentConnector4">
            <a:avLst>
              <a:gd name="adj1" fmla="val -47500"/>
              <a:gd name="adj2" fmla="val 619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" idx="2"/>
            <a:endCxn id="45" idx="2"/>
          </p:cNvCxnSpPr>
          <p:nvPr/>
        </p:nvCxnSpPr>
        <p:spPr>
          <a:xfrm rot="16200000" flipH="1">
            <a:off x="5071188" y="2757374"/>
            <a:ext cx="233117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405741" y="2840608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45" name="Oval 44"/>
          <p:cNvSpPr/>
          <p:nvPr/>
        </p:nvSpPr>
        <p:spPr>
          <a:xfrm>
            <a:off x="5278463" y="2775544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1 – week 120</a:t>
            </a:r>
          </a:p>
        </p:txBody>
      </p:sp>
      <p:cxnSp>
        <p:nvCxnSpPr>
          <p:cNvPr id="52" name="Connector: Elbow 51"/>
          <p:cNvCxnSpPr>
            <a:cxnSpLocks/>
            <a:stCxn id="2" idx="2"/>
            <a:endCxn id="112" idx="2"/>
          </p:cNvCxnSpPr>
          <p:nvPr/>
        </p:nvCxnSpPr>
        <p:spPr>
          <a:xfrm rot="16200000" flipH="1">
            <a:off x="4881530" y="2947033"/>
            <a:ext cx="612432" cy="1814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cxnSpLocks/>
            <a:stCxn id="2" idx="2"/>
            <a:endCxn id="113" idx="2"/>
          </p:cNvCxnSpPr>
          <p:nvPr/>
        </p:nvCxnSpPr>
        <p:spPr>
          <a:xfrm rot="16200000" flipH="1">
            <a:off x="4692424" y="3136138"/>
            <a:ext cx="990644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cxnSpLocks/>
            <a:stCxn id="2" idx="2"/>
            <a:endCxn id="116" idx="2"/>
          </p:cNvCxnSpPr>
          <p:nvPr/>
        </p:nvCxnSpPr>
        <p:spPr>
          <a:xfrm rot="16200000" flipH="1">
            <a:off x="4501042" y="3327520"/>
            <a:ext cx="1373409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2" idx="2"/>
            <a:endCxn id="117" idx="2"/>
          </p:cNvCxnSpPr>
          <p:nvPr/>
        </p:nvCxnSpPr>
        <p:spPr>
          <a:xfrm rot="16200000" flipH="1">
            <a:off x="4302964" y="3525598"/>
            <a:ext cx="1769565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278462" y="3154859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9 – week 120</a:t>
            </a:r>
          </a:p>
        </p:txBody>
      </p:sp>
      <p:sp>
        <p:nvSpPr>
          <p:cNvPr id="113" name="Oval 112"/>
          <p:cNvSpPr/>
          <p:nvPr/>
        </p:nvSpPr>
        <p:spPr>
          <a:xfrm>
            <a:off x="5278463" y="3533071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17 – week 120</a:t>
            </a:r>
          </a:p>
        </p:txBody>
      </p:sp>
      <p:sp>
        <p:nvSpPr>
          <p:cNvPr id="116" name="Oval 115"/>
          <p:cNvSpPr/>
          <p:nvPr/>
        </p:nvSpPr>
        <p:spPr>
          <a:xfrm>
            <a:off x="5278463" y="3915836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25 – week 120</a:t>
            </a:r>
          </a:p>
        </p:txBody>
      </p:sp>
      <p:sp>
        <p:nvSpPr>
          <p:cNvPr id="117" name="Oval 116"/>
          <p:cNvSpPr/>
          <p:nvPr/>
        </p:nvSpPr>
        <p:spPr>
          <a:xfrm>
            <a:off x="5278463" y="4311992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33 – week 120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405741" y="3213412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405741" y="3596177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405741" y="3978942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05741" y="4375098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cxnSp>
        <p:nvCxnSpPr>
          <p:cNvPr id="185" name="Straight Arrow Connector 184"/>
          <p:cNvCxnSpPr>
            <a:cxnSpLocks/>
            <a:stCxn id="45" idx="6"/>
            <a:endCxn id="38" idx="1"/>
          </p:cNvCxnSpPr>
          <p:nvPr/>
        </p:nvCxnSpPr>
        <p:spPr>
          <a:xfrm>
            <a:off x="7196673" y="2964650"/>
            <a:ext cx="209068" cy="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stCxn id="112" idx="6"/>
            <a:endCxn id="180" idx="1"/>
          </p:cNvCxnSpPr>
          <p:nvPr/>
        </p:nvCxnSpPr>
        <p:spPr>
          <a:xfrm flipV="1">
            <a:off x="7196672" y="3339412"/>
            <a:ext cx="209069" cy="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  <a:stCxn id="113" idx="6"/>
            <a:endCxn id="181" idx="1"/>
          </p:cNvCxnSpPr>
          <p:nvPr/>
        </p:nvCxnSpPr>
        <p:spPr>
          <a:xfrm>
            <a:off x="7196673" y="3722177"/>
            <a:ext cx="20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cxnSpLocks/>
            <a:stCxn id="116" idx="6"/>
            <a:endCxn id="182" idx="1"/>
          </p:cNvCxnSpPr>
          <p:nvPr/>
        </p:nvCxnSpPr>
        <p:spPr>
          <a:xfrm>
            <a:off x="7196673" y="4104942"/>
            <a:ext cx="20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stCxn id="117" idx="6"/>
            <a:endCxn id="183" idx="1"/>
          </p:cNvCxnSpPr>
          <p:nvPr/>
        </p:nvCxnSpPr>
        <p:spPr>
          <a:xfrm>
            <a:off x="7196673" y="4501098"/>
            <a:ext cx="20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nector: Elbow 200"/>
          <p:cNvCxnSpPr>
            <a:cxnSpLocks/>
            <a:stCxn id="38" idx="3"/>
            <a:endCxn id="202" idx="1"/>
          </p:cNvCxnSpPr>
          <p:nvPr/>
        </p:nvCxnSpPr>
        <p:spPr>
          <a:xfrm>
            <a:off x="9034864" y="2966608"/>
            <a:ext cx="209068" cy="6924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243932" y="3533071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7" name="Connector: Elbow 206"/>
          <p:cNvCxnSpPr>
            <a:cxnSpLocks/>
            <a:stCxn id="180" idx="3"/>
            <a:endCxn id="202" idx="1"/>
          </p:cNvCxnSpPr>
          <p:nvPr/>
        </p:nvCxnSpPr>
        <p:spPr>
          <a:xfrm>
            <a:off x="9034864" y="3339412"/>
            <a:ext cx="209068" cy="3196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nector: Elbow 209"/>
          <p:cNvCxnSpPr>
            <a:cxnSpLocks/>
            <a:stCxn id="181" idx="3"/>
            <a:endCxn id="202" idx="1"/>
          </p:cNvCxnSpPr>
          <p:nvPr/>
        </p:nvCxnSpPr>
        <p:spPr>
          <a:xfrm flipV="1">
            <a:off x="9034864" y="3659071"/>
            <a:ext cx="209068" cy="631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/>
          <p:cNvCxnSpPr>
            <a:cxnSpLocks/>
            <a:stCxn id="182" idx="3"/>
            <a:endCxn id="202" idx="1"/>
          </p:cNvCxnSpPr>
          <p:nvPr/>
        </p:nvCxnSpPr>
        <p:spPr>
          <a:xfrm flipV="1">
            <a:off x="9034864" y="3659071"/>
            <a:ext cx="209068" cy="4458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Connector: Elbow 216"/>
          <p:cNvCxnSpPr>
            <a:cxnSpLocks/>
            <a:stCxn id="183" idx="3"/>
            <a:endCxn id="202" idx="1"/>
          </p:cNvCxnSpPr>
          <p:nvPr/>
        </p:nvCxnSpPr>
        <p:spPr>
          <a:xfrm flipV="1">
            <a:off x="9034864" y="3659071"/>
            <a:ext cx="209068" cy="8420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4468483" y="1909004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68483" y="283914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6555" y="2926568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857542" y="1719405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857542" y="3083730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671" y="2926568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 + competitive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0"/>
            <a:endCxn id="12" idx="4"/>
          </p:cNvCxnSpPr>
          <p:nvPr/>
        </p:nvCxnSpPr>
        <p:spPr>
          <a:xfrm flipV="1">
            <a:off x="3173830" y="2624520"/>
            <a:ext cx="0" cy="30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21014" y="249738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2" idx="1"/>
          </p:cNvCxnSpPr>
          <p:nvPr/>
        </p:nvCxnSpPr>
        <p:spPr>
          <a:xfrm flipV="1">
            <a:off x="3813204" y="2436827"/>
            <a:ext cx="2940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40380" y="3422733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8" name="Straight Arrow Connector 17"/>
          <p:cNvCxnSpPr>
            <a:cxnSpLocks/>
            <a:stCxn id="17" idx="0"/>
            <a:endCxn id="5" idx="2"/>
          </p:cNvCxnSpPr>
          <p:nvPr/>
        </p:nvCxnSpPr>
        <p:spPr>
          <a:xfrm flipV="1">
            <a:off x="3173830" y="3178568"/>
            <a:ext cx="0" cy="24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107280" y="2142120"/>
            <a:ext cx="1979499" cy="589413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Subjective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/>
          <p:cNvCxnSpPr>
            <a:cxnSpLocks/>
            <a:stCxn id="2" idx="0"/>
            <a:endCxn id="19" idx="1"/>
          </p:cNvCxnSpPr>
          <p:nvPr/>
        </p:nvCxnSpPr>
        <p:spPr>
          <a:xfrm rot="16200000" flipH="1">
            <a:off x="6618389" y="620760"/>
            <a:ext cx="481265" cy="3523984"/>
          </a:xfrm>
          <a:prstGeom prst="bentConnector4">
            <a:avLst>
              <a:gd name="adj1" fmla="val -47500"/>
              <a:gd name="adj2" fmla="val 640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" idx="2"/>
            <a:endCxn id="56" idx="2"/>
          </p:cNvCxnSpPr>
          <p:nvPr/>
        </p:nvCxnSpPr>
        <p:spPr>
          <a:xfrm rot="16200000" flipH="1">
            <a:off x="4989009" y="2839554"/>
            <a:ext cx="407393" cy="191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747686" y="3787482"/>
            <a:ext cx="1629168" cy="445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Bias estimate (recent in-sample error)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468483" y="1909004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68483" y="283914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88381" y="3822783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48" name="Connector: Elbow 47"/>
          <p:cNvCxnSpPr>
            <a:cxnSpLocks/>
            <a:stCxn id="2" idx="2"/>
            <a:endCxn id="47" idx="2"/>
          </p:cNvCxnSpPr>
          <p:nvPr/>
        </p:nvCxnSpPr>
        <p:spPr>
          <a:xfrm rot="16200000" flipH="1">
            <a:off x="4553234" y="3275328"/>
            <a:ext cx="1278943" cy="1913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288380" y="2951233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50245" y="301292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cxnSp>
        <p:nvCxnSpPr>
          <p:cNvPr id="58" name="Straight Arrow Connector 57"/>
          <p:cNvCxnSpPr>
            <a:cxnSpLocks/>
            <a:stCxn id="56" idx="6"/>
            <a:endCxn id="57" idx="1"/>
          </p:cNvCxnSpPr>
          <p:nvPr/>
        </p:nvCxnSpPr>
        <p:spPr>
          <a:xfrm flipV="1">
            <a:off x="6567129" y="3138925"/>
            <a:ext cx="1831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47" idx="6"/>
            <a:endCxn id="202" idx="1"/>
          </p:cNvCxnSpPr>
          <p:nvPr/>
        </p:nvCxnSpPr>
        <p:spPr>
          <a:xfrm flipV="1">
            <a:off x="6567130" y="4010475"/>
            <a:ext cx="1805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202" idx="0"/>
            <a:endCxn id="57" idx="2"/>
          </p:cNvCxnSpPr>
          <p:nvPr/>
        </p:nvCxnSpPr>
        <p:spPr>
          <a:xfrm flipV="1">
            <a:off x="7562270" y="3264925"/>
            <a:ext cx="1280" cy="52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621014" y="301292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73" name="Straight Arrow Connector 72"/>
          <p:cNvCxnSpPr>
            <a:cxnSpLocks/>
            <a:stCxn id="57" idx="3"/>
            <a:endCxn id="72" idx="1"/>
          </p:cNvCxnSpPr>
          <p:nvPr/>
        </p:nvCxnSpPr>
        <p:spPr>
          <a:xfrm>
            <a:off x="8376854" y="3138925"/>
            <a:ext cx="244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6555" y="2926568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857542" y="1719405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857542" y="3083730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671" y="2926568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 + competitive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0"/>
            <a:endCxn id="12" idx="4"/>
          </p:cNvCxnSpPr>
          <p:nvPr/>
        </p:nvCxnSpPr>
        <p:spPr>
          <a:xfrm flipV="1">
            <a:off x="3173830" y="2624520"/>
            <a:ext cx="0" cy="30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1435" y="2310827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 flipV="1">
            <a:off x="3813204" y="2436827"/>
            <a:ext cx="1288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40380" y="3422733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8" name="Straight Arrow Connector 17"/>
          <p:cNvCxnSpPr>
            <a:cxnSpLocks/>
            <a:stCxn id="17" idx="0"/>
            <a:endCxn id="5" idx="2"/>
          </p:cNvCxnSpPr>
          <p:nvPr/>
        </p:nvCxnSpPr>
        <p:spPr>
          <a:xfrm flipV="1">
            <a:off x="3173830" y="3178568"/>
            <a:ext cx="0" cy="24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7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>
            <a:off x="1857542" y="1719405"/>
            <a:ext cx="259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1435" y="2310827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19" idx="1"/>
          </p:cNvCxnSpPr>
          <p:nvPr/>
        </p:nvCxnSpPr>
        <p:spPr>
          <a:xfrm flipV="1">
            <a:off x="3813204" y="2436827"/>
            <a:ext cx="12882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6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6555" y="1593405"/>
            <a:ext cx="2114550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LASSO with cross validation</a:t>
            </a:r>
          </a:p>
        </p:txBody>
      </p:sp>
      <p:cxnSp>
        <p:nvCxnSpPr>
          <p:cNvPr id="7" name="Straight Arrow Connector 6"/>
          <p:cNvCxnSpPr>
            <a:cxnSpLocks/>
            <a:endCxn id="4" idx="1"/>
          </p:cNvCxnSpPr>
          <p:nvPr/>
        </p:nvCxnSpPr>
        <p:spPr>
          <a:xfrm flipV="1">
            <a:off x="1857542" y="1719405"/>
            <a:ext cx="259013" cy="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4886" y="1459327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Own predictors</a:t>
            </a:r>
          </a:p>
        </p:txBody>
      </p:sp>
      <p:sp>
        <p:nvSpPr>
          <p:cNvPr id="12" name="Oval 11"/>
          <p:cNvSpPr/>
          <p:nvPr/>
        </p:nvSpPr>
        <p:spPr>
          <a:xfrm>
            <a:off x="2534455" y="2249135"/>
            <a:ext cx="1278749" cy="37538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</p:txBody>
      </p:sp>
      <p:cxnSp>
        <p:nvCxnSpPr>
          <p:cNvPr id="13" name="Straight Arrow Connector 12"/>
          <p:cNvCxnSpPr>
            <a:cxnSpLocks/>
            <a:stCxn id="4" idx="2"/>
            <a:endCxn id="12" idx="0"/>
          </p:cNvCxnSpPr>
          <p:nvPr/>
        </p:nvCxnSpPr>
        <p:spPr>
          <a:xfrm>
            <a:off x="3173830" y="1845405"/>
            <a:ext cx="0" cy="40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43932" y="2497385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" name="Straight Arrow Connector 19"/>
          <p:cNvCxnSpPr>
            <a:cxnSpLocks/>
            <a:stCxn id="12" idx="6"/>
            <a:endCxn id="2" idx="1"/>
          </p:cNvCxnSpPr>
          <p:nvPr/>
        </p:nvCxnSpPr>
        <p:spPr>
          <a:xfrm flipV="1">
            <a:off x="3813204" y="2436827"/>
            <a:ext cx="2940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40380" y="924381"/>
            <a:ext cx="1866900" cy="400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In-sample data</a:t>
            </a:r>
          </a:p>
        </p:txBody>
      </p:sp>
      <p:cxnSp>
        <p:nvCxnSpPr>
          <p:cNvPr id="15" name="Straight Arrow Connector 14"/>
          <p:cNvCxnSpPr>
            <a:cxnSpLocks/>
            <a:stCxn id="14" idx="2"/>
            <a:endCxn id="4" idx="0"/>
          </p:cNvCxnSpPr>
          <p:nvPr/>
        </p:nvCxnSpPr>
        <p:spPr>
          <a:xfrm>
            <a:off x="3173830" y="1324431"/>
            <a:ext cx="0" cy="268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4107280" y="2142120"/>
            <a:ext cx="1979499" cy="589413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Subjective to structural break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nector: Elbow 32"/>
          <p:cNvCxnSpPr>
            <a:cxnSpLocks/>
            <a:stCxn id="2" idx="0"/>
            <a:endCxn id="19" idx="1"/>
          </p:cNvCxnSpPr>
          <p:nvPr/>
        </p:nvCxnSpPr>
        <p:spPr>
          <a:xfrm rot="16200000" flipH="1">
            <a:off x="6929848" y="309301"/>
            <a:ext cx="481265" cy="4146902"/>
          </a:xfrm>
          <a:prstGeom prst="bentConnector4">
            <a:avLst>
              <a:gd name="adj1" fmla="val -47500"/>
              <a:gd name="adj2" fmla="val 619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" idx="2"/>
            <a:endCxn id="45" idx="2"/>
          </p:cNvCxnSpPr>
          <p:nvPr/>
        </p:nvCxnSpPr>
        <p:spPr>
          <a:xfrm rot="16200000" flipH="1">
            <a:off x="5071188" y="2757374"/>
            <a:ext cx="233117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405741" y="2840608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45" name="Oval 44"/>
          <p:cNvSpPr/>
          <p:nvPr/>
        </p:nvSpPr>
        <p:spPr>
          <a:xfrm>
            <a:off x="5278463" y="2775544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1 – week 160</a:t>
            </a:r>
          </a:p>
        </p:txBody>
      </p:sp>
      <p:cxnSp>
        <p:nvCxnSpPr>
          <p:cNvPr id="52" name="Connector: Elbow 51"/>
          <p:cNvCxnSpPr>
            <a:cxnSpLocks/>
            <a:stCxn id="2" idx="2"/>
            <a:endCxn id="112" idx="2"/>
          </p:cNvCxnSpPr>
          <p:nvPr/>
        </p:nvCxnSpPr>
        <p:spPr>
          <a:xfrm rot="16200000" flipH="1">
            <a:off x="4881530" y="2947033"/>
            <a:ext cx="612432" cy="1814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cxnSpLocks/>
            <a:stCxn id="2" idx="2"/>
          </p:cNvCxnSpPr>
          <p:nvPr/>
        </p:nvCxnSpPr>
        <p:spPr>
          <a:xfrm rot="16200000" flipH="1">
            <a:off x="4692424" y="3136138"/>
            <a:ext cx="990644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cxnSpLocks/>
            <a:stCxn id="2" idx="2"/>
          </p:cNvCxnSpPr>
          <p:nvPr/>
        </p:nvCxnSpPr>
        <p:spPr>
          <a:xfrm rot="16200000" flipH="1">
            <a:off x="4501042" y="3327520"/>
            <a:ext cx="1373409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cxnSpLocks/>
            <a:stCxn id="2" idx="2"/>
            <a:endCxn id="117" idx="2"/>
          </p:cNvCxnSpPr>
          <p:nvPr/>
        </p:nvCxnSpPr>
        <p:spPr>
          <a:xfrm rot="16200000" flipH="1">
            <a:off x="4302964" y="3525598"/>
            <a:ext cx="1769565" cy="1814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278462" y="3154859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9 – week 160</a:t>
            </a:r>
          </a:p>
        </p:txBody>
      </p:sp>
      <p:sp>
        <p:nvSpPr>
          <p:cNvPr id="117" name="Oval 116"/>
          <p:cNvSpPr/>
          <p:nvPr/>
        </p:nvSpPr>
        <p:spPr>
          <a:xfrm>
            <a:off x="5278463" y="4311992"/>
            <a:ext cx="1918210" cy="378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Optimized model</a:t>
            </a:r>
          </a:p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week 33 – week 160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405741" y="3213412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05741" y="4375098"/>
            <a:ext cx="1629123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Preliminary forecasts</a:t>
            </a:r>
          </a:p>
        </p:txBody>
      </p:sp>
      <p:cxnSp>
        <p:nvCxnSpPr>
          <p:cNvPr id="185" name="Straight Arrow Connector 184"/>
          <p:cNvCxnSpPr>
            <a:cxnSpLocks/>
            <a:stCxn id="45" idx="6"/>
            <a:endCxn id="38" idx="1"/>
          </p:cNvCxnSpPr>
          <p:nvPr/>
        </p:nvCxnSpPr>
        <p:spPr>
          <a:xfrm>
            <a:off x="7196673" y="2964650"/>
            <a:ext cx="209068" cy="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stCxn id="112" idx="6"/>
            <a:endCxn id="180" idx="1"/>
          </p:cNvCxnSpPr>
          <p:nvPr/>
        </p:nvCxnSpPr>
        <p:spPr>
          <a:xfrm flipV="1">
            <a:off x="7196672" y="3339412"/>
            <a:ext cx="209069" cy="4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stCxn id="117" idx="6"/>
            <a:endCxn id="183" idx="1"/>
          </p:cNvCxnSpPr>
          <p:nvPr/>
        </p:nvCxnSpPr>
        <p:spPr>
          <a:xfrm>
            <a:off x="7196673" y="4501098"/>
            <a:ext cx="209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nector: Elbow 200"/>
          <p:cNvCxnSpPr>
            <a:cxnSpLocks/>
            <a:stCxn id="38" idx="3"/>
            <a:endCxn id="202" idx="1"/>
          </p:cNvCxnSpPr>
          <p:nvPr/>
        </p:nvCxnSpPr>
        <p:spPr>
          <a:xfrm>
            <a:off x="9034864" y="2966608"/>
            <a:ext cx="209068" cy="6924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243932" y="3533071"/>
            <a:ext cx="1626609" cy="252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 forecasts</a:t>
            </a:r>
          </a:p>
        </p:txBody>
      </p:sp>
      <p:cxnSp>
        <p:nvCxnSpPr>
          <p:cNvPr id="207" name="Connector: Elbow 206"/>
          <p:cNvCxnSpPr>
            <a:cxnSpLocks/>
            <a:stCxn id="180" idx="3"/>
            <a:endCxn id="202" idx="1"/>
          </p:cNvCxnSpPr>
          <p:nvPr/>
        </p:nvCxnSpPr>
        <p:spPr>
          <a:xfrm>
            <a:off x="9034864" y="3339412"/>
            <a:ext cx="209068" cy="3196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nector: Elbow 209"/>
          <p:cNvCxnSpPr>
            <a:cxnSpLocks/>
            <a:endCxn id="202" idx="1"/>
          </p:cNvCxnSpPr>
          <p:nvPr/>
        </p:nvCxnSpPr>
        <p:spPr>
          <a:xfrm flipV="1">
            <a:off x="9034864" y="3659071"/>
            <a:ext cx="209068" cy="631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/>
          <p:cNvCxnSpPr>
            <a:cxnSpLocks/>
            <a:endCxn id="202" idx="1"/>
          </p:cNvCxnSpPr>
          <p:nvPr/>
        </p:nvCxnSpPr>
        <p:spPr>
          <a:xfrm flipV="1">
            <a:off x="9034864" y="3659071"/>
            <a:ext cx="209068" cy="4458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Connector: Elbow 216"/>
          <p:cNvCxnSpPr>
            <a:cxnSpLocks/>
            <a:stCxn id="183" idx="3"/>
            <a:endCxn id="202" idx="1"/>
          </p:cNvCxnSpPr>
          <p:nvPr/>
        </p:nvCxnSpPr>
        <p:spPr>
          <a:xfrm flipV="1">
            <a:off x="9034864" y="3659071"/>
            <a:ext cx="209068" cy="8420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4468483" y="1909004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468483" y="2839143"/>
            <a:ext cx="517586" cy="189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FE1D74-FE48-4EBF-9F0A-DF0613419BFB}"/>
              </a:ext>
            </a:extLst>
          </p:cNvPr>
          <p:cNvSpPr/>
          <p:nvPr/>
        </p:nvSpPr>
        <p:spPr>
          <a:xfrm>
            <a:off x="5382996" y="3716769"/>
            <a:ext cx="1918210" cy="37821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17A4D1-F2F2-4FAA-AB12-87E77ABF2471}"/>
              </a:ext>
            </a:extLst>
          </p:cNvPr>
          <p:cNvSpPr/>
          <p:nvPr/>
        </p:nvSpPr>
        <p:spPr>
          <a:xfrm>
            <a:off x="7116654" y="3707021"/>
            <a:ext cx="1918210" cy="37821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664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Huang</dc:creator>
  <cp:lastModifiedBy>tao huang</cp:lastModifiedBy>
  <cp:revision>33</cp:revision>
  <dcterms:created xsi:type="dcterms:W3CDTF">2017-04-14T19:09:19Z</dcterms:created>
  <dcterms:modified xsi:type="dcterms:W3CDTF">2018-10-21T23:35:02Z</dcterms:modified>
</cp:coreProperties>
</file>