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9" r:id="rId4"/>
    <p:sldId id="269" r:id="rId5"/>
    <p:sldId id="257" r:id="rId6"/>
    <p:sldId id="258" r:id="rId7"/>
    <p:sldId id="270" r:id="rId8"/>
    <p:sldId id="262" r:id="rId9"/>
    <p:sldId id="263" r:id="rId10"/>
    <p:sldId id="265" r:id="rId11"/>
    <p:sldId id="266" r:id="rId12"/>
    <p:sldId id="264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A977-CDDE-48AF-B29B-731AAAAE0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E762A-E3BA-44DA-8DEE-CE7258D3D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4FA75-C2E0-4CAD-BC94-574F0A2C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2348-8278-4FCA-9BB8-875AF74B5160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F9EE7-A8DB-445F-A569-6E7ED3D8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96712-ED8E-4D7F-B7E3-ABD1ED30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A041-7BD0-4FC9-86E7-9D120A55A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05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B526-0296-4205-BEB3-D8522230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E75EE-8656-48C4-8181-0FC64CB01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A248E-14A9-4E8C-ADBC-2747DDDF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2348-8278-4FCA-9BB8-875AF74B5160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86CE-9F81-4603-89B0-2192C43B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542E-1314-4759-A626-A80B811F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A041-7BD0-4FC9-86E7-9D120A55A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66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B4051-A08D-4E62-A488-51AA676E2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DBD3E-71AB-45A9-A113-25345E130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A162D-3FC3-4AE6-A9CC-1D3BC225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2348-8278-4FCA-9BB8-875AF74B5160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2C464-DAA4-4D06-BAE5-E140BEA6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5EB1A-6E85-4E5E-8495-A23DF7AD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A041-7BD0-4FC9-86E7-9D120A55A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79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3A3B-9958-420B-A003-67806441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13ED-3283-4FBC-94AF-02B219F2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ADA34-0D78-4213-A799-456ED583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2348-8278-4FCA-9BB8-875AF74B5160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2EAF4-92E9-48D3-9172-EEB73CC3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B334-3C90-4CA9-8315-2CF4F243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A041-7BD0-4FC9-86E7-9D120A55A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259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6571-D007-4634-955D-E4DB9F35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B36D0-CF42-4CBF-BE6E-DFFDCFE18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567E2-D2C3-4CEA-A043-A186E337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2348-8278-4FCA-9BB8-875AF74B5160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01AC-F70A-4C14-BE91-36A494C1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1ADD-58AE-4995-96E3-294CA177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A041-7BD0-4FC9-86E7-9D120A55A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88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3BE7-B885-4A72-AF3F-F8DE60CA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D73D0-3622-4FA7-BD3E-C43D096D7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35A37-61FB-465B-BCBF-89BB2710D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4BF88-3ABE-4867-9BA4-AC94950C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2348-8278-4FCA-9BB8-875AF74B5160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CA79E-D451-4B7B-B9FC-E517BD9A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09838-CF50-4339-A098-21754D47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A041-7BD0-4FC9-86E7-9D120A55A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3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970F-6B96-4EB0-8997-330B10148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4C4E0-B460-4C87-B8BF-DCD87C155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28CB1-9AE7-49A8-A209-93BCA5F1E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CB572-D344-4927-AECE-EA9F9782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9271D-A38A-4A37-8BBE-B082C3AC8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C3EEE-3BAE-4CB9-8319-91D38094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2348-8278-4FCA-9BB8-875AF74B5160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7505B-518E-42F8-A97A-FDDA616A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B7F8F-8C73-4E3C-8EF2-26E7437F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A041-7BD0-4FC9-86E7-9D120A55A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4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EDA9-CCA3-482C-8551-E13B019E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F192D-C5CE-473E-B896-0E610B51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2348-8278-4FCA-9BB8-875AF74B5160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A4725-FCAF-461E-990A-0B8797B7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C48F2-B3C4-4DE2-B33F-17E25B2C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A041-7BD0-4FC9-86E7-9D120A55A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00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AE764-2078-4541-8141-0887E033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2348-8278-4FCA-9BB8-875AF74B5160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AEDF7-B559-4D5A-A5D5-8C01C8F0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476A4-AA91-46F9-900B-680C0162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A041-7BD0-4FC9-86E7-9D120A55A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39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64C9-B019-45C9-9F67-356FA7E0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02FE-AF93-41D5-B4EC-579D02C9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65A8C-FB89-414F-AD50-FDFE80613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4F21A-4CB6-4E49-8191-518DA50E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2348-8278-4FCA-9BB8-875AF74B5160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9075D-DF3D-4775-99B5-A7A93802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73329-8CC5-4E42-ADE6-75A4D4F2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A041-7BD0-4FC9-86E7-9D120A55A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48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5021-16E8-4944-86CC-2F4BE5DB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D853-DCB6-4E0F-B7C1-93A96735C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A0E3D-32A9-4798-95D0-C3FBB6B88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4A146-C25C-4D1D-A103-332D9E09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2348-8278-4FCA-9BB8-875AF74B5160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72BAF-50A4-4A04-B01F-899E115E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BE61F-330C-4F57-A65C-A6B5F608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A041-7BD0-4FC9-86E7-9D120A55A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3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6803C-EEBA-4F65-9DB7-E271675C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16E4A-00BF-4E07-9F0F-647B28E9E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02DE-588E-4804-82A5-1491F9EDA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12348-8278-4FCA-9BB8-875AF74B5160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F99E2-C3C7-4576-9D09-085D03F45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D1E8-ED28-4144-9883-485E464A9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3A041-7BD0-4FC9-86E7-9D120A55A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88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.kunick@tu-braunschweig.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xumh@simm.ac.c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xuesen.fan@htu.cn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xuesen.fan@htu.cn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lukehuang@mail.ncyu.edu.t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okuchi@cc.okayama-u.ac.j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laszlo.kurti@utsouthwestern.edu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esearch.ucc.ie/profiles/D004/gmcglacken" TargetMode="External"/><Relationship Id="rId5" Type="http://schemas.openxmlformats.org/officeDocument/2006/relationships/hyperlink" Target="mailto:g.mcglacken@ucc.ie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hyperlink" Target="mailto:magne.o.sydnes@uis.no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xxyzbl@tjnu.edu.c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F9394B-B07F-4F55-A895-BFCD603F8221}"/>
              </a:ext>
            </a:extLst>
          </p:cNvPr>
          <p:cNvSpPr txBox="1"/>
          <p:nvPr/>
        </p:nvSpPr>
        <p:spPr>
          <a:xfrm>
            <a:off x="560867" y="437062"/>
            <a:ext cx="10773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10-Iodo-11H-indolo[3,2-c]quinoline-6-carboxylic Acids Are Selective Inhibitors of DYRK1A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012A0-A4C6-4793-87F5-406BE7743117}"/>
              </a:ext>
            </a:extLst>
          </p:cNvPr>
          <p:cNvSpPr txBox="1"/>
          <p:nvPr/>
        </p:nvSpPr>
        <p:spPr>
          <a:xfrm>
            <a:off x="433276" y="5526422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Conrad </a:t>
            </a:r>
            <a:r>
              <a:rPr lang="en-CA" dirty="0" err="1"/>
              <a:t>Kunick</a:t>
            </a:r>
            <a:r>
              <a:rPr lang="en-CA" dirty="0"/>
              <a:t>; </a:t>
            </a:r>
            <a:r>
              <a:rPr lang="en-CA" dirty="0" err="1"/>
              <a:t>Technische</a:t>
            </a:r>
            <a:r>
              <a:rPr lang="en-CA" dirty="0"/>
              <a:t> Universität Braunschweig</a:t>
            </a:r>
          </a:p>
          <a:p>
            <a:r>
              <a:rPr lang="en-US" dirty="0"/>
              <a:t>Journal of Medicinal Chemistry (2015), 58(7), 3131-3143. </a:t>
            </a:r>
            <a:r>
              <a:rPr lang="en-CA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0C469-4008-4CB8-86D8-BE2E0A91B870}"/>
              </a:ext>
            </a:extLst>
          </p:cNvPr>
          <p:cNvSpPr txBox="1"/>
          <p:nvPr/>
        </p:nvSpPr>
        <p:spPr>
          <a:xfrm>
            <a:off x="560867" y="91580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In collaboration with Stefan Knap (SGC Frankfurt!!!)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9CDF16-6C6F-40BB-8478-2F15CEAD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53" y="1629740"/>
            <a:ext cx="3539091" cy="12744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0C0E32-C58D-4252-857A-C4FC6612A1A4}"/>
              </a:ext>
            </a:extLst>
          </p:cNvPr>
          <p:cNvSpPr txBox="1"/>
          <p:nvPr/>
        </p:nvSpPr>
        <p:spPr>
          <a:xfrm>
            <a:off x="433276" y="618983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c.kunick@tu-braunschweig.de</a:t>
            </a:r>
            <a:r>
              <a:rPr lang="en-CA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3C6D05-F5B6-4F07-BABD-8F609A166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100" y="1629740"/>
            <a:ext cx="4468303" cy="28805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AFEAE9-5BCB-4A97-8DCE-C2DEB34E3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01" y="2962589"/>
            <a:ext cx="3539091" cy="11648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93B6A9-8FFD-4A3C-ACAB-321811582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01" y="4310489"/>
            <a:ext cx="3446666" cy="111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6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D35C18-C2CB-4262-9F04-BF9FCA9D23AF}"/>
              </a:ext>
            </a:extLst>
          </p:cNvPr>
          <p:cNvSpPr txBox="1"/>
          <p:nvPr/>
        </p:nvSpPr>
        <p:spPr>
          <a:xfrm>
            <a:off x="475807" y="570045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Ming-Hua Xu; Shanghai Institute of Materia Medica; China</a:t>
            </a:r>
          </a:p>
          <a:p>
            <a:r>
              <a:rPr lang="en-US" dirty="0"/>
              <a:t>Journal of Organic Chemistry (2016), 81(22), 11501-11507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441A5-E72A-4373-BE74-3F51C60C1A19}"/>
              </a:ext>
            </a:extLst>
          </p:cNvPr>
          <p:cNvSpPr txBox="1"/>
          <p:nvPr/>
        </p:nvSpPr>
        <p:spPr>
          <a:xfrm>
            <a:off x="390746" y="788213"/>
            <a:ext cx="11581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Access to Indole-​Fused </a:t>
            </a:r>
            <a:r>
              <a:rPr lang="en-CA" dirty="0" err="1"/>
              <a:t>Polyheterocycles</a:t>
            </a:r>
            <a:r>
              <a:rPr lang="en-CA" dirty="0"/>
              <a:t> via Pd-​Catalyzed Base-​Free Intramolecular Cross Dehydrogenative Coupling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6B6CC9-2CFE-4BDB-A63B-5D7A77425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38" y="2010440"/>
            <a:ext cx="7915275" cy="1752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BECDAE-A905-4E49-AF05-4CC997597753}"/>
              </a:ext>
            </a:extLst>
          </p:cNvPr>
          <p:cNvSpPr txBox="1"/>
          <p:nvPr/>
        </p:nvSpPr>
        <p:spPr>
          <a:xfrm>
            <a:off x="475807" y="638008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xumh@simm.ac.cn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779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8CE56-02B7-43B9-A4DC-98A3785C9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844159"/>
            <a:ext cx="7867650" cy="1400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C11B3D-2DEE-47E8-A491-D02605325097}"/>
              </a:ext>
            </a:extLst>
          </p:cNvPr>
          <p:cNvSpPr txBox="1"/>
          <p:nvPr/>
        </p:nvSpPr>
        <p:spPr>
          <a:xfrm>
            <a:off x="528084" y="620577"/>
            <a:ext cx="11433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Regioselective Synthesis of </a:t>
            </a:r>
            <a:r>
              <a:rPr lang="en-CA" dirty="0" err="1"/>
              <a:t>Indolo</a:t>
            </a:r>
            <a:r>
              <a:rPr lang="en-CA" dirty="0"/>
              <a:t>[1,2-c]quinazolines and 11H-Indolo[3,2-c]quinolines via Copper-Catalyzed Cascade Reactions of 2-(2-Bromoaryl)-1H-indoles with Aldehydes and Aqueous Ammonia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DDD83-3536-4BD1-9CDF-43D17A3B94A9}"/>
              </a:ext>
            </a:extLst>
          </p:cNvPr>
          <p:cNvSpPr txBox="1"/>
          <p:nvPr/>
        </p:nvSpPr>
        <p:spPr>
          <a:xfrm>
            <a:off x="369481" y="5864202"/>
            <a:ext cx="7867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/>
              <a:t>Xuesen</a:t>
            </a:r>
            <a:r>
              <a:rPr lang="en-CA" dirty="0"/>
              <a:t> Fan; </a:t>
            </a:r>
            <a:r>
              <a:rPr lang="en-US" dirty="0"/>
              <a:t>Key Laboratory of Green Chemical Media and Reactions; China</a:t>
            </a:r>
            <a:r>
              <a:rPr lang="en-CA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8C73A-7527-4A4A-AF5E-D22246133D4D}"/>
              </a:ext>
            </a:extLst>
          </p:cNvPr>
          <p:cNvSpPr txBox="1"/>
          <p:nvPr/>
        </p:nvSpPr>
        <p:spPr>
          <a:xfrm>
            <a:off x="241891" y="648866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xuesen.fan@htu.cn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621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600477-7C49-4B06-9E68-836497154644}"/>
              </a:ext>
            </a:extLst>
          </p:cNvPr>
          <p:cNvSpPr txBox="1"/>
          <p:nvPr/>
        </p:nvSpPr>
        <p:spPr>
          <a:xfrm>
            <a:off x="773519" y="660070"/>
            <a:ext cx="10975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Tunable Synthesis of </a:t>
            </a:r>
            <a:r>
              <a:rPr lang="en-CA" dirty="0" err="1"/>
              <a:t>Indolo</a:t>
            </a:r>
            <a:r>
              <a:rPr lang="en-CA" dirty="0"/>
              <a:t>[3,​2-​c]​quinolines or 3-​(2-​</a:t>
            </a:r>
            <a:r>
              <a:rPr lang="en-CA" dirty="0" err="1"/>
              <a:t>Aminophenyl</a:t>
            </a:r>
            <a:r>
              <a:rPr lang="en-CA" dirty="0"/>
              <a:t>)​quinolines via Aerobic​/Anaerobic Dimerization of 2-​</a:t>
            </a:r>
            <a:r>
              <a:rPr lang="en-CA" dirty="0" err="1"/>
              <a:t>Alkynylanilines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A6C0-BEEF-4A4F-9153-9261A9B5AEFD}"/>
              </a:ext>
            </a:extLst>
          </p:cNvPr>
          <p:cNvSpPr txBox="1"/>
          <p:nvPr/>
        </p:nvSpPr>
        <p:spPr>
          <a:xfrm>
            <a:off x="528969" y="563666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Organic Letters (2019), 21(13), 4996-5001.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2A646-9991-4B24-B5F4-0D3FCF1C0AA0}"/>
              </a:ext>
            </a:extLst>
          </p:cNvPr>
          <p:cNvSpPr txBox="1"/>
          <p:nvPr/>
        </p:nvSpPr>
        <p:spPr>
          <a:xfrm>
            <a:off x="1687919" y="603929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xuesen.fan@htu.cn</a:t>
            </a:r>
            <a:r>
              <a:rPr lang="en-CA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49B715-A9AE-4D11-BC7A-B238D487F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2862262"/>
            <a:ext cx="7791450" cy="1133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FA785C-F14B-40BA-842A-A56827E307EC}"/>
              </a:ext>
            </a:extLst>
          </p:cNvPr>
          <p:cNvSpPr txBox="1"/>
          <p:nvPr/>
        </p:nvSpPr>
        <p:spPr>
          <a:xfrm>
            <a:off x="528968" y="5053146"/>
            <a:ext cx="9462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Xuesen</a:t>
            </a:r>
            <a:r>
              <a:rPr lang="en-US" dirty="0"/>
              <a:t> Fan; Henan Key Laboratory of Organic Functional Molecules and Drug Innovation; China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104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CEADF-7C17-4AF4-A6C9-F35BBFD30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433637"/>
            <a:ext cx="7391400" cy="199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B9F3DF-D1D5-4078-ABD6-02D1F32FE312}"/>
              </a:ext>
            </a:extLst>
          </p:cNvPr>
          <p:cNvSpPr txBox="1"/>
          <p:nvPr/>
        </p:nvSpPr>
        <p:spPr>
          <a:xfrm>
            <a:off x="485553" y="557334"/>
            <a:ext cx="8839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Dimethyl Sulfoxide Involved One-​Pot Synthesis of Quinoxaline Derivatives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0177A-D219-43AB-9B50-C6D79D7EB4D8}"/>
              </a:ext>
            </a:extLst>
          </p:cNvPr>
          <p:cNvSpPr txBox="1"/>
          <p:nvPr/>
        </p:nvSpPr>
        <p:spPr>
          <a:xfrm>
            <a:off x="369482" y="5931333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Ma, Chen; Shandong University; China</a:t>
            </a:r>
          </a:p>
          <a:p>
            <a:r>
              <a:rPr lang="en-US" dirty="0"/>
              <a:t>J. Org. Chem. 2017, 82, 7, 3491–3499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22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9BB29-BF88-4127-9C9A-B16209F89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253" y="1206876"/>
            <a:ext cx="2997163" cy="1613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C5C90C-3C61-4ACC-9C0C-0314C4345405}"/>
              </a:ext>
            </a:extLst>
          </p:cNvPr>
          <p:cNvSpPr txBox="1"/>
          <p:nvPr/>
        </p:nvSpPr>
        <p:spPr>
          <a:xfrm>
            <a:off x="241005" y="344406"/>
            <a:ext cx="11699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 Copper(I)​-​Catalyzed Nitrile-​Addition​/N-​Arylation Ring-​Closure Cascade: Synthesis of 5,​11-​Dihydro-​6H-​</a:t>
            </a:r>
            <a:r>
              <a:rPr lang="en-CA" dirty="0" err="1"/>
              <a:t>indolo</a:t>
            </a:r>
            <a:r>
              <a:rPr lang="en-CA" dirty="0"/>
              <a:t>[3,​2-​c]​</a:t>
            </a:r>
            <a:r>
              <a:rPr lang="en-CA" dirty="0" err="1"/>
              <a:t>quinolin</a:t>
            </a:r>
            <a:r>
              <a:rPr lang="en-CA" dirty="0"/>
              <a:t>-​6-​ones as Potent Topoisomerase-​I Inhibitors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2D0DC-5F44-47E1-B756-95FE163A3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171" y="1409710"/>
            <a:ext cx="5409006" cy="2455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C36AEC-838C-4B99-98CB-E68F7AE8239C}"/>
              </a:ext>
            </a:extLst>
          </p:cNvPr>
          <p:cNvSpPr txBox="1"/>
          <p:nvPr/>
        </p:nvSpPr>
        <p:spPr>
          <a:xfrm>
            <a:off x="603398" y="574298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/>
              <a:t>Jiann-Jyh</a:t>
            </a:r>
            <a:r>
              <a:rPr lang="en-CA" dirty="0"/>
              <a:t> Huang; National Chiayi University; Taiwan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1D7A6-D435-41F6-884A-DC2FD20B2A7F}"/>
              </a:ext>
            </a:extLst>
          </p:cNvPr>
          <p:cNvSpPr txBox="1"/>
          <p:nvPr/>
        </p:nvSpPr>
        <p:spPr>
          <a:xfrm>
            <a:off x="603398" y="648866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lukehuang@mail.ncyu.edu.tw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132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E78936-CB02-4F49-B71A-723E0B9A4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956" y="1195430"/>
            <a:ext cx="5648325" cy="1533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26A279-9102-495A-90E3-9F7B6777B471}"/>
              </a:ext>
            </a:extLst>
          </p:cNvPr>
          <p:cNvSpPr txBox="1"/>
          <p:nvPr/>
        </p:nvSpPr>
        <p:spPr>
          <a:xfrm>
            <a:off x="613143" y="536069"/>
            <a:ext cx="10753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Synthesis and in vitro cytotoxic effect of 6-amino-substituted 11H- and 11Me-indolo[3,2-c]quinolines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4E169-8AAF-4E90-A9C2-65D8ACB89292}"/>
              </a:ext>
            </a:extLst>
          </p:cNvPr>
          <p:cNvSpPr txBox="1"/>
          <p:nvPr/>
        </p:nvSpPr>
        <p:spPr>
          <a:xfrm>
            <a:off x="272902" y="595259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Tsutomu </a:t>
            </a:r>
            <a:r>
              <a:rPr lang="en-CA" dirty="0" err="1"/>
              <a:t>Inokuchi</a:t>
            </a:r>
            <a:r>
              <a:rPr lang="en-CA" dirty="0"/>
              <a:t>; Okayama University; Japan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E7D8E-5D9A-4BF8-B5D1-02887B5FEAFC}"/>
              </a:ext>
            </a:extLst>
          </p:cNvPr>
          <p:cNvSpPr txBox="1"/>
          <p:nvPr/>
        </p:nvSpPr>
        <p:spPr>
          <a:xfrm>
            <a:off x="368595" y="632193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inokuchi@cc.okayama-u.ac.jp</a:t>
            </a:r>
            <a:r>
              <a:rPr lang="en-CA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0504F-8367-48FF-8B30-350270D57A3E}"/>
              </a:ext>
            </a:extLst>
          </p:cNvPr>
          <p:cNvSpPr txBox="1"/>
          <p:nvPr/>
        </p:nvSpPr>
        <p:spPr>
          <a:xfrm>
            <a:off x="556707" y="3018984"/>
            <a:ext cx="11380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Synthesis, </a:t>
            </a:r>
            <a:r>
              <a:rPr lang="el-GR" dirty="0"/>
              <a:t>β-</a:t>
            </a:r>
            <a:r>
              <a:rPr lang="en-CA" dirty="0"/>
              <a:t>haematin inhibition, and in vitro antimalarial testing of </a:t>
            </a:r>
            <a:r>
              <a:rPr lang="en-CA" dirty="0" err="1"/>
              <a:t>isocryptolepine</a:t>
            </a:r>
            <a:r>
              <a:rPr lang="en-CA" dirty="0"/>
              <a:t> analogues: SAR study of </a:t>
            </a:r>
            <a:r>
              <a:rPr lang="en-CA" dirty="0" err="1"/>
              <a:t>indolo</a:t>
            </a:r>
            <a:r>
              <a:rPr lang="en-CA" dirty="0"/>
              <a:t>[3,2-c]quinolines with various substituents at C2, C6, and N11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1DEA6A-17F4-45EA-B14B-587A5D6C0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437" y="3709172"/>
            <a:ext cx="3895725" cy="1608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0AB067-1070-4E4D-88C5-957693B55069}"/>
              </a:ext>
            </a:extLst>
          </p:cNvPr>
          <p:cNvSpPr txBox="1"/>
          <p:nvPr/>
        </p:nvSpPr>
        <p:spPr>
          <a:xfrm>
            <a:off x="149126" y="537825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Bioorganic &amp; Medicinal Chemistry (2014), 22(9), 2629-2642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3514BA-E952-4931-BD85-CE09BDB9CD9C}"/>
              </a:ext>
            </a:extLst>
          </p:cNvPr>
          <p:cNvSpPr txBox="1"/>
          <p:nvPr/>
        </p:nvSpPr>
        <p:spPr>
          <a:xfrm>
            <a:off x="272902" y="260579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European Journal of Medicinal Chemistry (2014), 78, 314-323.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076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3FD032-17A4-4A4B-88B5-45113DC3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19" y="814035"/>
            <a:ext cx="8942312" cy="158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80684F-ED08-49DA-8C61-6F2B6D56E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645" y="3007829"/>
            <a:ext cx="6049825" cy="17329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84CC22-E0E2-449B-A685-D75559BECB50}"/>
              </a:ext>
            </a:extLst>
          </p:cNvPr>
          <p:cNvSpPr txBox="1"/>
          <p:nvPr/>
        </p:nvSpPr>
        <p:spPr>
          <a:xfrm>
            <a:off x="518337" y="585929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J. Org. Chem. 2017, 82, 6, 3011–3018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82ABEF-CD1C-4F9D-97E2-5CA345DF4D08}"/>
              </a:ext>
            </a:extLst>
          </p:cNvPr>
          <p:cNvSpPr txBox="1"/>
          <p:nvPr/>
        </p:nvSpPr>
        <p:spPr>
          <a:xfrm>
            <a:off x="401379" y="204541"/>
            <a:ext cx="11081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One-Pot, Three-Component Assembly of </a:t>
            </a:r>
            <a:r>
              <a:rPr lang="en-US" dirty="0" err="1"/>
              <a:t>Indoloquinolines</a:t>
            </a:r>
            <a:r>
              <a:rPr lang="en-US" dirty="0"/>
              <a:t>: Total Synthesis of </a:t>
            </a:r>
            <a:r>
              <a:rPr lang="en-US" dirty="0" err="1"/>
              <a:t>Isocryptolepine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FC913A-5D15-40E8-BC85-F9E968403703}"/>
              </a:ext>
            </a:extLst>
          </p:cNvPr>
          <p:cNvSpPr txBox="1"/>
          <p:nvPr/>
        </p:nvSpPr>
        <p:spPr>
          <a:xfrm>
            <a:off x="518337" y="535030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Michael Rubin; University of Kansas</a:t>
            </a:r>
          </a:p>
        </p:txBody>
      </p:sp>
    </p:spTree>
    <p:extLst>
      <p:ext uri="{BB962C8B-B14F-4D97-AF65-F5344CB8AC3E}">
        <p14:creationId xmlns:p14="http://schemas.microsoft.com/office/powerpoint/2010/main" val="192825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6DF8B9-1E14-4477-A4CA-2C04C0B85285}"/>
              </a:ext>
            </a:extLst>
          </p:cNvPr>
          <p:cNvSpPr txBox="1"/>
          <p:nvPr/>
        </p:nvSpPr>
        <p:spPr>
          <a:xfrm>
            <a:off x="571500" y="808926"/>
            <a:ext cx="11358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Rapid Synthesis of Fused N‐Heterocycles by Transition‐Metal‐Free Electrophilic Amination of Arene CH Bonds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42F5A-9B1F-4F86-A89F-AECBF09AB1F9}"/>
              </a:ext>
            </a:extLst>
          </p:cNvPr>
          <p:cNvSpPr txBox="1"/>
          <p:nvPr/>
        </p:nvSpPr>
        <p:spPr>
          <a:xfrm>
            <a:off x="412012" y="615765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laszlo.kurti@utsouthwestern.edu</a:t>
            </a:r>
            <a:r>
              <a:rPr lang="en-CA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18675-5495-4F68-95A8-6F33D132BF5A}"/>
              </a:ext>
            </a:extLst>
          </p:cNvPr>
          <p:cNvSpPr txBox="1"/>
          <p:nvPr/>
        </p:nvSpPr>
        <p:spPr>
          <a:xfrm>
            <a:off x="337584" y="5519702"/>
            <a:ext cx="7535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 Prof. László </a:t>
            </a:r>
            <a:r>
              <a:rPr lang="en-CA" dirty="0" err="1"/>
              <a:t>Kürti</a:t>
            </a:r>
            <a:r>
              <a:rPr lang="en-CA" dirty="0"/>
              <a:t>; University of Texas</a:t>
            </a:r>
          </a:p>
          <a:p>
            <a:r>
              <a:rPr lang="nl-NL" dirty="0"/>
              <a:t>Angewandte Chemie. , 2014, Vol.53(10), p.2701-2705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E125A-DF49-42BB-8E44-75058C7C2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088" y="2434579"/>
            <a:ext cx="6638274" cy="141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1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4DF21-4377-4171-A841-8B8AB19A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35" y="900766"/>
            <a:ext cx="5989786" cy="1365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23872-C449-4A15-953D-687332875D8E}"/>
              </a:ext>
            </a:extLst>
          </p:cNvPr>
          <p:cNvSpPr txBox="1"/>
          <p:nvPr/>
        </p:nvSpPr>
        <p:spPr>
          <a:xfrm>
            <a:off x="811772" y="260413"/>
            <a:ext cx="9477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Synthesis of </a:t>
            </a:r>
            <a:r>
              <a:rPr lang="en-US" dirty="0" err="1"/>
              <a:t>Benzofuroquinolines</a:t>
            </a:r>
            <a:r>
              <a:rPr lang="en-US" dirty="0"/>
              <a:t> via Phosphine-Free Direct Arylation of 4-Phenoxyquinolines in Air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F241F-6DF9-4575-A539-E556D60F61E8}"/>
              </a:ext>
            </a:extLst>
          </p:cNvPr>
          <p:cNvSpPr txBox="1"/>
          <p:nvPr/>
        </p:nvSpPr>
        <p:spPr>
          <a:xfrm>
            <a:off x="430079" y="5627210"/>
            <a:ext cx="78845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Gerard P. </a:t>
            </a:r>
            <a:r>
              <a:rPr lang="en-US" dirty="0" err="1"/>
              <a:t>McGlacken</a:t>
            </a:r>
            <a:r>
              <a:rPr lang="en-US" dirty="0"/>
              <a:t> (University College Cork, Cork, Ireland)</a:t>
            </a:r>
          </a:p>
          <a:p>
            <a:r>
              <a:rPr lang="en-US" dirty="0"/>
              <a:t>European Journal of Organic Chemistry, 2018(44), 6140-6149; 201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125602-2D79-4235-B587-52509C91A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72" y="768244"/>
            <a:ext cx="2504593" cy="1696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3366EF-ADD0-4CD4-8B6C-CDF4CD91B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96" y="3111325"/>
            <a:ext cx="5334000" cy="1809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2542F2-4AD3-44AF-9358-A1D1DEE0DA20}"/>
              </a:ext>
            </a:extLst>
          </p:cNvPr>
          <p:cNvSpPr txBox="1"/>
          <p:nvPr/>
        </p:nvSpPr>
        <p:spPr>
          <a:xfrm>
            <a:off x="541002" y="6331052"/>
            <a:ext cx="2959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i="0" u="sng" dirty="0">
                <a:solidFill>
                  <a:srgbClr val="005274"/>
                </a:solidFill>
                <a:effectLst/>
                <a:latin typeface="Open Sans" panose="020B0606030504020204" pitchFamily="34" charset="0"/>
                <a:hlinkClick r:id="rId5" tooltip="Link to email address"/>
              </a:rPr>
              <a:t>g.mcglacken@ucc.ie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E9DE3-8798-4648-8637-5BFBA9EA9E09}"/>
              </a:ext>
            </a:extLst>
          </p:cNvPr>
          <p:cNvSpPr txBox="1"/>
          <p:nvPr/>
        </p:nvSpPr>
        <p:spPr>
          <a:xfrm>
            <a:off x="3763296" y="633105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i="0" u="sng" dirty="0">
                <a:solidFill>
                  <a:srgbClr val="005274"/>
                </a:solidFill>
                <a:effectLst/>
                <a:latin typeface="Open Sans" panose="020B0606030504020204" pitchFamily="34" charset="0"/>
                <a:hlinkClick r:id="rId6" tooltip="Link to external resource"/>
              </a:rPr>
              <a:t>http://research.ucc.ie/profiles/D004/gmcglacken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062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CB129-A83E-4357-9D4C-7081CD53E4BC}"/>
              </a:ext>
            </a:extLst>
          </p:cNvPr>
          <p:cNvSpPr txBox="1"/>
          <p:nvPr/>
        </p:nvSpPr>
        <p:spPr>
          <a:xfrm>
            <a:off x="539602" y="2665968"/>
            <a:ext cx="3745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SynOpen</a:t>
            </a:r>
            <a:r>
              <a:rPr lang="en-US" dirty="0"/>
              <a:t> (2017), 1, (1), 0041-0044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5A0D0-058B-4104-B22B-C6DCA6F2C700}"/>
              </a:ext>
            </a:extLst>
          </p:cNvPr>
          <p:cNvSpPr txBox="1"/>
          <p:nvPr/>
        </p:nvSpPr>
        <p:spPr>
          <a:xfrm>
            <a:off x="-1" y="554021"/>
            <a:ext cx="11834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Concise Synthesis of </a:t>
            </a:r>
            <a:r>
              <a:rPr lang="en-US" dirty="0" err="1"/>
              <a:t>Isocryptolepine</a:t>
            </a:r>
            <a:r>
              <a:rPr lang="en-US" dirty="0"/>
              <a:t> by C-C Cross-Coupling Followed by a Tandem C-H Activation and C-N Bond 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52767E-776E-4452-8057-6CDB9E85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846" y="1012196"/>
            <a:ext cx="2139206" cy="1387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669075-D6AE-4C96-B391-C54681858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48" y="1292685"/>
            <a:ext cx="6000750" cy="133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051D77-0144-44A1-BFE2-4AC354477FE8}"/>
              </a:ext>
            </a:extLst>
          </p:cNvPr>
          <p:cNvSpPr txBox="1"/>
          <p:nvPr/>
        </p:nvSpPr>
        <p:spPr>
          <a:xfrm>
            <a:off x="264042" y="6105030"/>
            <a:ext cx="6124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/>
              <a:t>Magne</a:t>
            </a:r>
            <a:r>
              <a:rPr lang="en-CA" dirty="0"/>
              <a:t> O. </a:t>
            </a:r>
            <a:r>
              <a:rPr lang="en-CA" dirty="0" err="1"/>
              <a:t>Sydnes</a:t>
            </a:r>
            <a:r>
              <a:rPr lang="en-CA" dirty="0"/>
              <a:t>, University of Stavanger, Norway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9E3B0-F492-4B35-8CEB-5C7840E01D59}"/>
              </a:ext>
            </a:extLst>
          </p:cNvPr>
          <p:cNvSpPr txBox="1"/>
          <p:nvPr/>
        </p:nvSpPr>
        <p:spPr>
          <a:xfrm>
            <a:off x="380114" y="6488645"/>
            <a:ext cx="2557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magne.o.sydnes@uis.no</a:t>
            </a:r>
            <a:r>
              <a:rPr lang="en-CA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9F11E8-7F7E-4B05-9F10-E69F64B92F64}"/>
              </a:ext>
            </a:extLst>
          </p:cNvPr>
          <p:cNvSpPr txBox="1"/>
          <p:nvPr/>
        </p:nvSpPr>
        <p:spPr>
          <a:xfrm>
            <a:off x="264042" y="3012793"/>
            <a:ext cx="11663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Mapping the reactivity of the quinoline ring-system – Synthesis of the tetracyclic ring-system of </a:t>
            </a:r>
            <a:r>
              <a:rPr lang="en-US" dirty="0" err="1"/>
              <a:t>isocryptolepine</a:t>
            </a:r>
            <a:r>
              <a:rPr lang="en-US" dirty="0"/>
              <a:t> and </a:t>
            </a:r>
            <a:r>
              <a:rPr lang="en-US" dirty="0" err="1"/>
              <a:t>regioisomers</a:t>
            </a:r>
            <a:endParaRPr lang="en-C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9CA24E-C7A5-4343-A0D6-B0228A331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86" y="3542582"/>
            <a:ext cx="4258353" cy="17452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D5FBD0-5433-4E93-B39F-C5EFA9894D7A}"/>
              </a:ext>
            </a:extLst>
          </p:cNvPr>
          <p:cNvSpPr txBox="1"/>
          <p:nvPr/>
        </p:nvSpPr>
        <p:spPr>
          <a:xfrm>
            <a:off x="264042" y="5238360"/>
            <a:ext cx="6124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Tetrahedron, 75, 21, 2019, Pages 2949-2957</a:t>
            </a:r>
          </a:p>
        </p:txBody>
      </p:sp>
    </p:spTree>
    <p:extLst>
      <p:ext uri="{BB962C8B-B14F-4D97-AF65-F5344CB8AC3E}">
        <p14:creationId xmlns:p14="http://schemas.microsoft.com/office/powerpoint/2010/main" val="397876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A55992-BB32-4F84-95C1-F6D3E723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293" y="2138053"/>
            <a:ext cx="7163813" cy="1424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27F96E-F728-4B95-95EC-17AC3C7550F6}"/>
              </a:ext>
            </a:extLst>
          </p:cNvPr>
          <p:cNvSpPr txBox="1"/>
          <p:nvPr/>
        </p:nvSpPr>
        <p:spPr>
          <a:xfrm>
            <a:off x="626423" y="614986"/>
            <a:ext cx="10643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Palladium(II)‐Catalyzed </a:t>
            </a:r>
            <a:r>
              <a:rPr lang="en-CA" dirty="0" err="1"/>
              <a:t>Cycloamidination</a:t>
            </a:r>
            <a:r>
              <a:rPr lang="en-CA" dirty="0"/>
              <a:t> via C(sp2)H Activation and Isocyanide Insertion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C85AB-798C-4730-8016-56352C1F1AE8}"/>
              </a:ext>
            </a:extLst>
          </p:cNvPr>
          <p:cNvSpPr txBox="1"/>
          <p:nvPr/>
        </p:nvSpPr>
        <p:spPr>
          <a:xfrm>
            <a:off x="507670" y="6248353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zhu_qiang@gibh.ac.cn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6CD7F-203A-4352-9C08-3C85AE191DF4}"/>
              </a:ext>
            </a:extLst>
          </p:cNvPr>
          <p:cNvSpPr txBox="1"/>
          <p:nvPr/>
        </p:nvSpPr>
        <p:spPr>
          <a:xfrm>
            <a:off x="341416" y="5467989"/>
            <a:ext cx="7282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Qiang</a:t>
            </a:r>
            <a:r>
              <a:rPr lang="en-CA" dirty="0"/>
              <a:t> Zhu; </a:t>
            </a:r>
            <a:r>
              <a:rPr lang="en-US" dirty="0"/>
              <a:t>Guangzhou Institutes of Biomedicine and Health; China</a:t>
            </a:r>
          </a:p>
          <a:p>
            <a:r>
              <a:rPr lang="en-US" dirty="0"/>
              <a:t>Advanced Synthesis &amp; Catalysis (2012), 354(10), 1902-1908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454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24A7D-DB76-4C8D-9660-030DFDDB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50" y="1705197"/>
            <a:ext cx="8239125" cy="2171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13C860-8B21-482B-B800-9C0E3BA1E062}"/>
              </a:ext>
            </a:extLst>
          </p:cNvPr>
          <p:cNvSpPr txBox="1"/>
          <p:nvPr/>
        </p:nvSpPr>
        <p:spPr>
          <a:xfrm>
            <a:off x="667192" y="330461"/>
            <a:ext cx="11071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Palladium-Catalyzed C-2 and C-3 Dual C–H Functionalization of Indoles: Synthesis of Fluorinated </a:t>
            </a:r>
            <a:r>
              <a:rPr lang="en-CA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Isocryptolepine</a:t>
            </a:r>
            <a:r>
              <a:rPr lang="en-CA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Analogues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447A0-9747-423C-A640-4ABDAF6F2E8F}"/>
              </a:ext>
            </a:extLst>
          </p:cNvPr>
          <p:cNvSpPr txBox="1"/>
          <p:nvPr/>
        </p:nvSpPr>
        <p:spPr>
          <a:xfrm>
            <a:off x="104995" y="634287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hxxyzbl@tjnu.edu.cn</a:t>
            </a:r>
            <a:r>
              <a:rPr lang="en-CA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F3CC3-C61F-4A2D-8503-75E69C6D13C8}"/>
              </a:ext>
            </a:extLst>
          </p:cNvPr>
          <p:cNvSpPr txBox="1"/>
          <p:nvPr/>
        </p:nvSpPr>
        <p:spPr>
          <a:xfrm>
            <a:off x="231258" y="5696542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/>
              <a:t>Bolin Zhu; Tianjin Normal University, Tianjin; China</a:t>
            </a:r>
          </a:p>
          <a:p>
            <a:r>
              <a:rPr lang="nn-NO" dirty="0"/>
              <a:t>Org. Lett. 2020, 22, 11, 4097–4102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544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5A8B83-8D1D-4155-8BB1-759F1DE81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54" y="2229736"/>
            <a:ext cx="6716827" cy="1576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C9DD80-4026-4F1D-A9DC-E0B0815B9C6D}"/>
              </a:ext>
            </a:extLst>
          </p:cNvPr>
          <p:cNvSpPr txBox="1"/>
          <p:nvPr/>
        </p:nvSpPr>
        <p:spPr>
          <a:xfrm>
            <a:off x="497072" y="394533"/>
            <a:ext cx="11124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6π-Electrocyclization in water: microwave-assisted synthesis of </a:t>
            </a:r>
            <a:r>
              <a:rPr lang="en-US" dirty="0" err="1"/>
              <a:t>polyheterocyclic</a:t>
            </a:r>
            <a:r>
              <a:rPr lang="en-US" dirty="0"/>
              <a:t>-fused quinoline-2-thiones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FF7C4-9439-4BDA-8700-1ECDD8386F4C}"/>
              </a:ext>
            </a:extLst>
          </p:cNvPr>
          <p:cNvSpPr txBox="1"/>
          <p:nvPr/>
        </p:nvSpPr>
        <p:spPr>
          <a:xfrm>
            <a:off x="316319" y="542400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 Bing Yu; Zhengzhou University, Zhengzhou; China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0347D-7DFC-4AB7-BC38-FA16C4E8C89F}"/>
              </a:ext>
            </a:extLst>
          </p:cNvPr>
          <p:cNvSpPr txBox="1"/>
          <p:nvPr/>
        </p:nvSpPr>
        <p:spPr>
          <a:xfrm>
            <a:off x="231258" y="646346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bingyu@zzu.edu.cn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F7198-4ADE-441B-82B3-5A91B4F79268}"/>
              </a:ext>
            </a:extLst>
          </p:cNvPr>
          <p:cNvSpPr txBox="1"/>
          <p:nvPr/>
        </p:nvSpPr>
        <p:spPr>
          <a:xfrm>
            <a:off x="316319" y="594373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Green Chemistry (2020), 22(14), 4445-4449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418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726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Santha Santhakumar</dc:creator>
  <cp:lastModifiedBy>Santha Santhakumar</cp:lastModifiedBy>
  <cp:revision>17</cp:revision>
  <dcterms:created xsi:type="dcterms:W3CDTF">2021-05-12T15:07:31Z</dcterms:created>
  <dcterms:modified xsi:type="dcterms:W3CDTF">2021-05-14T00:31:30Z</dcterms:modified>
</cp:coreProperties>
</file>