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3" r:id="rId2"/>
    <p:sldId id="413" r:id="rId3"/>
    <p:sldId id="419" r:id="rId4"/>
    <p:sldId id="345" r:id="rId5"/>
    <p:sldId id="325" r:id="rId6"/>
  </p:sldIdLst>
  <p:sldSz cx="12192000" cy="9144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" initials="e" lastIdx="1" clrIdx="0">
    <p:extLst>
      <p:ext uri="{19B8F6BF-5375-455C-9EA6-DF929625EA0E}">
        <p15:presenceInfo xmlns:p15="http://schemas.microsoft.com/office/powerpoint/2012/main" userId="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374" autoAdjust="0"/>
  </p:normalViewPr>
  <p:slideViewPr>
    <p:cSldViewPr snapToGrid="0">
      <p:cViewPr varScale="1">
        <p:scale>
          <a:sx n="81" d="100"/>
          <a:sy n="81" d="100"/>
        </p:scale>
        <p:origin x="1860" y="90"/>
      </p:cViewPr>
      <p:guideLst>
        <p:guide orient="horz" pos="2880"/>
        <p:guide pos="384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9839-0141-46A7-94C7-C06F93E509DB}" type="datetimeFigureOut">
              <a:rPr lang="en-NZ" smtClean="0"/>
              <a:t>31/10/2023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C7C9-D92C-45FB-BBC4-E28C4ACD465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064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840569"/>
            <a:ext cx="10363202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5181600"/>
            <a:ext cx="853440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7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51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0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2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6" y="366189"/>
            <a:ext cx="2743199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3" y="366189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2" cy="1816100"/>
          </a:xfrm>
        </p:spPr>
        <p:txBody>
          <a:bodyPr anchor="t"/>
          <a:lstStyle>
            <a:lvl1pPr algn="l">
              <a:defRPr sz="71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22"/>
            <a:ext cx="10363202" cy="2000249"/>
          </a:xfrm>
        </p:spPr>
        <p:txBody>
          <a:bodyPr anchor="b"/>
          <a:lstStyle>
            <a:lvl1pPr marL="0" indent="0">
              <a:buNone/>
              <a:defRPr sz="3575">
                <a:solidFill>
                  <a:schemeClr val="tx1">
                    <a:tint val="75000"/>
                  </a:schemeClr>
                </a:solidFill>
              </a:defRPr>
            </a:lvl1pPr>
            <a:lvl2pPr marL="817317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634636" indent="0">
              <a:buNone/>
              <a:defRPr sz="2860">
                <a:solidFill>
                  <a:schemeClr val="tx1">
                    <a:tint val="75000"/>
                  </a:schemeClr>
                </a:solidFill>
              </a:defRPr>
            </a:lvl3pPr>
            <a:lvl4pPr marL="2451953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4pPr>
            <a:lvl5pPr marL="3269270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5pPr>
            <a:lvl6pPr marL="4086588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6pPr>
            <a:lvl7pPr marL="4903905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7pPr>
            <a:lvl8pPr marL="5721222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8pPr>
            <a:lvl9pPr marL="6538541" indent="0">
              <a:buNone/>
              <a:defRPr sz="25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2133605"/>
            <a:ext cx="5384799" cy="6034617"/>
          </a:xfrm>
        </p:spPr>
        <p:txBody>
          <a:bodyPr/>
          <a:lstStyle>
            <a:lvl1pPr>
              <a:defRPr sz="5006"/>
            </a:lvl1pPr>
            <a:lvl2pPr>
              <a:defRPr sz="4290"/>
            </a:lvl2pPr>
            <a:lvl3pPr>
              <a:defRPr sz="3575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4" y="2133605"/>
            <a:ext cx="5384799" cy="6034617"/>
          </a:xfrm>
        </p:spPr>
        <p:txBody>
          <a:bodyPr/>
          <a:lstStyle>
            <a:lvl1pPr>
              <a:defRPr sz="5006"/>
            </a:lvl1pPr>
            <a:lvl2pPr>
              <a:defRPr sz="4290"/>
            </a:lvl2pPr>
            <a:lvl3pPr>
              <a:defRPr sz="3575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2046817"/>
            <a:ext cx="5386918" cy="853016"/>
          </a:xfrm>
        </p:spPr>
        <p:txBody>
          <a:bodyPr anchor="b"/>
          <a:lstStyle>
            <a:lvl1pPr marL="0" indent="0">
              <a:buNone/>
              <a:defRPr sz="4290" b="1"/>
            </a:lvl1pPr>
            <a:lvl2pPr marL="817317" indent="0">
              <a:buNone/>
              <a:defRPr sz="3575" b="1"/>
            </a:lvl2pPr>
            <a:lvl3pPr marL="1634636" indent="0">
              <a:buNone/>
              <a:defRPr sz="3218" b="1"/>
            </a:lvl3pPr>
            <a:lvl4pPr marL="2451953" indent="0">
              <a:buNone/>
              <a:defRPr sz="2860" b="1"/>
            </a:lvl4pPr>
            <a:lvl5pPr marL="3269270" indent="0">
              <a:buNone/>
              <a:defRPr sz="2860" b="1"/>
            </a:lvl5pPr>
            <a:lvl6pPr marL="4086588" indent="0">
              <a:buNone/>
              <a:defRPr sz="2860" b="1"/>
            </a:lvl6pPr>
            <a:lvl7pPr marL="4903905" indent="0">
              <a:buNone/>
              <a:defRPr sz="2860" b="1"/>
            </a:lvl7pPr>
            <a:lvl8pPr marL="5721222" indent="0">
              <a:buNone/>
              <a:defRPr sz="2860" b="1"/>
            </a:lvl8pPr>
            <a:lvl9pPr marL="6538541" indent="0">
              <a:buNone/>
              <a:defRPr sz="2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899833"/>
            <a:ext cx="5386918" cy="5268384"/>
          </a:xfrm>
        </p:spPr>
        <p:txBody>
          <a:bodyPr/>
          <a:lstStyle>
            <a:lvl1pPr>
              <a:defRPr sz="4290"/>
            </a:lvl1pPr>
            <a:lvl2pPr>
              <a:defRPr sz="3575"/>
            </a:lvl2pPr>
            <a:lvl3pPr>
              <a:defRPr sz="3218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2046817"/>
            <a:ext cx="5389031" cy="853016"/>
          </a:xfrm>
        </p:spPr>
        <p:txBody>
          <a:bodyPr anchor="b"/>
          <a:lstStyle>
            <a:lvl1pPr marL="0" indent="0">
              <a:buNone/>
              <a:defRPr sz="4290" b="1"/>
            </a:lvl1pPr>
            <a:lvl2pPr marL="817317" indent="0">
              <a:buNone/>
              <a:defRPr sz="3575" b="1"/>
            </a:lvl2pPr>
            <a:lvl3pPr marL="1634636" indent="0">
              <a:buNone/>
              <a:defRPr sz="3218" b="1"/>
            </a:lvl3pPr>
            <a:lvl4pPr marL="2451953" indent="0">
              <a:buNone/>
              <a:defRPr sz="2860" b="1"/>
            </a:lvl4pPr>
            <a:lvl5pPr marL="3269270" indent="0">
              <a:buNone/>
              <a:defRPr sz="2860" b="1"/>
            </a:lvl5pPr>
            <a:lvl6pPr marL="4086588" indent="0">
              <a:buNone/>
              <a:defRPr sz="2860" b="1"/>
            </a:lvl6pPr>
            <a:lvl7pPr marL="4903905" indent="0">
              <a:buNone/>
              <a:defRPr sz="2860" b="1"/>
            </a:lvl7pPr>
            <a:lvl8pPr marL="5721222" indent="0">
              <a:buNone/>
              <a:defRPr sz="2860" b="1"/>
            </a:lvl8pPr>
            <a:lvl9pPr marL="6538541" indent="0">
              <a:buNone/>
              <a:defRPr sz="2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899833"/>
            <a:ext cx="5389031" cy="5268384"/>
          </a:xfrm>
        </p:spPr>
        <p:txBody>
          <a:bodyPr/>
          <a:lstStyle>
            <a:lvl1pPr>
              <a:defRPr sz="4290"/>
            </a:lvl1pPr>
            <a:lvl2pPr>
              <a:defRPr sz="3575"/>
            </a:lvl2pPr>
            <a:lvl3pPr>
              <a:defRPr sz="3218"/>
            </a:lvl3pPr>
            <a:lvl4pPr>
              <a:defRPr sz="2860"/>
            </a:lvl4pPr>
            <a:lvl5pPr>
              <a:defRPr sz="2860"/>
            </a:lvl5pPr>
            <a:lvl6pPr>
              <a:defRPr sz="2860"/>
            </a:lvl6pPr>
            <a:lvl7pPr>
              <a:defRPr sz="2860"/>
            </a:lvl7pPr>
            <a:lvl8pPr>
              <a:defRPr sz="2860"/>
            </a:lvl8pPr>
            <a:lvl9pPr>
              <a:defRPr sz="28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64067"/>
            <a:ext cx="4011085" cy="1549400"/>
          </a:xfrm>
        </p:spPr>
        <p:txBody>
          <a:bodyPr anchor="b"/>
          <a:lstStyle>
            <a:lvl1pPr algn="l">
              <a:defRPr sz="35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364071"/>
            <a:ext cx="6815667" cy="7804151"/>
          </a:xfrm>
        </p:spPr>
        <p:txBody>
          <a:bodyPr/>
          <a:lstStyle>
            <a:lvl1pPr>
              <a:defRPr sz="5721"/>
            </a:lvl1pPr>
            <a:lvl2pPr>
              <a:defRPr sz="5006"/>
            </a:lvl2pPr>
            <a:lvl3pPr>
              <a:defRPr sz="4290"/>
            </a:lvl3pPr>
            <a:lvl4pPr>
              <a:defRPr sz="3575"/>
            </a:lvl4pPr>
            <a:lvl5pPr>
              <a:defRPr sz="3575"/>
            </a:lvl5pPr>
            <a:lvl6pPr>
              <a:defRPr sz="3575"/>
            </a:lvl6pPr>
            <a:lvl7pPr>
              <a:defRPr sz="3575"/>
            </a:lvl7pPr>
            <a:lvl8pPr>
              <a:defRPr sz="3575"/>
            </a:lvl8pPr>
            <a:lvl9pPr>
              <a:defRPr sz="3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913471"/>
            <a:ext cx="4011085" cy="6254751"/>
          </a:xfrm>
        </p:spPr>
        <p:txBody>
          <a:bodyPr/>
          <a:lstStyle>
            <a:lvl1pPr marL="0" indent="0">
              <a:buNone/>
              <a:defRPr sz="2503"/>
            </a:lvl1pPr>
            <a:lvl2pPr marL="817317" indent="0">
              <a:buNone/>
              <a:defRPr sz="2146"/>
            </a:lvl2pPr>
            <a:lvl3pPr marL="1634636" indent="0">
              <a:buNone/>
              <a:defRPr sz="1788"/>
            </a:lvl3pPr>
            <a:lvl4pPr marL="2451953" indent="0">
              <a:buNone/>
              <a:defRPr sz="1609"/>
            </a:lvl4pPr>
            <a:lvl5pPr marL="3269270" indent="0">
              <a:buNone/>
              <a:defRPr sz="1609"/>
            </a:lvl5pPr>
            <a:lvl6pPr marL="4086588" indent="0">
              <a:buNone/>
              <a:defRPr sz="1609"/>
            </a:lvl6pPr>
            <a:lvl7pPr marL="4903905" indent="0">
              <a:buNone/>
              <a:defRPr sz="1609"/>
            </a:lvl7pPr>
            <a:lvl8pPr marL="5721222" indent="0">
              <a:buNone/>
              <a:defRPr sz="1609"/>
            </a:lvl8pPr>
            <a:lvl9pPr marL="6538541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6400804"/>
            <a:ext cx="7315200" cy="755651"/>
          </a:xfrm>
        </p:spPr>
        <p:txBody>
          <a:bodyPr anchor="b"/>
          <a:lstStyle>
            <a:lvl1pPr algn="l">
              <a:defRPr sz="35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817033"/>
            <a:ext cx="7315200" cy="5486400"/>
          </a:xfrm>
        </p:spPr>
        <p:txBody>
          <a:bodyPr/>
          <a:lstStyle>
            <a:lvl1pPr marL="0" indent="0">
              <a:buNone/>
              <a:defRPr sz="5721"/>
            </a:lvl1pPr>
            <a:lvl2pPr marL="817317" indent="0">
              <a:buNone/>
              <a:defRPr sz="5006"/>
            </a:lvl2pPr>
            <a:lvl3pPr marL="1634636" indent="0">
              <a:buNone/>
              <a:defRPr sz="4290"/>
            </a:lvl3pPr>
            <a:lvl4pPr marL="2451953" indent="0">
              <a:buNone/>
              <a:defRPr sz="3575"/>
            </a:lvl4pPr>
            <a:lvl5pPr marL="3269270" indent="0">
              <a:buNone/>
              <a:defRPr sz="3575"/>
            </a:lvl5pPr>
            <a:lvl6pPr marL="4086588" indent="0">
              <a:buNone/>
              <a:defRPr sz="3575"/>
            </a:lvl6pPr>
            <a:lvl7pPr marL="4903905" indent="0">
              <a:buNone/>
              <a:defRPr sz="3575"/>
            </a:lvl7pPr>
            <a:lvl8pPr marL="5721222" indent="0">
              <a:buNone/>
              <a:defRPr sz="3575"/>
            </a:lvl8pPr>
            <a:lvl9pPr marL="6538541" indent="0">
              <a:buNone/>
              <a:defRPr sz="357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7156455"/>
            <a:ext cx="7315200" cy="1073149"/>
          </a:xfrm>
        </p:spPr>
        <p:txBody>
          <a:bodyPr/>
          <a:lstStyle>
            <a:lvl1pPr marL="0" indent="0">
              <a:buNone/>
              <a:defRPr sz="2503"/>
            </a:lvl1pPr>
            <a:lvl2pPr marL="817317" indent="0">
              <a:buNone/>
              <a:defRPr sz="2146"/>
            </a:lvl2pPr>
            <a:lvl3pPr marL="1634636" indent="0">
              <a:buNone/>
              <a:defRPr sz="1788"/>
            </a:lvl3pPr>
            <a:lvl4pPr marL="2451953" indent="0">
              <a:buNone/>
              <a:defRPr sz="1609"/>
            </a:lvl4pPr>
            <a:lvl5pPr marL="3269270" indent="0">
              <a:buNone/>
              <a:defRPr sz="1609"/>
            </a:lvl5pPr>
            <a:lvl6pPr marL="4086588" indent="0">
              <a:buNone/>
              <a:defRPr sz="1609"/>
            </a:lvl6pPr>
            <a:lvl7pPr marL="4903905" indent="0">
              <a:buNone/>
              <a:defRPr sz="1609"/>
            </a:lvl7pPr>
            <a:lvl8pPr marL="5721222" indent="0">
              <a:buNone/>
              <a:defRPr sz="1609"/>
            </a:lvl8pPr>
            <a:lvl9pPr marL="6538541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366184"/>
            <a:ext cx="10972802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133605"/>
            <a:ext cx="10972802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8475138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3" y="8475138"/>
            <a:ext cx="38607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8"/>
            <a:ext cx="284480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34636" rtl="0" eaLnBrk="1" latinLnBrk="0" hangingPunct="1">
        <a:spcBef>
          <a:spcPct val="0"/>
        </a:spcBef>
        <a:buNone/>
        <a:defRPr sz="7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988" indent="-612988" algn="l" defTabSz="1634636" rtl="0" eaLnBrk="1" latinLnBrk="0" hangingPunct="1">
        <a:spcBef>
          <a:spcPct val="20000"/>
        </a:spcBef>
        <a:buFont typeface="Arial" pitchFamily="34" charset="0"/>
        <a:buChar char="•"/>
        <a:defRPr sz="5721" kern="1200">
          <a:solidFill>
            <a:schemeClr val="tx1"/>
          </a:solidFill>
          <a:latin typeface="+mn-lt"/>
          <a:ea typeface="+mn-ea"/>
          <a:cs typeface="+mn-cs"/>
        </a:defRPr>
      </a:lvl1pPr>
      <a:lvl2pPr marL="1328141" indent="-510824" algn="l" defTabSz="1634636" rtl="0" eaLnBrk="1" latinLnBrk="0" hangingPunct="1">
        <a:spcBef>
          <a:spcPct val="20000"/>
        </a:spcBef>
        <a:buFont typeface="Arial" pitchFamily="34" charset="0"/>
        <a:buChar char="–"/>
        <a:defRPr sz="5006" kern="1200">
          <a:solidFill>
            <a:schemeClr val="tx1"/>
          </a:solidFill>
          <a:latin typeface="+mn-lt"/>
          <a:ea typeface="+mn-ea"/>
          <a:cs typeface="+mn-cs"/>
        </a:defRPr>
      </a:lvl2pPr>
      <a:lvl3pPr marL="2043294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4290" kern="1200">
          <a:solidFill>
            <a:schemeClr val="tx1"/>
          </a:solidFill>
          <a:latin typeface="+mn-lt"/>
          <a:ea typeface="+mn-ea"/>
          <a:cs typeface="+mn-cs"/>
        </a:defRPr>
      </a:lvl3pPr>
      <a:lvl4pPr marL="2860611" indent="-408658" algn="l" defTabSz="1634636" rtl="0" eaLnBrk="1" latinLnBrk="0" hangingPunct="1">
        <a:spcBef>
          <a:spcPct val="20000"/>
        </a:spcBef>
        <a:buFont typeface="Arial" pitchFamily="34" charset="0"/>
        <a:buChar char="–"/>
        <a:defRPr sz="3575" kern="1200">
          <a:solidFill>
            <a:schemeClr val="tx1"/>
          </a:solidFill>
          <a:latin typeface="+mn-lt"/>
          <a:ea typeface="+mn-ea"/>
          <a:cs typeface="+mn-cs"/>
        </a:defRPr>
      </a:lvl4pPr>
      <a:lvl5pPr marL="3677928" indent="-408658" algn="l" defTabSz="1634636" rtl="0" eaLnBrk="1" latinLnBrk="0" hangingPunct="1">
        <a:spcBef>
          <a:spcPct val="20000"/>
        </a:spcBef>
        <a:buFont typeface="Arial" pitchFamily="34" charset="0"/>
        <a:buChar char="»"/>
        <a:defRPr sz="3575" kern="1200">
          <a:solidFill>
            <a:schemeClr val="tx1"/>
          </a:solidFill>
          <a:latin typeface="+mn-lt"/>
          <a:ea typeface="+mn-ea"/>
          <a:cs typeface="+mn-cs"/>
        </a:defRPr>
      </a:lvl5pPr>
      <a:lvl6pPr marL="4495247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6pPr>
      <a:lvl7pPr marL="5312564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7pPr>
      <a:lvl8pPr marL="6129881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8pPr>
      <a:lvl9pPr marL="6947199" indent="-408658" algn="l" defTabSz="1634636" rtl="0" eaLnBrk="1" latinLnBrk="0" hangingPunct="1">
        <a:spcBef>
          <a:spcPct val="20000"/>
        </a:spcBef>
        <a:buFont typeface="Arial" pitchFamily="34" charset="0"/>
        <a:buChar char="•"/>
        <a:defRPr sz="3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1pPr>
      <a:lvl2pPr marL="817317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2pPr>
      <a:lvl3pPr marL="1634636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451953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4pPr>
      <a:lvl5pPr marL="3269270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5pPr>
      <a:lvl6pPr marL="4086588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6pPr>
      <a:lvl7pPr marL="4903905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7pPr>
      <a:lvl8pPr marL="5721222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8pPr>
      <a:lvl9pPr marL="6538541" algn="l" defTabSz="1634636" rtl="0" eaLnBrk="1" latinLnBrk="0" hangingPunct="1">
        <a:defRPr sz="32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A992B-3DD3-58CD-5601-19D3168F0C5C}"/>
              </a:ext>
            </a:extLst>
          </p:cNvPr>
          <p:cNvSpPr txBox="1"/>
          <p:nvPr/>
        </p:nvSpPr>
        <p:spPr>
          <a:xfrm>
            <a:off x="0" y="0"/>
            <a:ext cx="607884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2000" dirty="0" err="1">
                <a:latin typeface="Arial" pitchFamily="34" charset="0"/>
                <a:cs typeface="Arial" pitchFamily="34" charset="0"/>
              </a:rPr>
              <a:t>UNC-Brown|Anwar</a:t>
            </a:r>
            <a:r>
              <a:rPr lang="en-NZ" sz="2000" dirty="0">
                <a:latin typeface="Arial" pitchFamily="34" charset="0"/>
                <a:cs typeface="Arial" pitchFamily="34" charset="0"/>
              </a:rPr>
              <a:t>=DENV=</a:t>
            </a:r>
            <a:r>
              <a:rPr lang="en-NZ" sz="2000" b="1" dirty="0">
                <a:latin typeface="Arial" pitchFamily="34" charset="0"/>
                <a:cs typeface="Arial" pitchFamily="34" charset="0"/>
              </a:rPr>
              <a:t>p2=11_Göttelab_</a:t>
            </a:r>
            <a:r>
              <a:rPr lang="en-NZ" sz="2000" b="1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231030</a:t>
            </a:r>
            <a:endParaRPr lang="en-NZ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BFB979E-200F-62B4-7E78-692545193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54134"/>
              </p:ext>
            </p:extLst>
          </p:nvPr>
        </p:nvGraphicFramePr>
        <p:xfrm>
          <a:off x="200025" y="1000125"/>
          <a:ext cx="5659438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6" r:id="rId2" imgW="4264367" imgH="4069381" progId="Prism6.Document">
                  <p:embed/>
                </p:oleObj>
              </mc:Choice>
              <mc:Fallback>
                <p:oleObj name="Prism 6" r:id="rId2" imgW="4264367" imgH="4069381" progId="Prism6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EABF629-230B-1FE6-4FA0-F57CD76AB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025" y="1000125"/>
                        <a:ext cx="5659438" cy="540067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0D0AEB-9956-6D17-FFF6-368E0F97C3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30" t="10593" r="20777"/>
          <a:stretch/>
        </p:blipFill>
        <p:spPr>
          <a:xfrm>
            <a:off x="5859794" y="1000764"/>
            <a:ext cx="1186774" cy="207789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36390DD-6AB8-4D12-7773-24EE92422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35239"/>
              </p:ext>
            </p:extLst>
          </p:nvPr>
        </p:nvGraphicFramePr>
        <p:xfrm>
          <a:off x="7447029" y="1000763"/>
          <a:ext cx="3208520" cy="254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4010650" imgH="3175353" progId="ChemDraw.Document.6.0">
                  <p:embed/>
                </p:oleObj>
              </mc:Choice>
              <mc:Fallback>
                <p:oleObj name="CS ChemDraw Drawing" r:id="rId5" imgW="4010650" imgH="317535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7029" y="1000763"/>
                        <a:ext cx="3208520" cy="254028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82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B861F-2E43-A745-C17C-1BA8304D411D}"/>
              </a:ext>
            </a:extLst>
          </p:cNvPr>
          <p:cNvSpPr txBox="1"/>
          <p:nvPr/>
        </p:nvSpPr>
        <p:spPr>
          <a:xfrm>
            <a:off x="1866320" y="3822970"/>
            <a:ext cx="8284255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DATA: Screening</a:t>
            </a:r>
          </a:p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DENV-2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716B1-8F5A-B2F5-C7FA-546352AD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6965AD5F-EEAD-370D-0A2E-16F9B95E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90" t="8982" r="22222"/>
          <a:stretch/>
        </p:blipFill>
        <p:spPr>
          <a:xfrm>
            <a:off x="6788714" y="3736266"/>
            <a:ext cx="1966746" cy="358235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EABF629-230B-1FE6-4FA0-F57CD76AB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83957"/>
              </p:ext>
            </p:extLst>
          </p:nvPr>
        </p:nvGraphicFramePr>
        <p:xfrm>
          <a:off x="8881933" y="3736266"/>
          <a:ext cx="3194580" cy="304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6" r:id="rId3" imgW="4264367" imgH="4069381" progId="Prism6.Document">
                  <p:embed/>
                </p:oleObj>
              </mc:Choice>
              <mc:Fallback>
                <p:oleObj name="Prism 6" r:id="rId3" imgW="4264367" imgH="4069381" progId="Prism6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EABF629-230B-1FE6-4FA0-F57CD76AB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1933" y="3736266"/>
                        <a:ext cx="3194580" cy="304829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6C179D-2C67-DB5D-A934-3CACB4DB9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744519" cy="91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66A04-1F4A-531B-EB12-295D038D4C44}"/>
              </a:ext>
            </a:extLst>
          </p:cNvPr>
          <p:cNvSpPr txBox="1"/>
          <p:nvPr/>
        </p:nvSpPr>
        <p:spPr>
          <a:xfrm>
            <a:off x="10206713" y="8909449"/>
            <a:ext cx="1985287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b="1" dirty="0">
                <a:latin typeface="Arial" pitchFamily="34" charset="0"/>
                <a:cs typeface="Arial" pitchFamily="34" charset="0"/>
              </a:rPr>
              <a:t>Data =  Simon Walker</a:t>
            </a:r>
            <a:endParaRPr lang="en-NZ" sz="1524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0B861F-2E43-A745-C17C-1BA8304D411D}"/>
              </a:ext>
            </a:extLst>
          </p:cNvPr>
          <p:cNvSpPr txBox="1"/>
          <p:nvPr/>
        </p:nvSpPr>
        <p:spPr>
          <a:xfrm>
            <a:off x="1866320" y="3822970"/>
            <a:ext cx="8284255" cy="24622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DATA: Screening</a:t>
            </a:r>
          </a:p>
          <a:p>
            <a:pPr algn="ctr"/>
            <a:r>
              <a:rPr lang="en-NZ" sz="8000" b="1" dirty="0">
                <a:latin typeface="Arial" pitchFamily="34" charset="0"/>
                <a:cs typeface="Arial" pitchFamily="34" charset="0"/>
              </a:rPr>
              <a:t>h-</a:t>
            </a:r>
            <a:r>
              <a:rPr lang="en-NZ" sz="8000" b="1" dirty="0" err="1">
                <a:latin typeface="Arial" pitchFamily="34" charset="0"/>
                <a:cs typeface="Arial" pitchFamily="34" charset="0"/>
              </a:rPr>
              <a:t>mtRNAP</a:t>
            </a:r>
            <a:endParaRPr lang="en-NZ" sz="8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716B1-8F5A-B2F5-C7FA-546352AD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F127E-E614-0958-88B4-864402E82235}"/>
              </a:ext>
            </a:extLst>
          </p:cNvPr>
          <p:cNvCxnSpPr>
            <a:cxnSpLocks/>
          </p:cNvCxnSpPr>
          <p:nvPr/>
        </p:nvCxnSpPr>
        <p:spPr>
          <a:xfrm flipH="1" flipV="1">
            <a:off x="700074" y="3103346"/>
            <a:ext cx="40847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79DBB3-4598-333C-5D4B-7CF10918259A}"/>
              </a:ext>
            </a:extLst>
          </p:cNvPr>
          <p:cNvSpPr txBox="1"/>
          <p:nvPr/>
        </p:nvSpPr>
        <p:spPr>
          <a:xfrm>
            <a:off x="700602" y="2824464"/>
            <a:ext cx="976229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1524" b="1" dirty="0">
                <a:latin typeface="Arial" pitchFamily="34" charset="0"/>
                <a:cs typeface="Arial" pitchFamily="34" charset="0"/>
              </a:rPr>
              <a:t>h-</a:t>
            </a:r>
            <a:r>
              <a:rPr lang="en-NZ" sz="1524" b="1" dirty="0" err="1">
                <a:latin typeface="Arial" pitchFamily="34" charset="0"/>
                <a:cs typeface="Arial" pitchFamily="34" charset="0"/>
              </a:rPr>
              <a:t>mtRNAP</a:t>
            </a:r>
            <a:endParaRPr lang="en-NZ" sz="1524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297CE2-8B18-4A91-41EF-2257678E9E28}"/>
              </a:ext>
            </a:extLst>
          </p:cNvPr>
          <p:cNvCxnSpPr>
            <a:cxnSpLocks/>
          </p:cNvCxnSpPr>
          <p:nvPr/>
        </p:nvCxnSpPr>
        <p:spPr>
          <a:xfrm flipH="1" flipV="1">
            <a:off x="700074" y="3930844"/>
            <a:ext cx="40847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8700C65-6950-12F4-B839-035F75F94B99}"/>
              </a:ext>
            </a:extLst>
          </p:cNvPr>
          <p:cNvSpPr txBox="1"/>
          <p:nvPr/>
        </p:nvSpPr>
        <p:spPr>
          <a:xfrm>
            <a:off x="700075" y="3607742"/>
            <a:ext cx="5275419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b="1" dirty="0">
                <a:highlight>
                  <a:srgbClr val="00FF00"/>
                </a:highlight>
                <a:latin typeface="Arial" pitchFamily="34" charset="0"/>
                <a:cs typeface="Arial" pitchFamily="34" charset="0"/>
              </a:rPr>
              <a:t>START</a:t>
            </a:r>
            <a:r>
              <a:rPr lang="en-NZ" sz="1524" b="1" dirty="0">
                <a:latin typeface="Arial" pitchFamily="34" charset="0"/>
                <a:cs typeface="Arial" pitchFamily="34" charset="0"/>
              </a:rPr>
              <a:t> = primer||template</a:t>
            </a:r>
            <a:r>
              <a:rPr lang="en-NZ" sz="1524" b="1" baseline="30000" dirty="0">
                <a:latin typeface="Arial" pitchFamily="34" charset="0"/>
                <a:cs typeface="Arial" pitchFamily="34" charset="0"/>
              </a:rPr>
              <a:t>50nM</a:t>
            </a:r>
            <a:r>
              <a:rPr lang="en-NZ" sz="1524" b="1" dirty="0">
                <a:latin typeface="Arial" pitchFamily="34" charset="0"/>
                <a:cs typeface="Arial" pitchFamily="34" charset="0"/>
              </a:rPr>
              <a:t> +ACGU</a:t>
            </a:r>
            <a:r>
              <a:rPr lang="en-NZ" sz="1524" b="1" baseline="30000" dirty="0">
                <a:latin typeface="Arial" pitchFamily="34" charset="0"/>
                <a:cs typeface="Arial" pitchFamily="34" charset="0"/>
              </a:rPr>
              <a:t>100uM</a:t>
            </a:r>
            <a:r>
              <a:rPr lang="en-NZ" sz="1524" b="1" dirty="0">
                <a:latin typeface="Arial" pitchFamily="34" charset="0"/>
                <a:cs typeface="Arial" pitchFamily="34" charset="0"/>
              </a:rPr>
              <a:t> = 5 min @23°C</a:t>
            </a:r>
            <a:endParaRPr lang="en-NZ" sz="1524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819961-191E-02B5-0C0D-5F600712207F}"/>
              </a:ext>
            </a:extLst>
          </p:cNvPr>
          <p:cNvSpPr txBox="1"/>
          <p:nvPr/>
        </p:nvSpPr>
        <p:spPr>
          <a:xfrm>
            <a:off x="700074" y="3174809"/>
            <a:ext cx="526259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PRE-INCUBATION</a:t>
            </a:r>
            <a:r>
              <a:rPr lang="en-NZ" sz="1524" b="1" dirty="0">
                <a:latin typeface="Arial" pitchFamily="34" charset="0"/>
                <a:cs typeface="Arial" pitchFamily="34" charset="0"/>
              </a:rPr>
              <a:t>= enzyme + inhibitor + Mg</a:t>
            </a:r>
            <a:r>
              <a:rPr lang="en-NZ" sz="1524" b="1" baseline="30000" dirty="0">
                <a:latin typeface="Arial" pitchFamily="34" charset="0"/>
                <a:cs typeface="Arial" pitchFamily="34" charset="0"/>
              </a:rPr>
              <a:t>5mM</a:t>
            </a:r>
            <a:r>
              <a:rPr lang="en-NZ" sz="1524" b="1" dirty="0">
                <a:latin typeface="Arial" pitchFamily="34" charset="0"/>
                <a:cs typeface="Arial" pitchFamily="34" charset="0"/>
              </a:rPr>
              <a:t> = 20 min </a:t>
            </a:r>
            <a:endParaRPr lang="en-NZ" sz="1524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A8113F-BD76-0188-D18A-6231C11B2EAA}"/>
              </a:ext>
            </a:extLst>
          </p:cNvPr>
          <p:cNvCxnSpPr>
            <a:cxnSpLocks/>
          </p:cNvCxnSpPr>
          <p:nvPr/>
        </p:nvCxnSpPr>
        <p:spPr>
          <a:xfrm flipH="1" flipV="1">
            <a:off x="700074" y="3503446"/>
            <a:ext cx="40847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D210FC-06F2-D6A0-3D55-C9FC147BFFD2}"/>
              </a:ext>
            </a:extLst>
          </p:cNvPr>
          <p:cNvCxnSpPr>
            <a:cxnSpLocks/>
          </p:cNvCxnSpPr>
          <p:nvPr/>
        </p:nvCxnSpPr>
        <p:spPr>
          <a:xfrm flipH="1" flipV="1">
            <a:off x="700074" y="4344278"/>
            <a:ext cx="40847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DB5420-8E75-92FC-7B56-D5530DC0EB9F}"/>
              </a:ext>
            </a:extLst>
          </p:cNvPr>
          <p:cNvSpPr/>
          <p:nvPr/>
        </p:nvSpPr>
        <p:spPr>
          <a:xfrm>
            <a:off x="700074" y="2258759"/>
            <a:ext cx="4587794" cy="521040"/>
          </a:xfrm>
          <a:prstGeom prst="rect">
            <a:avLst/>
          </a:prstGeom>
          <a:noFill/>
          <a:ln w="952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693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FAM-5</a:t>
            </a:r>
            <a:r>
              <a:rPr lang="en-NZ" sz="1693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’-</a:t>
            </a:r>
            <a:r>
              <a:rPr lang="en-NZ" sz="1693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UUUUGCCGCGCCA</a:t>
            </a:r>
            <a:r>
              <a:rPr lang="en-NZ" sz="1693" b="1" baseline="30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</a:t>
            </a:r>
            <a:endParaRPr lang="en-NZ" sz="1693" b="1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NZ" sz="1693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  3’-</a:t>
            </a:r>
            <a:r>
              <a:rPr lang="en-NZ" sz="1693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GCGCGGTCAGTATTATTA</a:t>
            </a:r>
            <a:r>
              <a:rPr lang="en-NZ" sz="1693" b="1" baseline="30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NZ" sz="1693" b="1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-5’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DB4E5-8A8E-E230-C598-9307E04DEEF8}"/>
              </a:ext>
            </a:extLst>
          </p:cNvPr>
          <p:cNvSpPr txBox="1"/>
          <p:nvPr/>
        </p:nvSpPr>
        <p:spPr>
          <a:xfrm>
            <a:off x="700074" y="4007394"/>
            <a:ext cx="2893356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 err="1">
                <a:latin typeface="Arial" pitchFamily="34" charset="0"/>
                <a:cs typeface="Arial" pitchFamily="34" charset="0"/>
              </a:rPr>
              <a:t>UNC_DENV_Set</a:t>
            </a:r>
            <a:r>
              <a:rPr lang="en-NZ" sz="1524" dirty="0">
                <a:latin typeface="Arial" pitchFamily="34" charset="0"/>
                <a:cs typeface="Arial" pitchFamily="34" charset="0"/>
              </a:rPr>
              <a:t>=2=11 = 100 </a:t>
            </a:r>
            <a:r>
              <a:rPr lang="en-NZ" sz="1524" dirty="0" err="1">
                <a:latin typeface="Arial" pitchFamily="34" charset="0"/>
                <a:cs typeface="Arial" pitchFamily="34" charset="0"/>
              </a:rPr>
              <a:t>uM</a:t>
            </a:r>
            <a:endParaRPr lang="en-NZ" sz="1524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E777E-C431-232D-6220-9067E5ED5C3F}"/>
              </a:ext>
            </a:extLst>
          </p:cNvPr>
          <p:cNvSpPr txBox="1"/>
          <p:nvPr/>
        </p:nvSpPr>
        <p:spPr>
          <a:xfrm>
            <a:off x="289101" y="6814545"/>
            <a:ext cx="218008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1524" dirty="0">
                <a:latin typeface="Arial" pitchFamily="34" charset="0"/>
                <a:cs typeface="Arial" pitchFamily="34" charset="0"/>
              </a:rPr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B6F8A-58AC-1888-CF7D-F428A7A29E63}"/>
              </a:ext>
            </a:extLst>
          </p:cNvPr>
          <p:cNvSpPr txBox="1"/>
          <p:nvPr/>
        </p:nvSpPr>
        <p:spPr>
          <a:xfrm rot="16200000" flipH="1">
            <a:off x="511493" y="4439342"/>
            <a:ext cx="163506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290EF-B12B-7BA5-D2C7-3B745459F001}"/>
              </a:ext>
            </a:extLst>
          </p:cNvPr>
          <p:cNvSpPr txBox="1"/>
          <p:nvPr/>
        </p:nvSpPr>
        <p:spPr>
          <a:xfrm>
            <a:off x="289089" y="4759736"/>
            <a:ext cx="218008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NZ" sz="1524" dirty="0">
                <a:latin typeface="Arial" pitchFamily="34" charset="0"/>
                <a:cs typeface="Arial" pitchFamily="34" charset="0"/>
              </a:rPr>
              <a:t>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6966D-9588-B140-C960-0F5EB295D91E}"/>
              </a:ext>
            </a:extLst>
          </p:cNvPr>
          <p:cNvSpPr txBox="1"/>
          <p:nvPr/>
        </p:nvSpPr>
        <p:spPr>
          <a:xfrm rot="16200000" flipH="1">
            <a:off x="741205" y="4444771"/>
            <a:ext cx="152286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b="1" dirty="0">
                <a:latin typeface="Arial" pitchFamily="34" charset="0"/>
                <a:cs typeface="Arial" pitchFamily="34" charset="0"/>
              </a:rPr>
              <a:t>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473730-9FB8-21BA-C7AE-B01ECBB14574}"/>
              </a:ext>
            </a:extLst>
          </p:cNvPr>
          <p:cNvSpPr txBox="1"/>
          <p:nvPr/>
        </p:nvSpPr>
        <p:spPr>
          <a:xfrm rot="16200000" flipH="1">
            <a:off x="969842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87BF3-E674-AAE7-3837-3922D676922F}"/>
              </a:ext>
            </a:extLst>
          </p:cNvPr>
          <p:cNvSpPr txBox="1"/>
          <p:nvPr/>
        </p:nvSpPr>
        <p:spPr>
          <a:xfrm rot="16200000" flipH="1">
            <a:off x="1182698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C17C74-6957-8971-55DD-F87238BE8B52}"/>
              </a:ext>
            </a:extLst>
          </p:cNvPr>
          <p:cNvSpPr txBox="1"/>
          <p:nvPr/>
        </p:nvSpPr>
        <p:spPr>
          <a:xfrm rot="16200000" flipH="1">
            <a:off x="1388362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39D031-7D1A-7892-271F-FA91D5481EA7}"/>
              </a:ext>
            </a:extLst>
          </p:cNvPr>
          <p:cNvSpPr txBox="1"/>
          <p:nvPr/>
        </p:nvSpPr>
        <p:spPr>
          <a:xfrm rot="16200000" flipH="1">
            <a:off x="1585961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BEF4880-D921-B159-DF84-6C48130BB1C7}"/>
              </a:ext>
            </a:extLst>
          </p:cNvPr>
          <p:cNvSpPr txBox="1"/>
          <p:nvPr/>
        </p:nvSpPr>
        <p:spPr>
          <a:xfrm rot="16200000" flipH="1">
            <a:off x="1778181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4F5A06-7115-475C-1800-4FF512E66B3C}"/>
              </a:ext>
            </a:extLst>
          </p:cNvPr>
          <p:cNvSpPr txBox="1"/>
          <p:nvPr/>
        </p:nvSpPr>
        <p:spPr>
          <a:xfrm rot="16200000" flipH="1">
            <a:off x="1976363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3EF776-FAD1-CA5F-0BBD-628F51EAE377}"/>
              </a:ext>
            </a:extLst>
          </p:cNvPr>
          <p:cNvSpPr txBox="1"/>
          <p:nvPr/>
        </p:nvSpPr>
        <p:spPr>
          <a:xfrm rot="16200000" flipH="1">
            <a:off x="2189220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C113CE-5831-367F-6DA3-CAFED36E1162}"/>
              </a:ext>
            </a:extLst>
          </p:cNvPr>
          <p:cNvSpPr txBox="1"/>
          <p:nvPr/>
        </p:nvSpPr>
        <p:spPr>
          <a:xfrm rot="16200000" flipH="1">
            <a:off x="2395052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5267FC-DFD7-A07D-1263-A437EF6E7DE0}"/>
              </a:ext>
            </a:extLst>
          </p:cNvPr>
          <p:cNvSpPr txBox="1"/>
          <p:nvPr/>
        </p:nvSpPr>
        <p:spPr>
          <a:xfrm rot="16200000" flipH="1">
            <a:off x="2599176" y="4466488"/>
            <a:ext cx="109004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B819E8-847D-7EEB-CC14-26C55724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r="6494" b="1607"/>
          <a:stretch/>
        </p:blipFill>
        <p:spPr>
          <a:xfrm>
            <a:off x="535212" y="4681441"/>
            <a:ext cx="2865394" cy="2637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9CE53-E173-340A-B8CF-2D752EEE60DE}"/>
              </a:ext>
            </a:extLst>
          </p:cNvPr>
          <p:cNvSpPr txBox="1"/>
          <p:nvPr/>
        </p:nvSpPr>
        <p:spPr>
          <a:xfrm rot="16200000" flipH="1">
            <a:off x="2741747" y="4412195"/>
            <a:ext cx="218008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8C500-43FD-4118-C039-210BC7034088}"/>
              </a:ext>
            </a:extLst>
          </p:cNvPr>
          <p:cNvSpPr txBox="1"/>
          <p:nvPr/>
        </p:nvSpPr>
        <p:spPr>
          <a:xfrm rot="16200000" flipH="1">
            <a:off x="2926427" y="4412195"/>
            <a:ext cx="203517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dirty="0">
                <a:latin typeface="Arial" pitchFamily="34" charset="0"/>
                <a:cs typeface="Arial" pitchFamily="34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DAA7A-0133-1FFB-DE1D-2A734A906251}"/>
              </a:ext>
            </a:extLst>
          </p:cNvPr>
          <p:cNvSpPr txBox="1"/>
          <p:nvPr/>
        </p:nvSpPr>
        <p:spPr>
          <a:xfrm rot="16200000" flipH="1">
            <a:off x="3143320" y="4444771"/>
            <a:ext cx="152286" cy="23455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NZ" sz="1524" b="1" dirty="0">
                <a:latin typeface="Arial" pitchFamily="34" charset="0"/>
                <a:cs typeface="Arial" pitchFamily="34" charset="0"/>
              </a:rPr>
              <a:t>Ø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43F3DE9-48A3-5BA9-3F26-E1A1B97A57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90" t="8982" r="22222"/>
          <a:stretch/>
        </p:blipFill>
        <p:spPr>
          <a:xfrm>
            <a:off x="6788714" y="3736266"/>
            <a:ext cx="1966746" cy="358235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5D1A031-D01C-BC8D-BEE4-009557F06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83036"/>
              </p:ext>
            </p:extLst>
          </p:nvPr>
        </p:nvGraphicFramePr>
        <p:xfrm>
          <a:off x="8881933" y="3736266"/>
          <a:ext cx="3194580" cy="3048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6" r:id="rId4" imgW="4264367" imgH="4069381" progId="Prism6.Document">
                  <p:embed/>
                </p:oleObj>
              </mc:Choice>
              <mc:Fallback>
                <p:oleObj name="Prism 6" r:id="rId4" imgW="4264367" imgH="4069381" progId="Prism6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EABF629-230B-1FE6-4FA0-F57CD76AB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81933" y="3736266"/>
                        <a:ext cx="3194580" cy="304829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21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84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Prism 6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Egor</dc:creator>
  <cp:lastModifiedBy>Rebecka Isaksson</cp:lastModifiedBy>
  <cp:revision>1514</cp:revision>
  <cp:lastPrinted>2023-10-27T18:54:36Z</cp:lastPrinted>
  <dcterms:created xsi:type="dcterms:W3CDTF">2006-08-16T00:00:00Z</dcterms:created>
  <dcterms:modified xsi:type="dcterms:W3CDTF">2023-10-31T20:19:11Z</dcterms:modified>
</cp:coreProperties>
</file>