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56" r:id="rId3"/>
    <p:sldId id="264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085BE5-5387-9510-8A91-6036A997CC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8AA231-F136-CED5-6276-F90066B7B4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540BD-D076-4D1E-AA61-3A55FD3283D8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7E5EE-A1FE-3A30-DD93-EE0E30A1D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8D8401-A3B2-2E61-3435-648279B4B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C98E-AA96-44CF-8FB1-94E8EBDF16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468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E30FF-09CC-4BF7-A53D-1EFBEC33C771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D25B4-2D53-4EE5-A5C2-05A96D0B8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6648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25B4-2D53-4EE5-A5C2-05A96D0B83F7}" type="slidenum">
              <a:rPr lang="en-GB" smtClean="0"/>
              <a:t>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60CBC-A7A8-0A08-21BF-49528D9D38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25B4-2D53-4EE5-A5C2-05A96D0B83F7}" type="slidenum">
              <a:rPr lang="en-GB" smtClean="0"/>
              <a:t>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BBFB5-A75A-145F-B9DE-A56FB46B1E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88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25B4-2D53-4EE5-A5C2-05A96D0B83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9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15141-7A7D-BD4D-9088-DC8E31E3A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5EF08-876E-539D-AB41-FF9FF9940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5DBE8-BA22-F3E8-3BA9-CFCBB8FA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E641-4AC9-4231-B6D6-ADEE6BC53425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73401-9229-4D59-FC08-B3B71493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02152-E922-4E7B-E4ED-E3FA52E8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2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0AFA-0DB5-61F5-75B9-CEA4C53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55F7F3-A920-31FD-A2F5-152FDBA5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52357-5DE4-E7F6-E213-0ECB7F95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2EAB-AB56-458F-A13D-D352198E9677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78A27-57D9-4083-20C8-1BBB0FEF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D6958-6348-C03D-BBBD-1ED2A74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7144E7-7C0D-B207-682C-34EAFBC78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89542-54ED-01E4-D515-706B40DE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BD33D-E8D8-F114-FC99-D90CA980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30D2-6241-4A7E-AE81-CD837DFA5684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E5CDE-0EA2-FDBF-15B9-8D8A465E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FDD63-1EA5-FAF9-B499-5DBD63B1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5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597D3-2DB6-42BD-AFC0-29EB7FBE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A6DD5-5B2B-1A22-EC92-901C6D5C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0404B-EC3F-E095-E9B0-A19D48A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48FF-AE11-4424-881D-1EF1E50DE071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4D13D-9271-CF93-AD96-92977FCC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D16FA-4148-AF8B-75C5-07FE5209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38A3-BBD8-339A-4120-6931E363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94C49-1225-1BF8-8219-B295E4DA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D5FF4-F190-6753-A17D-36EABCCC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D104-B88B-4048-8C87-0A1701E7C218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5426-76D6-A6E4-7078-E203D824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7DAF9-57BE-9E5D-31F5-68568668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9626D-67BC-8543-741F-A1C36FA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A576F-AAD9-F793-8392-A64BF1B24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6EC7D-4D82-6AB3-5D33-8ADEBBE10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95D7D-FE8A-43C9-AFE3-9D48D7A6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164F-9748-4DD0-BBBD-633B3FCB0451}" type="datetime1">
              <a:rPr lang="en-GB" smtClean="0"/>
              <a:t>25/01/2024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1B2FF-8022-87D0-957C-3DAB0649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12C47-0E5B-774C-9F67-832047E3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FD2BD-3A9A-56B2-8442-E0B11191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4BAE1-7456-2152-40A8-84D6D767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1E6E1-6F85-60C4-A11B-5B8A18DAD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1318A8-E18C-5B11-132C-71D087EFB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EDAEF-1933-5068-CE33-4591549F7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A3D70F-A2F2-BE03-166D-B4425A4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B3B8-741B-4A6E-908B-08FD4720D5C9}" type="datetime1">
              <a:rPr lang="en-GB" smtClean="0"/>
              <a:t>25/01/2024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9F023-1A27-20EC-CF89-B3CAA413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021EDE-FF9A-FB81-209F-7A02A02F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6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0AFB-C5EB-25E0-A12B-DF3C75F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2CCA8-2F12-B436-05C7-6DB857EC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88EF-3D44-41EC-8E13-3920662508AA}" type="datetime1">
              <a:rPr lang="en-GB" smtClean="0"/>
              <a:t>25/01/2024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AC1CA1-16E3-2239-88BB-9CBA9862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A4D153-DB61-FA28-9C10-528E73F8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2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BB4EE-2043-4879-8B73-80A00672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A89-6638-4D70-A849-B91A9CA48243}" type="datetime1">
              <a:rPr lang="en-GB" smtClean="0"/>
              <a:t>25/01/2024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315FE3-2D88-B5ED-68BE-AF160B21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F6283-7B43-BED9-34CB-A9B75322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9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93205-2EDB-31FC-BBD8-3CC12EC0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8F97A-E4D3-767E-32B7-F90BAB25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7F834-D42A-33F8-98A8-916EB8DE4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1F1C5-2550-7C99-BE3C-3CBD3E5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88C6-0916-44B8-AFE4-06B38545BDB9}" type="datetime1">
              <a:rPr lang="en-GB" smtClean="0"/>
              <a:t>25/01/2024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DEB0F-5BAF-D22A-6308-3E0FC505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6201E-C9FC-6EDE-A0C0-7C57868D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E3ED7-2AD5-B8F6-733E-89F7BB4C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1E61EB-AB6F-BC6F-1871-6DD072431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6DEE6-B29D-7810-CA56-8F357443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A9EA6-DBCD-58EC-F36C-32D1D65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C5C6-8C42-454E-BB3D-FF70ECBAD1B0}" type="datetime1">
              <a:rPr lang="en-GB" smtClean="0"/>
              <a:t>25/01/2024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B44A3-A860-EAE0-AFD2-1A39E56B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93998-DAF3-4286-4EB3-1848FA68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7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78C2B7-34E8-9657-912C-FF902674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AF2E3-BF88-80A6-0B52-45440D53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78514-6715-77B7-769C-B1D83BAD9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218E7-5A26-49B7-BEE3-09E5776B61A0}" type="datetime1">
              <a:rPr lang="en-GB" smtClean="0"/>
              <a:t>25/01/2024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EC1F9-F3BB-0FE3-97CC-BC2A1362B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96567-A5EE-F4BC-29B2-E775A4354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2ACF5-1E22-47DC-99A3-F9AC22D002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0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.png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e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1.png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1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3529AED-FF70-C6FF-EB04-58A12E266477}"/>
              </a:ext>
            </a:extLst>
          </p:cNvPr>
          <p:cNvSpPr txBox="1"/>
          <p:nvPr/>
        </p:nvSpPr>
        <p:spPr>
          <a:xfrm>
            <a:off x="2203881" y="2105561"/>
            <a:ext cx="702889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600" b="1" dirty="0"/>
              <a:t>CNP12</a:t>
            </a:r>
            <a:r>
              <a:rPr lang="en-GB" sz="4000" b="1" dirty="0"/>
              <a:t>: SARS-COV-2 </a:t>
            </a:r>
            <a:r>
              <a:rPr lang="en-GB" sz="4000" b="1" dirty="0" err="1"/>
              <a:t>Nsp15</a:t>
            </a:r>
            <a:r>
              <a:rPr lang="en-GB" sz="4000" b="1" dirty="0"/>
              <a:t> </a:t>
            </a:r>
          </a:p>
          <a:p>
            <a:pPr algn="ctr"/>
            <a:r>
              <a:rPr lang="en-GB" sz="4000" b="1" dirty="0"/>
              <a:t>Confirmed Hits Expansion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6726D-4F95-4992-5830-3CE1DE508921}"/>
              </a:ext>
            </a:extLst>
          </p:cNvPr>
          <p:cNvSpPr txBox="1"/>
          <p:nvPr/>
        </p:nvSpPr>
        <p:spPr>
          <a:xfrm>
            <a:off x="7528264" y="391505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25/01/2024</a:t>
            </a:r>
          </a:p>
        </p:txBody>
      </p:sp>
    </p:spTree>
    <p:extLst>
      <p:ext uri="{BB962C8B-B14F-4D97-AF65-F5344CB8AC3E}">
        <p14:creationId xmlns:p14="http://schemas.microsoft.com/office/powerpoint/2010/main" val="25499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DD2F32-990F-421A-67F4-2BDED2C9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472" y="114842"/>
            <a:ext cx="2016505" cy="9056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22C1E4-8694-CD1A-E6AB-1E8A27D87183}"/>
              </a:ext>
            </a:extLst>
          </p:cNvPr>
          <p:cNvSpPr txBox="1"/>
          <p:nvPr/>
        </p:nvSpPr>
        <p:spPr>
          <a:xfrm>
            <a:off x="2134329" y="352206"/>
            <a:ext cx="7264938" cy="43088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0070C0"/>
                </a:solidFill>
              </a:rPr>
              <a:t>SARS-COV-2 </a:t>
            </a:r>
            <a:r>
              <a:rPr lang="en-GB" sz="2200" b="1" dirty="0" err="1">
                <a:solidFill>
                  <a:srgbClr val="0070C0"/>
                </a:solidFill>
              </a:rPr>
              <a:t>Nsp15</a:t>
            </a:r>
            <a:r>
              <a:rPr lang="en-GB" sz="2200" b="1" dirty="0">
                <a:solidFill>
                  <a:srgbClr val="0070C0"/>
                </a:solidFill>
              </a:rPr>
              <a:t> confirmed Hits Analogue expansion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2062CC-EC7C-E718-4843-C88872B3B19B}"/>
              </a:ext>
            </a:extLst>
          </p:cNvPr>
          <p:cNvSpPr txBox="1"/>
          <p:nvPr/>
        </p:nvSpPr>
        <p:spPr>
          <a:xfrm>
            <a:off x="319448" y="1143482"/>
            <a:ext cx="21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Initial hit RA-10874</a:t>
            </a:r>
            <a:r>
              <a:rPr lang="en-GB" dirty="0"/>
              <a:t>: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F64A9D0-08BA-8B0E-4A14-03E5D037F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384351"/>
              </p:ext>
            </p:extLst>
          </p:nvPr>
        </p:nvGraphicFramePr>
        <p:xfrm>
          <a:off x="298450" y="1587500"/>
          <a:ext cx="2233613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018919" imgH="1532763" progId="ChemDraw.Document.6.0">
                  <p:embed/>
                </p:oleObj>
              </mc:Choice>
              <mc:Fallback>
                <p:oleObj name="CS ChemDraw Drawing" r:id="rId4" imgW="2018919" imgH="153276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450" y="1587500"/>
                        <a:ext cx="2233613" cy="169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34D38F6-133F-1482-BA95-E4B622DD4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10372"/>
              </p:ext>
            </p:extLst>
          </p:nvPr>
        </p:nvGraphicFramePr>
        <p:xfrm>
          <a:off x="3589338" y="1143482"/>
          <a:ext cx="7404683" cy="34666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04683">
                  <a:extLst>
                    <a:ext uri="{9D8B030D-6E8A-4147-A177-3AD203B41FA5}">
                      <a16:colId xmlns:a16="http://schemas.microsoft.com/office/drawing/2014/main" val="2211778501"/>
                    </a:ext>
                  </a:extLst>
                </a:gridCol>
              </a:tblGrid>
              <a:tr h="34666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299263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E0339F3-C72B-3771-FD08-592806B94878}"/>
              </a:ext>
            </a:extLst>
          </p:cNvPr>
          <p:cNvSpPr txBox="1"/>
          <p:nvPr/>
        </p:nvSpPr>
        <p:spPr>
          <a:xfrm>
            <a:off x="3567213" y="1166198"/>
            <a:ext cx="5489773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Compounds to </a:t>
            </a:r>
            <a:r>
              <a:rPr lang="en-GB" b="1" dirty="0">
                <a:highlight>
                  <a:srgbClr val="FFFF00"/>
                </a:highlight>
              </a:rPr>
              <a:t>make </a:t>
            </a:r>
            <a:r>
              <a:rPr lang="en-GB" b="1" dirty="0"/>
              <a:t>with modification on </a:t>
            </a:r>
            <a:r>
              <a:rPr lang="en-GB" b="1" dirty="0">
                <a:solidFill>
                  <a:srgbClr val="FF0000"/>
                </a:solidFill>
              </a:rPr>
              <a:t>red part</a:t>
            </a:r>
            <a:r>
              <a:rPr lang="en-GB" b="1" dirty="0"/>
              <a:t>:</a:t>
            </a:r>
          </a:p>
          <a:p>
            <a:endParaRPr lang="en-GB" sz="1500" b="1" dirty="0"/>
          </a:p>
          <a:p>
            <a:r>
              <a:rPr lang="en-GB" sz="1500" i="1" dirty="0"/>
              <a:t>higher solubility</a:t>
            </a:r>
          </a:p>
          <a:p>
            <a:endParaRPr lang="en-GB" sz="1500" b="1" i="1" dirty="0"/>
          </a:p>
          <a:p>
            <a:endParaRPr lang="en-GB" sz="1500" b="1" i="1" dirty="0"/>
          </a:p>
          <a:p>
            <a:endParaRPr lang="en-GB" sz="1500" b="1" i="1" dirty="0"/>
          </a:p>
          <a:p>
            <a:endParaRPr lang="en-GB" sz="1500" b="1" i="1" dirty="0"/>
          </a:p>
          <a:p>
            <a:endParaRPr lang="en-GB" sz="1500" b="1" i="1" dirty="0"/>
          </a:p>
          <a:p>
            <a:endParaRPr lang="en-GB" sz="1500" i="1" dirty="0"/>
          </a:p>
          <a:p>
            <a:r>
              <a:rPr lang="en-GB" sz="1500" i="1" dirty="0"/>
              <a:t>electron withdrawing and donating groups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40D1B24-046C-1CFD-0969-754BD129A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96285"/>
              </p:ext>
            </p:extLst>
          </p:nvPr>
        </p:nvGraphicFramePr>
        <p:xfrm>
          <a:off x="8333822" y="1948203"/>
          <a:ext cx="2071687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029571" imgH="1104847" progId="ChemDraw.Document.6.0">
                  <p:embed/>
                </p:oleObj>
              </mc:Choice>
              <mc:Fallback>
                <p:oleObj name="CS ChemDraw Drawing" r:id="rId6" imgW="2029571" imgH="1104847" progId="ChemDraw.Document.6.0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7C882C3-DB00-77F2-C555-A0B338CD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3822" y="1948203"/>
                        <a:ext cx="2071687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097B3A1-1317-B99D-8D28-C6016F43F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27881"/>
              </p:ext>
            </p:extLst>
          </p:nvPr>
        </p:nvGraphicFramePr>
        <p:xfrm>
          <a:off x="3967163" y="1944688"/>
          <a:ext cx="1727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567815" imgH="1171575" progId="ChemDraw.Document.6.0">
                  <p:embed/>
                </p:oleObj>
              </mc:Choice>
              <mc:Fallback>
                <p:oleObj name="CS ChemDraw Drawing" r:id="rId8" imgW="1567815" imgH="117157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7163" y="1944688"/>
                        <a:ext cx="1727200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2733E76B-0034-21A1-2749-246F518D4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072444"/>
              </p:ext>
            </p:extLst>
          </p:nvPr>
        </p:nvGraphicFramePr>
        <p:xfrm>
          <a:off x="3955488" y="3688599"/>
          <a:ext cx="17494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685133" imgH="892959" progId="ChemDraw.Document.6.0">
                  <p:embed/>
                </p:oleObj>
              </mc:Choice>
              <mc:Fallback>
                <p:oleObj name="CS ChemDraw Drawing" r:id="rId10" imgW="1685133" imgH="892959" progId="ChemDraw.Document.6.0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7C882C3-DB00-77F2-C555-A0B338CD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5488" y="3688599"/>
                        <a:ext cx="1749425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FA43E06-A2D5-1CB6-7F71-BC0B78649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77640"/>
              </p:ext>
            </p:extLst>
          </p:nvPr>
        </p:nvGraphicFramePr>
        <p:xfrm>
          <a:off x="8581472" y="3589797"/>
          <a:ext cx="18240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717135" imgH="930796" progId="ChemDraw.Document.6.0">
                  <p:embed/>
                </p:oleObj>
              </mc:Choice>
              <mc:Fallback>
                <p:oleObj name="CS ChemDraw Drawing" r:id="rId12" imgW="1717135" imgH="930796" progId="ChemDraw.Document.6.0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733E76B-0034-21A1-2749-246F518D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81472" y="3589797"/>
                        <a:ext cx="1824037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B79BA830-4683-32DA-BD83-7F55DB061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363260"/>
              </p:ext>
            </p:extLst>
          </p:nvPr>
        </p:nvGraphicFramePr>
        <p:xfrm>
          <a:off x="6070600" y="3659188"/>
          <a:ext cx="19335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878406" imgH="921967" progId="ChemDraw.Document.6.0">
                  <p:embed/>
                </p:oleObj>
              </mc:Choice>
              <mc:Fallback>
                <p:oleObj name="CS ChemDraw Drawing" r:id="rId14" imgW="1878406" imgH="921967" progId="ChemDraw.Document.6.0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2733E76B-0034-21A1-2749-246F518D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70600" y="3659188"/>
                        <a:ext cx="1933575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48C867FB-9037-625C-A0A9-3D41633BE389}"/>
              </a:ext>
            </a:extLst>
          </p:cNvPr>
          <p:cNvSpPr txBox="1"/>
          <p:nvPr/>
        </p:nvSpPr>
        <p:spPr>
          <a:xfrm>
            <a:off x="104004" y="3422583"/>
            <a:ext cx="32760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This molecule is relatively simple</a:t>
            </a:r>
          </a:p>
          <a:p>
            <a:endParaRPr lang="en-GB" sz="16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First priority: increase solubility</a:t>
            </a:r>
          </a:p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</a:rPr>
              <a:t>Second priority: build SAR</a:t>
            </a: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54D4AB9F-D0D6-BB4B-091C-8322D51A3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080871"/>
              </p:ext>
            </p:extLst>
          </p:nvPr>
        </p:nvGraphicFramePr>
        <p:xfrm>
          <a:off x="6215956" y="1952966"/>
          <a:ext cx="17700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697345" imgH="930796" progId="ChemDraw.Document.6.0">
                  <p:embed/>
                </p:oleObj>
              </mc:Choice>
              <mc:Fallback>
                <p:oleObj name="CS ChemDraw Drawing" r:id="rId16" imgW="1697345" imgH="930796" progId="ChemDraw.Document.6.0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E7C882C3-DB00-77F2-C555-A0B338CD81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15956" y="1952966"/>
                        <a:ext cx="1770062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14B563A-FB75-2DA9-EF24-21086494C58D}"/>
              </a:ext>
            </a:extLst>
          </p:cNvPr>
          <p:cNvSpPr txBox="1"/>
          <p:nvPr/>
        </p:nvSpPr>
        <p:spPr>
          <a:xfrm>
            <a:off x="319448" y="5114353"/>
            <a:ext cx="2899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Compounds to </a:t>
            </a:r>
            <a:r>
              <a:rPr lang="en-GB" b="1" dirty="0">
                <a:highlight>
                  <a:srgbClr val="FFFF00"/>
                </a:highlight>
              </a:rPr>
              <a:t>buy</a:t>
            </a:r>
            <a:r>
              <a:rPr lang="en-GB" b="1" dirty="0"/>
              <a:t> </a:t>
            </a:r>
          </a:p>
          <a:p>
            <a:r>
              <a:rPr lang="en-GB" b="1" i="1" dirty="0"/>
              <a:t>with further modifications</a:t>
            </a:r>
          </a:p>
          <a:p>
            <a:r>
              <a:rPr lang="en-GB" b="1" i="1" dirty="0"/>
              <a:t>on </a:t>
            </a: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linker:</a:t>
            </a:r>
          </a:p>
          <a:p>
            <a:endParaRPr lang="en-GB" b="1" dirty="0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27F5A432-1389-9ED3-A353-64D7BB984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8118"/>
              </p:ext>
            </p:extLst>
          </p:nvPr>
        </p:nvGraphicFramePr>
        <p:xfrm>
          <a:off x="3776687" y="5072179"/>
          <a:ext cx="1585554" cy="72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1526667" imgH="693039" progId="ChemDraw.Document.6.0">
                  <p:embed/>
                </p:oleObj>
              </mc:Choice>
              <mc:Fallback>
                <p:oleObj name="CS ChemDraw Drawing" r:id="rId18" imgW="1526667" imgH="693039" progId="ChemDraw.Document.6.0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2EEA8C9-DA90-D87C-F36C-B782020A5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76687" y="5072179"/>
                        <a:ext cx="1585554" cy="721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6707D06C-29DD-2BD6-4B6C-4C0D2386B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01226"/>
              </p:ext>
            </p:extLst>
          </p:nvPr>
        </p:nvGraphicFramePr>
        <p:xfrm>
          <a:off x="5510267" y="5072069"/>
          <a:ext cx="1585554" cy="72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528073" imgH="693262" progId="ChemDraw.Document.6.0">
                  <p:embed/>
                </p:oleObj>
              </mc:Choice>
              <mc:Fallback>
                <p:oleObj name="CS ChemDraw Drawing" r:id="rId20" imgW="1528073" imgH="693262" progId="ChemDraw.Document.6.0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500332EA-2FEB-9FC3-8E48-E8F764DA71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10267" y="5072069"/>
                        <a:ext cx="1585554" cy="72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0C5D2B62-C2CB-E96C-633E-625C37672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33893"/>
              </p:ext>
            </p:extLst>
          </p:nvPr>
        </p:nvGraphicFramePr>
        <p:xfrm>
          <a:off x="7366743" y="5038066"/>
          <a:ext cx="16732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526667" imgH="964311" progId="ChemDraw.Document.6.0">
                  <p:embed/>
                </p:oleObj>
              </mc:Choice>
              <mc:Fallback>
                <p:oleObj name="CS ChemDraw Drawing" r:id="rId22" imgW="1526667" imgH="964311" progId="ChemDraw.Document.6.0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27B85B6-F7E4-0F73-0832-675A9FCBF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66743" y="5038066"/>
                        <a:ext cx="1673225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A423470-AA89-FE29-DA5F-2A1FAF44F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32248"/>
              </p:ext>
            </p:extLst>
          </p:nvPr>
        </p:nvGraphicFramePr>
        <p:xfrm>
          <a:off x="9328248" y="5007531"/>
          <a:ext cx="1673225" cy="86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580007" imgH="814959" progId="ChemDraw.Document.6.0">
                  <p:embed/>
                </p:oleObj>
              </mc:Choice>
              <mc:Fallback>
                <p:oleObj name="CS ChemDraw Drawing" r:id="rId24" imgW="1580007" imgH="814959" progId="ChemDraw.Document.6.0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720FEA1-519A-B56E-7997-B3EC44D3F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328248" y="5007531"/>
                        <a:ext cx="1673225" cy="864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A9C461B3-4C41-1F76-0FDB-D6A8EDAF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42653"/>
              </p:ext>
            </p:extLst>
          </p:nvPr>
        </p:nvGraphicFramePr>
        <p:xfrm>
          <a:off x="177554" y="4712308"/>
          <a:ext cx="10816467" cy="19065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16467">
                  <a:extLst>
                    <a:ext uri="{9D8B030D-6E8A-4147-A177-3AD203B41FA5}">
                      <a16:colId xmlns:a16="http://schemas.microsoft.com/office/drawing/2014/main" val="2211778501"/>
                    </a:ext>
                  </a:extLst>
                </a:gridCol>
              </a:tblGrid>
              <a:tr h="1906585">
                <a:tc>
                  <a:txBody>
                    <a:bodyPr/>
                    <a:lstStyle/>
                    <a:p>
                      <a:r>
                        <a:rPr lang="en-GB" sz="1500" b="0" i="1" dirty="0"/>
                        <a:t>                                                                                           different position          nitrogen removed                prolonged linker                    </a:t>
                      </a:r>
                      <a:r>
                        <a:rPr lang="en-GB" sz="1500" b="0" i="1" dirty="0" err="1"/>
                        <a:t>sulfonamide</a:t>
                      </a:r>
                      <a:endParaRPr lang="en-GB" sz="15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299263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9484C716-C3A5-18F6-686D-E4ED3E3153CE}"/>
              </a:ext>
            </a:extLst>
          </p:cNvPr>
          <p:cNvSpPr txBox="1"/>
          <p:nvPr/>
        </p:nvSpPr>
        <p:spPr>
          <a:xfrm>
            <a:off x="9163524" y="5881384"/>
            <a:ext cx="15311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sz="1400" b="1" dirty="0">
                <a:solidFill>
                  <a:srgbClr val="FF0000"/>
                </a:solidFill>
              </a:rPr>
              <a:t>                </a:t>
            </a:r>
            <a:r>
              <a:rPr lang="en-GB" sz="1400" b="1" dirty="0"/>
              <a:t> </a:t>
            </a:r>
            <a:r>
              <a:rPr lang="en-GB" sz="1400" b="1" i="1" dirty="0"/>
              <a:t>Enamine</a:t>
            </a:r>
            <a:endParaRPr lang="en-GB" sz="1400" b="1" dirty="0"/>
          </a:p>
          <a:p>
            <a:endParaRPr lang="en-GB" dirty="0"/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91829FBA-5A8F-4A9B-F986-258BEB98F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142130"/>
              </p:ext>
            </p:extLst>
          </p:nvPr>
        </p:nvGraphicFramePr>
        <p:xfrm>
          <a:off x="5571715" y="5760288"/>
          <a:ext cx="1587307" cy="86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1535811" imgH="833247" progId="ChemDraw.Document.6.0">
                  <p:embed/>
                </p:oleObj>
              </mc:Choice>
              <mc:Fallback>
                <p:oleObj name="CS ChemDraw Drawing" r:id="rId26" imgW="1535811" imgH="8332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71715" y="5760288"/>
                        <a:ext cx="1587307" cy="861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2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DD2F32-990F-421A-67F4-2BDED2C9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472" y="114842"/>
            <a:ext cx="2016505" cy="905616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4650D76-822E-6C7E-DC1E-9FB0A966E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553136"/>
              </p:ext>
            </p:extLst>
          </p:nvPr>
        </p:nvGraphicFramePr>
        <p:xfrm>
          <a:off x="4568715" y="1802403"/>
          <a:ext cx="1685781" cy="803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48912" imgH="689899" progId="ChemDraw.Document.6.0">
                  <p:embed/>
                </p:oleObj>
              </mc:Choice>
              <mc:Fallback>
                <p:oleObj name="CS ChemDraw Drawing" r:id="rId4" imgW="1448912" imgH="689899" progId="ChemDraw.Document.6.0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4650D76-822E-6C7E-DC1E-9FB0A966E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8715" y="1802403"/>
                        <a:ext cx="1685781" cy="803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369D852-A139-BB04-843B-DB79EE834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085746"/>
              </p:ext>
            </p:extLst>
          </p:nvPr>
        </p:nvGraphicFramePr>
        <p:xfrm>
          <a:off x="6486836" y="1778314"/>
          <a:ext cx="1849326" cy="82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83870" imgH="753802" progId="ChemDraw.Document.6.0">
                  <p:embed/>
                </p:oleObj>
              </mc:Choice>
              <mc:Fallback>
                <p:oleObj name="CS ChemDraw Drawing" r:id="rId6" imgW="1683870" imgH="753802" progId="ChemDraw.Document.6.0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369D852-A139-BB04-843B-DB79EE834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6836" y="1778314"/>
                        <a:ext cx="1849326" cy="827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7D63A63-F372-0DDB-954B-725E1C616A40}"/>
              </a:ext>
            </a:extLst>
          </p:cNvPr>
          <p:cNvSpPr txBox="1"/>
          <p:nvPr/>
        </p:nvSpPr>
        <p:spPr>
          <a:xfrm>
            <a:off x="4223935" y="1137303"/>
            <a:ext cx="8224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Compounds to </a:t>
            </a:r>
            <a:r>
              <a:rPr lang="en-GB" b="1" dirty="0">
                <a:highlight>
                  <a:srgbClr val="FFFF00"/>
                </a:highlight>
              </a:rPr>
              <a:t>buy</a:t>
            </a:r>
            <a:r>
              <a:rPr lang="en-GB" b="1" dirty="0"/>
              <a:t> with modifications on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blue part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/>
              <a:t>                                                    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13BB7CD-37E3-C547-7987-30210B6B7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894336"/>
              </p:ext>
            </p:extLst>
          </p:nvPr>
        </p:nvGraphicFramePr>
        <p:xfrm>
          <a:off x="4467225" y="4110038"/>
          <a:ext cx="188753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781175" imgH="1074039" progId="ChemDraw.Document.6.0">
                  <p:embed/>
                </p:oleObj>
              </mc:Choice>
              <mc:Fallback>
                <p:oleObj name="CS ChemDraw Drawing" r:id="rId8" imgW="1781175" imgH="10740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67225" y="4110038"/>
                        <a:ext cx="1887538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FBC53D-D827-59A0-1B35-DF785172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08655"/>
              </p:ext>
            </p:extLst>
          </p:nvPr>
        </p:nvGraphicFramePr>
        <p:xfrm>
          <a:off x="4223935" y="1137303"/>
          <a:ext cx="6677845" cy="18012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77845">
                  <a:extLst>
                    <a:ext uri="{9D8B030D-6E8A-4147-A177-3AD203B41FA5}">
                      <a16:colId xmlns:a16="http://schemas.microsoft.com/office/drawing/2014/main" val="2211778501"/>
                    </a:ext>
                  </a:extLst>
                </a:gridCol>
              </a:tblGrid>
              <a:tr h="18012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299263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6658C8E-4462-97EA-4C32-23CC043E3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07364"/>
              </p:ext>
            </p:extLst>
          </p:nvPr>
        </p:nvGraphicFramePr>
        <p:xfrm>
          <a:off x="8564513" y="1778314"/>
          <a:ext cx="2168495" cy="74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994622" imgH="688638" progId="ChemDraw.Document.6.0">
                  <p:embed/>
                </p:oleObj>
              </mc:Choice>
              <mc:Fallback>
                <p:oleObj name="CS ChemDraw Drawing" r:id="rId10" imgW="1994622" imgH="68863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64513" y="1778314"/>
                        <a:ext cx="2168495" cy="74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E4E2860-B5BF-2F77-19F6-2A2457DA4AA4}"/>
              </a:ext>
            </a:extLst>
          </p:cNvPr>
          <p:cNvSpPr txBox="1"/>
          <p:nvPr/>
        </p:nvSpPr>
        <p:spPr>
          <a:xfrm>
            <a:off x="319448" y="1143482"/>
            <a:ext cx="21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Initial hit RA-10874</a:t>
            </a:r>
            <a:r>
              <a:rPr lang="en-GB" dirty="0"/>
              <a:t>: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29E044C-5414-35EC-DAF1-1117154CD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995131"/>
              </p:ext>
            </p:extLst>
          </p:nvPr>
        </p:nvGraphicFramePr>
        <p:xfrm>
          <a:off x="6695103" y="4110038"/>
          <a:ext cx="1735508" cy="71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685163" imgH="689991" progId="ChemDraw.Document.6.0">
                  <p:embed/>
                </p:oleObj>
              </mc:Choice>
              <mc:Fallback>
                <p:oleObj name="CS ChemDraw Drawing" r:id="rId12" imgW="1685163" imgH="68999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95103" y="4110038"/>
                        <a:ext cx="1735508" cy="710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C9AECF7C-665C-9480-2A6B-B8C39D5AE26A}"/>
              </a:ext>
            </a:extLst>
          </p:cNvPr>
          <p:cNvSpPr txBox="1"/>
          <p:nvPr/>
        </p:nvSpPr>
        <p:spPr>
          <a:xfrm>
            <a:off x="4223935" y="3354441"/>
            <a:ext cx="365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Compounds to make </a:t>
            </a:r>
            <a:r>
              <a:rPr lang="en-GB" b="1" i="1" dirty="0">
                <a:highlight>
                  <a:srgbClr val="FFFF00"/>
                </a:highlight>
              </a:rPr>
              <a:t>waiting list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0869B0-0D4C-EB65-8D4D-F07085128B63}"/>
              </a:ext>
            </a:extLst>
          </p:cNvPr>
          <p:cNvSpPr txBox="1"/>
          <p:nvPr/>
        </p:nvSpPr>
        <p:spPr>
          <a:xfrm>
            <a:off x="9828593" y="2591903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/>
              <a:t>Enamine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8F1D44-6E30-D881-B4A5-E4450373B0BD}"/>
              </a:ext>
            </a:extLst>
          </p:cNvPr>
          <p:cNvSpPr txBox="1"/>
          <p:nvPr/>
        </p:nvSpPr>
        <p:spPr>
          <a:xfrm>
            <a:off x="4363071" y="5762320"/>
            <a:ext cx="6639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i="1" dirty="0"/>
              <a:t>Require highly </a:t>
            </a:r>
            <a:r>
              <a:rPr lang="en-GB" sz="1500" i="1" dirty="0">
                <a:solidFill>
                  <a:srgbClr val="FF0000"/>
                </a:solidFill>
              </a:rPr>
              <a:t>expensive</a:t>
            </a:r>
            <a:r>
              <a:rPr lang="en-GB" sz="1500" i="1" dirty="0"/>
              <a:t> building blocks, will decide after evaluating results of </a:t>
            </a:r>
          </a:p>
          <a:p>
            <a:r>
              <a:rPr lang="en-GB" sz="1500" i="1" dirty="0"/>
              <a:t>the expanded analogues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2240535-C392-F92A-0A18-53E78627B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11728"/>
              </p:ext>
            </p:extLst>
          </p:nvPr>
        </p:nvGraphicFramePr>
        <p:xfrm>
          <a:off x="8769350" y="4121150"/>
          <a:ext cx="16843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683639" imgH="688467" progId="ChemDraw.Document.6.0">
                  <p:embed/>
                </p:oleObj>
              </mc:Choice>
              <mc:Fallback>
                <p:oleObj name="CS ChemDraw Drawing" r:id="rId14" imgW="1683639" imgH="68846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69350" y="4121150"/>
                        <a:ext cx="1684338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56292BD-E6FA-0B5F-2CDB-CD1EB5AE9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49591"/>
              </p:ext>
            </p:extLst>
          </p:nvPr>
        </p:nvGraphicFramePr>
        <p:xfrm>
          <a:off x="8769350" y="4960660"/>
          <a:ext cx="16859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685163" imgH="689991" progId="ChemDraw.Document.6.0">
                  <p:embed/>
                </p:oleObj>
              </mc:Choice>
              <mc:Fallback>
                <p:oleObj name="CS ChemDraw Drawing" r:id="rId16" imgW="1685163" imgH="68999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69350" y="4960660"/>
                        <a:ext cx="1685925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878239B0-64FE-FDA3-7E68-F121B477ECCA}"/>
              </a:ext>
            </a:extLst>
          </p:cNvPr>
          <p:cNvSpPr txBox="1"/>
          <p:nvPr/>
        </p:nvSpPr>
        <p:spPr>
          <a:xfrm>
            <a:off x="2134329" y="352206"/>
            <a:ext cx="7264938" cy="43088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0070C0"/>
                </a:solidFill>
              </a:rPr>
              <a:t>SARS-COV-2 </a:t>
            </a:r>
            <a:r>
              <a:rPr lang="en-GB" sz="2200" b="1" dirty="0" err="1">
                <a:solidFill>
                  <a:srgbClr val="0070C0"/>
                </a:solidFill>
              </a:rPr>
              <a:t>Nsp15</a:t>
            </a:r>
            <a:r>
              <a:rPr lang="en-GB" sz="2200" b="1" dirty="0">
                <a:solidFill>
                  <a:srgbClr val="0070C0"/>
                </a:solidFill>
              </a:rPr>
              <a:t> confirmed Hits Analogue expansion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71736AD-B6D5-9347-4E2C-51CED8906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92951"/>
              </p:ext>
            </p:extLst>
          </p:nvPr>
        </p:nvGraphicFramePr>
        <p:xfrm>
          <a:off x="298450" y="1587500"/>
          <a:ext cx="2233613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018919" imgH="1532763" progId="ChemDraw.Document.6.0">
                  <p:embed/>
                </p:oleObj>
              </mc:Choice>
              <mc:Fallback>
                <p:oleObj name="CS ChemDraw Drawing" r:id="rId18" imgW="2018919" imgH="1532763" progId="ChemDraw.Document.6.0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F64A9D0-08BA-8B0E-4A14-03E5D037F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8450" y="1587500"/>
                        <a:ext cx="2233613" cy="169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80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DD2F32-990F-421A-67F4-2BDED2C9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472" y="114842"/>
            <a:ext cx="2016505" cy="905616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AECD458-B91D-248A-3138-278F74BB5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39481"/>
              </p:ext>
            </p:extLst>
          </p:nvPr>
        </p:nvGraphicFramePr>
        <p:xfrm>
          <a:off x="206975" y="1557435"/>
          <a:ext cx="3164419" cy="280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2771775" imgH="2454783" progId="ChemDraw.Document.6.0">
                  <p:embed/>
                </p:oleObj>
              </mc:Choice>
              <mc:Fallback>
                <p:oleObj name="CS ChemDraw Drawing" r:id="rId3" imgW="2771775" imgH="245478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975" y="1557435"/>
                        <a:ext cx="3164419" cy="2802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ABEB0C-4E27-3D2E-AE7D-6ECE02FCE5B0}"/>
              </a:ext>
            </a:extLst>
          </p:cNvPr>
          <p:cNvSpPr txBox="1"/>
          <p:nvPr/>
        </p:nvSpPr>
        <p:spPr>
          <a:xfrm>
            <a:off x="304265" y="1107776"/>
            <a:ext cx="21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Initial hit RA-11688</a:t>
            </a:r>
            <a:r>
              <a:rPr lang="en-GB" dirty="0"/>
              <a:t>: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89B4EC0-734F-020E-CE4A-3012AEA5E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15883"/>
              </p:ext>
            </p:extLst>
          </p:nvPr>
        </p:nvGraphicFramePr>
        <p:xfrm>
          <a:off x="4151405" y="1577598"/>
          <a:ext cx="1602469" cy="248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1340696" imgH="2078526" progId="ChemDraw.Document.6.0">
                  <p:embed/>
                </p:oleObj>
              </mc:Choice>
              <mc:Fallback>
                <p:oleObj name="CS ChemDraw Drawing" r:id="rId5" imgW="1340696" imgH="207852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1405" y="1577598"/>
                        <a:ext cx="1602469" cy="2480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CBF6F0-E50A-52E3-B4FB-408DF30F5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65366"/>
              </p:ext>
            </p:extLst>
          </p:nvPr>
        </p:nvGraphicFramePr>
        <p:xfrm>
          <a:off x="9399267" y="1465898"/>
          <a:ext cx="1796200" cy="280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1485545" imgH="2317741" progId="ChemDraw.Document.6.0">
                  <p:embed/>
                </p:oleObj>
              </mc:Choice>
              <mc:Fallback>
                <p:oleObj name="CS ChemDraw Drawing" r:id="rId7" imgW="1485545" imgH="231774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9267" y="1465898"/>
                        <a:ext cx="1796200" cy="280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5F0C443-A517-C242-04FE-62102E03C59A}"/>
              </a:ext>
            </a:extLst>
          </p:cNvPr>
          <p:cNvSpPr txBox="1"/>
          <p:nvPr/>
        </p:nvSpPr>
        <p:spPr>
          <a:xfrm>
            <a:off x="3934056" y="1096566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Commercially available compounds: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CA0DFD-2112-6A0D-9754-FF0EC2BED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91584"/>
              </p:ext>
            </p:extLst>
          </p:nvPr>
        </p:nvGraphicFramePr>
        <p:xfrm>
          <a:off x="7215188" y="4029075"/>
          <a:ext cx="187166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1517523" imgH="2050923" progId="ChemDraw.Document.6.0">
                  <p:embed/>
                </p:oleObj>
              </mc:Choice>
              <mc:Fallback>
                <p:oleObj name="CS ChemDraw Drawing" r:id="rId9" imgW="1517523" imgH="205092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15188" y="4029075"/>
                        <a:ext cx="1871662" cy="253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8A4B3B2-1133-D408-5937-0E85AE9EB53F}"/>
              </a:ext>
            </a:extLst>
          </p:cNvPr>
          <p:cNvSpPr txBox="1"/>
          <p:nvPr/>
        </p:nvSpPr>
        <p:spPr>
          <a:xfrm>
            <a:off x="0" y="4832871"/>
            <a:ext cx="427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This molecule is relatively complicated</a:t>
            </a:r>
          </a:p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First priority: build SAR,</a:t>
            </a:r>
          </a:p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Second priority: increase solubility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188B882-5CC1-856C-EF3D-785BA77A1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40914"/>
              </p:ext>
            </p:extLst>
          </p:nvPr>
        </p:nvGraphicFramePr>
        <p:xfrm>
          <a:off x="6932045" y="1577599"/>
          <a:ext cx="1442471" cy="218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1" imgW="1188267" imgH="1801053" progId="ChemDraw.Document.6.0">
                  <p:embed/>
                </p:oleObj>
              </mc:Choice>
              <mc:Fallback>
                <p:oleObj name="CS ChemDraw Drawing" r:id="rId11" imgW="1188267" imgH="18010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2045" y="1577599"/>
                        <a:ext cx="1442471" cy="2185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8484227-1639-4957-BEA4-2BED006D7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879188"/>
              </p:ext>
            </p:extLst>
          </p:nvPr>
        </p:nvGraphicFramePr>
        <p:xfrm>
          <a:off x="4708525" y="3738563"/>
          <a:ext cx="2070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3" imgW="1636395" imgH="2320671" progId="ChemDraw.Document.6.0">
                  <p:embed/>
                </p:oleObj>
              </mc:Choice>
              <mc:Fallback>
                <p:oleObj name="CS ChemDraw Drawing" r:id="rId13" imgW="1636395" imgH="2320671" progId="ChemDraw.Document.6.0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FA8290B-5AA3-397B-EFF4-AC2796EFFA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08525" y="3738563"/>
                        <a:ext cx="2070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295F2EF-4007-A5C0-A093-35A8AADD7FE5}"/>
              </a:ext>
            </a:extLst>
          </p:cNvPr>
          <p:cNvSpPr txBox="1"/>
          <p:nvPr/>
        </p:nvSpPr>
        <p:spPr>
          <a:xfrm>
            <a:off x="4849459" y="342900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/>
              <a:t>Enamine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036424-729A-136B-E323-3E3AC5237715}"/>
              </a:ext>
            </a:extLst>
          </p:cNvPr>
          <p:cNvSpPr txBox="1"/>
          <p:nvPr/>
        </p:nvSpPr>
        <p:spPr>
          <a:xfrm>
            <a:off x="7698811" y="342899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 err="1"/>
              <a:t>Chemdiv</a:t>
            </a:r>
            <a:endParaRPr lang="en-GB" sz="1400" b="1" i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517358-4A2F-0B49-C4C1-8603D8D7F2EF}"/>
              </a:ext>
            </a:extLst>
          </p:cNvPr>
          <p:cNvSpPr txBox="1"/>
          <p:nvPr/>
        </p:nvSpPr>
        <p:spPr>
          <a:xfrm>
            <a:off x="10335483" y="3428998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/>
              <a:t>Enamine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BEAD74-A5FE-1E62-5F41-C11109F2E076}"/>
              </a:ext>
            </a:extLst>
          </p:cNvPr>
          <p:cNvSpPr txBox="1"/>
          <p:nvPr/>
        </p:nvSpPr>
        <p:spPr>
          <a:xfrm>
            <a:off x="5501279" y="5855553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/>
              <a:t>Enamine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EEA8E9-1086-19DE-2B71-2CA941F5BBE8}"/>
              </a:ext>
            </a:extLst>
          </p:cNvPr>
          <p:cNvSpPr txBox="1"/>
          <p:nvPr/>
        </p:nvSpPr>
        <p:spPr>
          <a:xfrm>
            <a:off x="8374516" y="575620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/>
              <a:t>Enamine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6C834F-4142-6C41-07E1-4AF05E99979A}"/>
              </a:ext>
            </a:extLst>
          </p:cNvPr>
          <p:cNvSpPr txBox="1"/>
          <p:nvPr/>
        </p:nvSpPr>
        <p:spPr>
          <a:xfrm>
            <a:off x="2134329" y="352206"/>
            <a:ext cx="7264938" cy="43088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0070C0"/>
                </a:solidFill>
              </a:rPr>
              <a:t>SARS-COV-2 </a:t>
            </a:r>
            <a:r>
              <a:rPr lang="en-GB" sz="2200" b="1" dirty="0" err="1">
                <a:solidFill>
                  <a:srgbClr val="0070C0"/>
                </a:solidFill>
              </a:rPr>
              <a:t>Nsp15</a:t>
            </a:r>
            <a:r>
              <a:rPr lang="en-GB" sz="2200" b="1" dirty="0">
                <a:solidFill>
                  <a:srgbClr val="0070C0"/>
                </a:solidFill>
              </a:rPr>
              <a:t> confirmed Hits Analogue expansion</a:t>
            </a:r>
          </a:p>
        </p:txBody>
      </p:sp>
    </p:spTree>
    <p:extLst>
      <p:ext uri="{BB962C8B-B14F-4D97-AF65-F5344CB8AC3E}">
        <p14:creationId xmlns:p14="http://schemas.microsoft.com/office/powerpoint/2010/main" val="32761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DD2F32-990F-421A-67F4-2BDED2C9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472" y="114842"/>
            <a:ext cx="2016505" cy="905616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87EE722-7AD0-86B0-C842-5D6BD2A07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110815"/>
              </p:ext>
            </p:extLst>
          </p:nvPr>
        </p:nvGraphicFramePr>
        <p:xfrm>
          <a:off x="9248944" y="1920555"/>
          <a:ext cx="1161309" cy="226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948677" imgH="1856127" progId="ChemDraw.Document.6.0">
                  <p:embed/>
                </p:oleObj>
              </mc:Choice>
              <mc:Fallback>
                <p:oleObj name="CS ChemDraw Drawing" r:id="rId4" imgW="948677" imgH="185612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48944" y="1920555"/>
                        <a:ext cx="1161309" cy="2269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851D363-50FF-639B-7EC9-CB4FA853EFBB}"/>
              </a:ext>
            </a:extLst>
          </p:cNvPr>
          <p:cNvSpPr txBox="1"/>
          <p:nvPr/>
        </p:nvSpPr>
        <p:spPr>
          <a:xfrm>
            <a:off x="8605604" y="1610275"/>
            <a:ext cx="2779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Note: linked at a different position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4AAA899-793D-AB08-29F1-7EFA9A74E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402639"/>
              </p:ext>
            </p:extLst>
          </p:nvPr>
        </p:nvGraphicFramePr>
        <p:xfrm>
          <a:off x="3669868" y="1860551"/>
          <a:ext cx="1352074" cy="258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082999" imgH="2069277" progId="ChemDraw.Document.6.0">
                  <p:embed/>
                </p:oleObj>
              </mc:Choice>
              <mc:Fallback>
                <p:oleObj name="CS ChemDraw Drawing" r:id="rId6" imgW="1082999" imgH="2069277" progId="ChemDraw.Document.6.0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4AAA899-793D-AB08-29F1-7EFA9A74E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9868" y="1860551"/>
                        <a:ext cx="1352074" cy="258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A20DD7F-3C1C-AB2A-4DBA-08EBE558C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29020"/>
              </p:ext>
            </p:extLst>
          </p:nvPr>
        </p:nvGraphicFramePr>
        <p:xfrm>
          <a:off x="6120566" y="1918052"/>
          <a:ext cx="1233893" cy="252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014364" imgH="2076844" progId="ChemDraw.Document.6.0">
                  <p:embed/>
                </p:oleObj>
              </mc:Choice>
              <mc:Fallback>
                <p:oleObj name="CS ChemDraw Drawing" r:id="rId8" imgW="1014364" imgH="2076844" progId="ChemDraw.Document.6.0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A20DD7F-3C1C-AB2A-4DBA-08EBE558C6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20566" y="1918052"/>
                        <a:ext cx="1233893" cy="2525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2C5AD4B-5530-438F-A1A5-26FE2F772BB3}"/>
              </a:ext>
            </a:extLst>
          </p:cNvPr>
          <p:cNvSpPr txBox="1"/>
          <p:nvPr/>
        </p:nvSpPr>
        <p:spPr>
          <a:xfrm>
            <a:off x="5763854" y="1610275"/>
            <a:ext cx="268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Note: linked the other way round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0181E4-D237-8AB5-AA3B-D717C58D8794}"/>
              </a:ext>
            </a:extLst>
          </p:cNvPr>
          <p:cNvSpPr txBox="1"/>
          <p:nvPr/>
        </p:nvSpPr>
        <p:spPr>
          <a:xfrm>
            <a:off x="304265" y="1107776"/>
            <a:ext cx="219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Initial hit RA-11688</a:t>
            </a:r>
            <a:r>
              <a:rPr lang="en-GB" dirty="0"/>
              <a:t>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E958CF-ECC7-1BC9-9AA6-A15B3E5C80B9}"/>
              </a:ext>
            </a:extLst>
          </p:cNvPr>
          <p:cNvSpPr txBox="1"/>
          <p:nvPr/>
        </p:nvSpPr>
        <p:spPr>
          <a:xfrm>
            <a:off x="3934056" y="1096566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Commercially available compounds: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DC915D-29D1-E61E-1EA9-5B0033865BC9}"/>
              </a:ext>
            </a:extLst>
          </p:cNvPr>
          <p:cNvSpPr txBox="1"/>
          <p:nvPr/>
        </p:nvSpPr>
        <p:spPr>
          <a:xfrm>
            <a:off x="9829598" y="444376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/>
              <a:t>Enamine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23FC839-8D31-9D9F-D196-28708F5C2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02961"/>
              </p:ext>
            </p:extLst>
          </p:nvPr>
        </p:nvGraphicFramePr>
        <p:xfrm>
          <a:off x="3589338" y="1143482"/>
          <a:ext cx="7796001" cy="37239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96001">
                  <a:extLst>
                    <a:ext uri="{9D8B030D-6E8A-4147-A177-3AD203B41FA5}">
                      <a16:colId xmlns:a16="http://schemas.microsoft.com/office/drawing/2014/main" val="2211778501"/>
                    </a:ext>
                  </a:extLst>
                </a:gridCol>
              </a:tblGrid>
              <a:tr h="37239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29926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FB97C16-F22D-2FFA-27C4-A8E11BD219D2}"/>
              </a:ext>
            </a:extLst>
          </p:cNvPr>
          <p:cNvSpPr txBox="1"/>
          <p:nvPr/>
        </p:nvSpPr>
        <p:spPr>
          <a:xfrm>
            <a:off x="2134329" y="352206"/>
            <a:ext cx="7264938" cy="43088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0070C0"/>
                </a:solidFill>
              </a:rPr>
              <a:t>SARS-COV-2 </a:t>
            </a:r>
            <a:r>
              <a:rPr lang="en-GB" sz="2200" b="1" dirty="0" err="1">
                <a:solidFill>
                  <a:srgbClr val="0070C0"/>
                </a:solidFill>
              </a:rPr>
              <a:t>Nsp15</a:t>
            </a:r>
            <a:r>
              <a:rPr lang="en-GB" sz="2200" b="1" dirty="0">
                <a:solidFill>
                  <a:srgbClr val="0070C0"/>
                </a:solidFill>
              </a:rPr>
              <a:t> confirmed Hits Analogue expansion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28CE89F-9849-F560-3A58-F19993980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75625"/>
              </p:ext>
            </p:extLst>
          </p:nvPr>
        </p:nvGraphicFramePr>
        <p:xfrm>
          <a:off x="206975" y="1557435"/>
          <a:ext cx="3164419" cy="280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2771775" imgH="2454783" progId="ChemDraw.Document.6.0">
                  <p:embed/>
                </p:oleObj>
              </mc:Choice>
              <mc:Fallback>
                <p:oleObj name="CS ChemDraw Drawing" r:id="rId10" imgW="2771775" imgH="2454783" progId="ChemDraw.Document.6.0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AECD458-B91D-248A-3138-278F74B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6975" y="1557435"/>
                        <a:ext cx="3164419" cy="2802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85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DD2F32-990F-421A-67F4-2BDED2C9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472" y="114842"/>
            <a:ext cx="2016505" cy="9056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B7898F-04F6-94A7-9E20-099A69FAD865}"/>
              </a:ext>
            </a:extLst>
          </p:cNvPr>
          <p:cNvSpPr txBox="1"/>
          <p:nvPr/>
        </p:nvSpPr>
        <p:spPr>
          <a:xfrm>
            <a:off x="5071537" y="1616969"/>
            <a:ext cx="271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Commercially available: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A0247B1-36A3-FC8D-785B-EDCC2F4C3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42688"/>
              </p:ext>
            </p:extLst>
          </p:nvPr>
        </p:nvGraphicFramePr>
        <p:xfrm>
          <a:off x="5430838" y="2263775"/>
          <a:ext cx="22383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686687" imgH="731139" progId="ChemDraw.Document.6.0">
                  <p:embed/>
                </p:oleObj>
              </mc:Choice>
              <mc:Fallback>
                <p:oleObj name="CS ChemDraw Drawing" r:id="rId3" imgW="1686687" imgH="7311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0838" y="2263775"/>
                        <a:ext cx="2238375" cy="96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EFDBBDA-8B8E-85A3-E19D-42CF75FDB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593208"/>
              </p:ext>
            </p:extLst>
          </p:nvPr>
        </p:nvGraphicFramePr>
        <p:xfrm>
          <a:off x="8719717" y="2165250"/>
          <a:ext cx="1731962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1302799" imgH="2133180" progId="ChemDraw.Document.6.0">
                  <p:embed/>
                </p:oleObj>
              </mc:Choice>
              <mc:Fallback>
                <p:oleObj name="CS ChemDraw Drawing" r:id="rId5" imgW="1302799" imgH="213318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19717" y="2165250"/>
                        <a:ext cx="1731962" cy="283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D4A9F62-E8C9-876F-F7F9-7E3CBFB69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60252"/>
              </p:ext>
            </p:extLst>
          </p:nvPr>
        </p:nvGraphicFramePr>
        <p:xfrm>
          <a:off x="568689" y="2401517"/>
          <a:ext cx="2619623" cy="298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" imgW="2056941" imgH="2346329" progId="ChemDraw.Document.6.0">
                  <p:embed/>
                </p:oleObj>
              </mc:Choice>
              <mc:Fallback>
                <p:oleObj name="CS ChemDraw Drawing" r:id="rId7" imgW="2056941" imgH="234632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689" y="2401517"/>
                        <a:ext cx="2619623" cy="2987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FDD1895-1A62-A945-2AE6-6F5F82CECF5D}"/>
              </a:ext>
            </a:extLst>
          </p:cNvPr>
          <p:cNvSpPr txBox="1"/>
          <p:nvPr/>
        </p:nvSpPr>
        <p:spPr>
          <a:xfrm>
            <a:off x="551349" y="1616969"/>
            <a:ext cx="3327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Curious of the molecule below: </a:t>
            </a:r>
          </a:p>
          <a:p>
            <a:r>
              <a:rPr lang="en-GB" dirty="0"/>
              <a:t>However not available.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70E101-E64A-67C6-7942-59108626A6C5}"/>
              </a:ext>
            </a:extLst>
          </p:cNvPr>
          <p:cNvSpPr txBox="1"/>
          <p:nvPr/>
        </p:nvSpPr>
        <p:spPr>
          <a:xfrm>
            <a:off x="9995472" y="327511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 err="1"/>
              <a:t>Chemdiv</a:t>
            </a:r>
            <a:endParaRPr lang="en-GB" sz="1400" b="1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A3C35-D0BC-3D8B-6A6E-AC4E1C145FEA}"/>
              </a:ext>
            </a:extLst>
          </p:cNvPr>
          <p:cNvSpPr txBox="1"/>
          <p:nvPr/>
        </p:nvSpPr>
        <p:spPr>
          <a:xfrm>
            <a:off x="5643792" y="327511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/>
              <a:t>Enamine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7FBD89-18CF-E451-580C-790F67A4B34A}"/>
              </a:ext>
            </a:extLst>
          </p:cNvPr>
          <p:cNvSpPr txBox="1"/>
          <p:nvPr/>
        </p:nvSpPr>
        <p:spPr>
          <a:xfrm>
            <a:off x="2134329" y="352206"/>
            <a:ext cx="7264938" cy="43088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0070C0"/>
                </a:solidFill>
              </a:rPr>
              <a:t>SARS-COV-2 </a:t>
            </a:r>
            <a:r>
              <a:rPr lang="en-GB" sz="2200" b="1" dirty="0" err="1">
                <a:solidFill>
                  <a:srgbClr val="0070C0"/>
                </a:solidFill>
              </a:rPr>
              <a:t>Nsp15</a:t>
            </a:r>
            <a:r>
              <a:rPr lang="en-GB" sz="2200" b="1" dirty="0">
                <a:solidFill>
                  <a:srgbClr val="0070C0"/>
                </a:solidFill>
              </a:rPr>
              <a:t> confirmed Hits Analogue expansion</a:t>
            </a:r>
          </a:p>
        </p:txBody>
      </p:sp>
    </p:spTree>
    <p:extLst>
      <p:ext uri="{BB962C8B-B14F-4D97-AF65-F5344CB8AC3E}">
        <p14:creationId xmlns:p14="http://schemas.microsoft.com/office/powerpoint/2010/main" val="39932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8571</TotalTime>
  <Words>196</Words>
  <Application>Microsoft Office PowerPoint</Application>
  <PresentationFormat>宽屏</PresentationFormat>
  <Paragraphs>71</Paragraphs>
  <Slides>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Office 主题​​</vt:lpstr>
      <vt:lpstr>CS ChemDraw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XIN</dc:creator>
  <cp:lastModifiedBy>QIU XIN</cp:lastModifiedBy>
  <cp:revision>33</cp:revision>
  <dcterms:created xsi:type="dcterms:W3CDTF">2024-01-24T17:20:22Z</dcterms:created>
  <dcterms:modified xsi:type="dcterms:W3CDTF">2024-01-30T16:11:42Z</dcterms:modified>
</cp:coreProperties>
</file>