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9"/>
  </p:notes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EC00C5"/>
    <a:srgbClr val="A4DBE8"/>
    <a:srgbClr val="8DB9CA"/>
    <a:srgbClr val="F6BE00"/>
    <a:srgbClr val="D6D2C4"/>
    <a:srgbClr val="B2E2ED"/>
    <a:srgbClr val="00FFFF"/>
    <a:srgbClr val="BB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28"/>
    <p:restoredTop sz="73913"/>
  </p:normalViewPr>
  <p:slideViewPr>
    <p:cSldViewPr snapToGrid="0" snapToObjects="1">
      <p:cViewPr varScale="1">
        <p:scale>
          <a:sx n="107" d="100"/>
          <a:sy n="107" d="100"/>
        </p:scale>
        <p:origin x="1160" y="176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EE1CD-6EDF-5C43-ACE9-942F6C137C3E}" type="datetimeFigureOut">
              <a:rPr lang="en-US" smtClean="0"/>
              <a:t>1/20/23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5201-7865-8744-8A9B-9F5FC03C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0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2000" dirty="0" err="1"/>
              <a:t>LHS:gene</a:t>
            </a:r>
            <a:r>
              <a:rPr kumimoji="1" lang="en-US" altLang="zh-CN" sz="2000" dirty="0"/>
              <a:t> screen related to infection of SARS-CoV-2, 229E and OC43. Relevance between infection of SARS-CoV-2 and WDR81 may not be clear</a:t>
            </a:r>
          </a:p>
          <a:p>
            <a:r>
              <a:rPr kumimoji="1" lang="en-US" altLang="zh-CN" sz="2000" dirty="0" err="1"/>
              <a:t>RHS:Network</a:t>
            </a:r>
            <a:r>
              <a:rPr kumimoji="1" lang="en-US" altLang="zh-CN" sz="2000" dirty="0"/>
              <a:t> of neighborhoods across all 3 species and shows WDR81 and WDR91 may work in pair.</a:t>
            </a:r>
            <a:endParaRPr kumimoji="1"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15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LHS:WDR81-WDR91 act in the red arrow stage</a:t>
            </a:r>
          </a:p>
          <a:p>
            <a:r>
              <a:rPr kumimoji="1" lang="en-US" altLang="zh-CN" dirty="0"/>
              <a:t>RHS:SARS-CoV-2 enter the cell via 2 pathways---which one it will take in infection of human or in particular-–human lung cells?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54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LHS: direct entry inhibited by </a:t>
            </a:r>
            <a:r>
              <a:rPr kumimoji="1" lang="en-US" altLang="zh-CN" dirty="0" err="1"/>
              <a:t>camostat</a:t>
            </a:r>
            <a:r>
              <a:rPr kumimoji="1" lang="en-US" altLang="zh-CN" dirty="0"/>
              <a:t>. Endo-lysosomal pathway is present in Caco-2 (human colon cell).No infection in cells whose endo-lysosomal pathway is shun down by E-64d.</a:t>
            </a:r>
          </a:p>
          <a:p>
            <a:r>
              <a:rPr kumimoji="1" lang="en-US" altLang="zh-CN" dirty="0"/>
              <a:t>RHS: Endo-lysosomal pathway inhibited by NCOA7, E2 crimson as control group in </a:t>
            </a:r>
            <a:r>
              <a:rPr kumimoji="1" lang="en-US" altLang="zh-CN"/>
              <a:t>A549 cells.</a:t>
            </a:r>
            <a:endParaRPr kumimoji="1" lang="en-US" altLang="zh-CN" dirty="0"/>
          </a:p>
          <a:p>
            <a:r>
              <a:rPr kumimoji="1" lang="en-US" altLang="zh-CN" dirty="0"/>
              <a:t>Endo-lysosomal pathway confirmed in infection of SARS-CoV-2 in human lung cells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7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463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A4DBE8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06039"/>
            <a:ext cx="7886700" cy="20266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1235075"/>
            <a:chOff x="0" y="-66259"/>
            <a:chExt cx="9144000" cy="1235075"/>
          </a:xfrm>
        </p:grpSpPr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0" y="-66259"/>
              <a:ext cx="9144000" cy="1235075"/>
            </a:xfrm>
            <a:custGeom>
              <a:avLst/>
              <a:gdLst>
                <a:gd name="T0" fmla="*/ 0 w 1123"/>
                <a:gd name="T1" fmla="*/ 0 h 151"/>
                <a:gd name="T2" fmla="*/ 0 w 1123"/>
                <a:gd name="T3" fmla="*/ 151 h 151"/>
                <a:gd name="T4" fmla="*/ 844 w 1123"/>
                <a:gd name="T5" fmla="*/ 151 h 151"/>
                <a:gd name="T6" fmla="*/ 841 w 1123"/>
                <a:gd name="T7" fmla="*/ 148 h 151"/>
                <a:gd name="T8" fmla="*/ 832 w 1123"/>
                <a:gd name="T9" fmla="*/ 122 h 151"/>
                <a:gd name="T10" fmla="*/ 832 w 1123"/>
                <a:gd name="T11" fmla="*/ 72 h 151"/>
                <a:gd name="T12" fmla="*/ 859 w 1123"/>
                <a:gd name="T13" fmla="*/ 72 h 151"/>
                <a:gd name="T14" fmla="*/ 859 w 1123"/>
                <a:gd name="T15" fmla="*/ 124 h 151"/>
                <a:gd name="T16" fmla="*/ 863 w 1123"/>
                <a:gd name="T17" fmla="*/ 135 h 151"/>
                <a:gd name="T18" fmla="*/ 871 w 1123"/>
                <a:gd name="T19" fmla="*/ 138 h 151"/>
                <a:gd name="T20" fmla="*/ 880 w 1123"/>
                <a:gd name="T21" fmla="*/ 135 h 151"/>
                <a:gd name="T22" fmla="*/ 883 w 1123"/>
                <a:gd name="T23" fmla="*/ 124 h 151"/>
                <a:gd name="T24" fmla="*/ 883 w 1123"/>
                <a:gd name="T25" fmla="*/ 72 h 151"/>
                <a:gd name="T26" fmla="*/ 910 w 1123"/>
                <a:gd name="T27" fmla="*/ 72 h 151"/>
                <a:gd name="T28" fmla="*/ 910 w 1123"/>
                <a:gd name="T29" fmla="*/ 117 h 151"/>
                <a:gd name="T30" fmla="*/ 900 w 1123"/>
                <a:gd name="T31" fmla="*/ 148 h 151"/>
                <a:gd name="T32" fmla="*/ 897 w 1123"/>
                <a:gd name="T33" fmla="*/ 151 h 151"/>
                <a:gd name="T34" fmla="*/ 937 w 1123"/>
                <a:gd name="T35" fmla="*/ 151 h 151"/>
                <a:gd name="T36" fmla="*/ 920 w 1123"/>
                <a:gd name="T37" fmla="*/ 114 h 151"/>
                <a:gd name="T38" fmla="*/ 964 w 1123"/>
                <a:gd name="T39" fmla="*/ 69 h 151"/>
                <a:gd name="T40" fmla="*/ 998 w 1123"/>
                <a:gd name="T41" fmla="*/ 82 h 151"/>
                <a:gd name="T42" fmla="*/ 1005 w 1123"/>
                <a:gd name="T43" fmla="*/ 92 h 151"/>
                <a:gd name="T44" fmla="*/ 982 w 1123"/>
                <a:gd name="T45" fmla="*/ 103 h 151"/>
                <a:gd name="T46" fmla="*/ 965 w 1123"/>
                <a:gd name="T47" fmla="*/ 89 h 151"/>
                <a:gd name="T48" fmla="*/ 953 w 1123"/>
                <a:gd name="T49" fmla="*/ 94 h 151"/>
                <a:gd name="T50" fmla="*/ 947 w 1123"/>
                <a:gd name="T51" fmla="*/ 113 h 151"/>
                <a:gd name="T52" fmla="*/ 965 w 1123"/>
                <a:gd name="T53" fmla="*/ 137 h 151"/>
                <a:gd name="T54" fmla="*/ 982 w 1123"/>
                <a:gd name="T55" fmla="*/ 123 h 151"/>
                <a:gd name="T56" fmla="*/ 1005 w 1123"/>
                <a:gd name="T57" fmla="*/ 134 h 151"/>
                <a:gd name="T58" fmla="*/ 997 w 1123"/>
                <a:gd name="T59" fmla="*/ 146 h 151"/>
                <a:gd name="T60" fmla="*/ 991 w 1123"/>
                <a:gd name="T61" fmla="*/ 151 h 151"/>
                <a:gd name="T62" fmla="*/ 1016 w 1123"/>
                <a:gd name="T63" fmla="*/ 151 h 151"/>
                <a:gd name="T64" fmla="*/ 1016 w 1123"/>
                <a:gd name="T65" fmla="*/ 72 h 151"/>
                <a:gd name="T66" fmla="*/ 1042 w 1123"/>
                <a:gd name="T67" fmla="*/ 72 h 151"/>
                <a:gd name="T68" fmla="*/ 1042 w 1123"/>
                <a:gd name="T69" fmla="*/ 134 h 151"/>
                <a:gd name="T70" fmla="*/ 1077 w 1123"/>
                <a:gd name="T71" fmla="*/ 134 h 151"/>
                <a:gd name="T72" fmla="*/ 1077 w 1123"/>
                <a:gd name="T73" fmla="*/ 151 h 151"/>
                <a:gd name="T74" fmla="*/ 1123 w 1123"/>
                <a:gd name="T75" fmla="*/ 151 h 151"/>
                <a:gd name="T76" fmla="*/ 1123 w 1123"/>
                <a:gd name="T77" fmla="*/ 0 h 151"/>
                <a:gd name="T78" fmla="*/ 0 w 1123"/>
                <a:gd name="T7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4DB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20182" y="514785"/>
              <a:ext cx="257986" cy="303133"/>
            </a:xfrm>
            <a:prstGeom prst="rect">
              <a:avLst/>
            </a:prstGeom>
          </p:spPr>
        </p:pic>
      </p:grp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999" y="288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94718"/>
            <a:ext cx="4629150" cy="374506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994718"/>
            <a:ext cx="2949178" cy="374506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rgbClr val="A4DBE8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588"/>
            <a:ext cx="9144000" cy="741363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4DB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77174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reframe banner">
    <p:bg>
      <p:bgPr>
        <a:solidFill>
          <a:srgbClr val="A4DBE8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713"/>
            <a:ext cx="7886700" cy="67881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12185"/>
            <a:ext cx="3886200" cy="26205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12185"/>
            <a:ext cx="3886200" cy="26205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58"/>
            <a:ext cx="9144000" cy="409398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00742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165187" y="165584"/>
            <a:ext cx="3216840" cy="7049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2700"/>
            <a:endParaRPr lang="en-GB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30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811" r:id="rId2"/>
    <p:sldLayoutId id="214748381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00" indent="-9000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28649" y="1524463"/>
            <a:ext cx="8077605" cy="13743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WDR81-WDR91 in Infection of SARS-CoV-2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28650" y="3356042"/>
            <a:ext cx="7886700" cy="1276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Kangping</a:t>
            </a:r>
            <a:r>
              <a:rPr lang="en-US" sz="1600" dirty="0"/>
              <a:t> Liu</a:t>
            </a:r>
          </a:p>
          <a:p>
            <a:pPr marL="0" indent="0">
              <a:buNone/>
            </a:pPr>
            <a:r>
              <a:rPr lang="en-US" sz="1600" dirty="0"/>
              <a:t>Prof. Matthew H. Todd Group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School of Pharmacy</a:t>
            </a:r>
          </a:p>
          <a:p>
            <a:r>
              <a:rPr lang="en-US" dirty="0"/>
              <a:t>University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46775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School of Pharmacy</a:t>
            </a:r>
          </a:p>
          <a:p>
            <a:r>
              <a:rPr lang="en-US" altLang="zh-CN" dirty="0"/>
              <a:t>University College London</a:t>
            </a:r>
          </a:p>
          <a:p>
            <a:endParaRPr lang="en-US" dirty="0"/>
          </a:p>
        </p:txBody>
      </p:sp>
      <p:pic>
        <p:nvPicPr>
          <p:cNvPr id="3" name="图片 2" descr="图表, 雷达图&#10;&#10;描述已自动生成">
            <a:extLst>
              <a:ext uri="{FF2B5EF4-FFF2-40B4-BE49-F238E27FC236}">
                <a16:creationId xmlns:a16="http://schemas.microsoft.com/office/drawing/2014/main" id="{E79FFD76-9340-53A0-FBE7-C717E106C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597" y="1095469"/>
            <a:ext cx="4087126" cy="3423341"/>
          </a:xfrm>
          <a:prstGeom prst="rect">
            <a:avLst/>
          </a:prstGeom>
        </p:spPr>
      </p:pic>
      <p:pic>
        <p:nvPicPr>
          <p:cNvPr id="6" name="图片 5" descr="图片包含 图示&#10;&#10;描述已自动生成">
            <a:extLst>
              <a:ext uri="{FF2B5EF4-FFF2-40B4-BE49-F238E27FC236}">
                <a16:creationId xmlns:a16="http://schemas.microsoft.com/office/drawing/2014/main" id="{A8C50F81-BFA5-AF5B-D56D-36EEA2697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00" y="898142"/>
            <a:ext cx="4463797" cy="3966550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C94CB22F-7E48-09FA-87A3-A6748B5CBDB0}"/>
              </a:ext>
            </a:extLst>
          </p:cNvPr>
          <p:cNvSpPr/>
          <p:nvPr/>
        </p:nvSpPr>
        <p:spPr>
          <a:xfrm>
            <a:off x="4010212" y="2976283"/>
            <a:ext cx="424330" cy="3406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B5F8E90-6276-389E-D523-A9261956F931}"/>
              </a:ext>
            </a:extLst>
          </p:cNvPr>
          <p:cNvSpPr/>
          <p:nvPr/>
        </p:nvSpPr>
        <p:spPr>
          <a:xfrm>
            <a:off x="4092202" y="3797104"/>
            <a:ext cx="424330" cy="3406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A66DD5-BAD5-8570-3357-B09F7525102E}"/>
              </a:ext>
            </a:extLst>
          </p:cNvPr>
          <p:cNvSpPr txBox="1"/>
          <p:nvPr/>
        </p:nvSpPr>
        <p:spPr>
          <a:xfrm>
            <a:off x="5428648" y="4644184"/>
            <a:ext cx="11454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Wang et al., 2021</a:t>
            </a:r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9638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School of Pharmacy</a:t>
            </a:r>
          </a:p>
          <a:p>
            <a:r>
              <a:rPr lang="en-US" altLang="zh-CN" dirty="0"/>
              <a:t>University College London</a:t>
            </a:r>
          </a:p>
          <a:p>
            <a:endParaRPr lang="en-US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A93F1E0E-B03A-59F2-ECD1-011D131C2D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87" t="-324" r="14250"/>
          <a:stretch/>
        </p:blipFill>
        <p:spPr>
          <a:xfrm>
            <a:off x="492174" y="778664"/>
            <a:ext cx="4204335" cy="4254713"/>
          </a:xfrm>
          <a:prstGeom prst="rect">
            <a:avLst/>
          </a:prstGeom>
        </p:spPr>
      </p:pic>
      <p:sp>
        <p:nvSpPr>
          <p:cNvPr id="13" name="右弧形箭头 12">
            <a:extLst>
              <a:ext uri="{FF2B5EF4-FFF2-40B4-BE49-F238E27FC236}">
                <a16:creationId xmlns:a16="http://schemas.microsoft.com/office/drawing/2014/main" id="{52DE6946-6EC3-4246-160F-305DDE4432F0}"/>
              </a:ext>
            </a:extLst>
          </p:cNvPr>
          <p:cNvSpPr/>
          <p:nvPr/>
        </p:nvSpPr>
        <p:spPr>
          <a:xfrm rot="1379693">
            <a:off x="1568299" y="2331118"/>
            <a:ext cx="211756" cy="519764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C146AC2-D761-40F3-356A-34E492591BA3}"/>
              </a:ext>
            </a:extLst>
          </p:cNvPr>
          <p:cNvSpPr txBox="1"/>
          <p:nvPr/>
        </p:nvSpPr>
        <p:spPr>
          <a:xfrm>
            <a:off x="492174" y="1875901"/>
            <a:ext cx="1232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WDR81-WDR91 involved</a:t>
            </a:r>
            <a:endParaRPr kumimoji="1" lang="zh-CN" altLang="en-US" dirty="0"/>
          </a:p>
        </p:txBody>
      </p:sp>
      <p:pic>
        <p:nvPicPr>
          <p:cNvPr id="15" name="图片 14" descr="文本&#10;&#10;描述已自动生成">
            <a:extLst>
              <a:ext uri="{FF2B5EF4-FFF2-40B4-BE49-F238E27FC236}">
                <a16:creationId xmlns:a16="http://schemas.microsoft.com/office/drawing/2014/main" id="{5870A23E-0CBC-DBFE-F822-063863044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564" y="1289786"/>
            <a:ext cx="3863262" cy="232690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02F9761-C51C-C766-4EFC-F643B1EBC231}"/>
              </a:ext>
            </a:extLst>
          </p:cNvPr>
          <p:cNvSpPr txBox="1"/>
          <p:nvPr/>
        </p:nvSpPr>
        <p:spPr>
          <a:xfrm>
            <a:off x="5130265" y="4600876"/>
            <a:ext cx="2569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Scheme: Burkard et al., 2014</a:t>
            </a:r>
          </a:p>
          <a:p>
            <a:r>
              <a:rPr kumimoji="1" lang="en-US" altLang="zh-CN" sz="800" dirty="0"/>
              <a:t>Text: Yang et al., 2022</a:t>
            </a:r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2037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School of Pharmacy</a:t>
            </a:r>
          </a:p>
          <a:p>
            <a:r>
              <a:rPr lang="en-US" altLang="zh-CN" dirty="0"/>
              <a:t>University College London</a:t>
            </a:r>
          </a:p>
          <a:p>
            <a:endParaRPr lang="en-US" dirty="0"/>
          </a:p>
        </p:txBody>
      </p:sp>
      <p:pic>
        <p:nvPicPr>
          <p:cNvPr id="2" name="图片 1" descr="图示&#10;&#10;描述已自动生成">
            <a:extLst>
              <a:ext uri="{FF2B5EF4-FFF2-40B4-BE49-F238E27FC236}">
                <a16:creationId xmlns:a16="http://schemas.microsoft.com/office/drawing/2014/main" id="{6BC42FED-1DA4-141D-DD5A-6E2DF6891C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02"/>
          <a:stretch/>
        </p:blipFill>
        <p:spPr>
          <a:xfrm>
            <a:off x="1154969" y="954284"/>
            <a:ext cx="6699308" cy="323493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B3CCA08-4277-F8F1-FA17-52090CCB7C1A}"/>
              </a:ext>
            </a:extLst>
          </p:cNvPr>
          <p:cNvSpPr txBox="1"/>
          <p:nvPr/>
        </p:nvSpPr>
        <p:spPr>
          <a:xfrm>
            <a:off x="1405289" y="4712056"/>
            <a:ext cx="11646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err="1"/>
              <a:t>Murgolo</a:t>
            </a:r>
            <a:r>
              <a:rPr kumimoji="1" lang="en-US" altLang="zh-CN" sz="800" dirty="0"/>
              <a:t> et al., 2021</a:t>
            </a:r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3233557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School of Pharmacy</a:t>
            </a:r>
          </a:p>
          <a:p>
            <a:r>
              <a:rPr lang="en-US" altLang="zh-CN" dirty="0"/>
              <a:t>University College London</a:t>
            </a:r>
          </a:p>
          <a:p>
            <a:endParaRPr lang="en-US" dirty="0"/>
          </a:p>
        </p:txBody>
      </p:sp>
      <p:pic>
        <p:nvPicPr>
          <p:cNvPr id="2" name="图片 1" descr="图示&#10;&#10;描述已自动生成">
            <a:extLst>
              <a:ext uri="{FF2B5EF4-FFF2-40B4-BE49-F238E27FC236}">
                <a16:creationId xmlns:a16="http://schemas.microsoft.com/office/drawing/2014/main" id="{6BC42FED-1DA4-141D-DD5A-6E2DF6891C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02"/>
          <a:stretch/>
        </p:blipFill>
        <p:spPr>
          <a:xfrm>
            <a:off x="1847986" y="1002409"/>
            <a:ext cx="6699308" cy="3234932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00A555B7-FED6-2601-029E-547AF3F13759}"/>
              </a:ext>
            </a:extLst>
          </p:cNvPr>
          <p:cNvCxnSpPr/>
          <p:nvPr/>
        </p:nvCxnSpPr>
        <p:spPr>
          <a:xfrm>
            <a:off x="2897204" y="1270532"/>
            <a:ext cx="1164656" cy="98177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713DE20-CAAB-40C5-2AB8-5DEDAF560C96}"/>
              </a:ext>
            </a:extLst>
          </p:cNvPr>
          <p:cNvCxnSpPr>
            <a:cxnSpLocks/>
          </p:cNvCxnSpPr>
          <p:nvPr/>
        </p:nvCxnSpPr>
        <p:spPr>
          <a:xfrm flipH="1">
            <a:off x="2895460" y="1269509"/>
            <a:ext cx="1166400" cy="9828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075297D-9287-E5C2-75EA-059A58D84D5C}"/>
              </a:ext>
            </a:extLst>
          </p:cNvPr>
          <p:cNvSpPr txBox="1"/>
          <p:nvPr/>
        </p:nvSpPr>
        <p:spPr>
          <a:xfrm>
            <a:off x="422608" y="1498801"/>
            <a:ext cx="1299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800" dirty="0" err="1">
                <a:effectLst/>
                <a:latin typeface="MinionPro"/>
              </a:rPr>
              <a:t>Camostat</a:t>
            </a:r>
            <a:r>
              <a:rPr lang="en-GB" altLang="zh-CN" sz="1800" dirty="0">
                <a:effectLst/>
                <a:latin typeface="MinionPro"/>
              </a:rPr>
              <a:t> mesylate </a:t>
            </a:r>
            <a:endParaRPr lang="en-GB" altLang="zh-CN" dirty="0"/>
          </a:p>
          <a:p>
            <a:endParaRPr kumimoji="1" lang="zh-CN" altLang="en-US" dirty="0"/>
          </a:p>
        </p:txBody>
      </p:sp>
      <p:sp>
        <p:nvSpPr>
          <p:cNvPr id="13" name="环形箭头 12">
            <a:extLst>
              <a:ext uri="{FF2B5EF4-FFF2-40B4-BE49-F238E27FC236}">
                <a16:creationId xmlns:a16="http://schemas.microsoft.com/office/drawing/2014/main" id="{0E9FC5DC-3FE5-6470-43C4-B920CB42C722}"/>
              </a:ext>
            </a:extLst>
          </p:cNvPr>
          <p:cNvSpPr/>
          <p:nvPr/>
        </p:nvSpPr>
        <p:spPr>
          <a:xfrm rot="20713411">
            <a:off x="1264569" y="777250"/>
            <a:ext cx="1550009" cy="1002122"/>
          </a:xfrm>
          <a:prstGeom prst="circular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3484067-3E00-C997-A45D-AE480B833786}"/>
              </a:ext>
            </a:extLst>
          </p:cNvPr>
          <p:cNvSpPr txBox="1"/>
          <p:nvPr/>
        </p:nvSpPr>
        <p:spPr>
          <a:xfrm>
            <a:off x="5704958" y="3051209"/>
            <a:ext cx="148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Cathepsin B/L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72ED255-EEE5-6324-FF0F-1838AD48FF16}"/>
              </a:ext>
            </a:extLst>
          </p:cNvPr>
          <p:cNvSpPr txBox="1"/>
          <p:nvPr/>
        </p:nvSpPr>
        <p:spPr>
          <a:xfrm>
            <a:off x="6466127" y="4091743"/>
            <a:ext cx="72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E-64d</a:t>
            </a:r>
            <a:endParaRPr kumimoji="1" lang="zh-CN" altLang="en-US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5226ACAF-366E-CB65-49B0-B97346B1523B}"/>
              </a:ext>
            </a:extLst>
          </p:cNvPr>
          <p:cNvCxnSpPr/>
          <p:nvPr/>
        </p:nvCxnSpPr>
        <p:spPr>
          <a:xfrm>
            <a:off x="5132011" y="2093314"/>
            <a:ext cx="1164656" cy="98177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F8268214-1690-E77D-6B82-EDC5AD709B92}"/>
              </a:ext>
            </a:extLst>
          </p:cNvPr>
          <p:cNvCxnSpPr>
            <a:cxnSpLocks/>
          </p:cNvCxnSpPr>
          <p:nvPr/>
        </p:nvCxnSpPr>
        <p:spPr>
          <a:xfrm flipH="1">
            <a:off x="5130267" y="2092291"/>
            <a:ext cx="1166400" cy="9828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环形箭头 19">
            <a:extLst>
              <a:ext uri="{FF2B5EF4-FFF2-40B4-BE49-F238E27FC236}">
                <a16:creationId xmlns:a16="http://schemas.microsoft.com/office/drawing/2014/main" id="{56577BF0-F55B-0647-8B80-9118C0B25D41}"/>
              </a:ext>
            </a:extLst>
          </p:cNvPr>
          <p:cNvSpPr/>
          <p:nvPr/>
        </p:nvSpPr>
        <p:spPr>
          <a:xfrm rot="15343580">
            <a:off x="5906847" y="3463428"/>
            <a:ext cx="877691" cy="839462"/>
          </a:xfrm>
          <a:prstGeom prst="circular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32CD30E-7478-AA9A-746F-48CE5E9BC9E1}"/>
              </a:ext>
            </a:extLst>
          </p:cNvPr>
          <p:cNvSpPr txBox="1"/>
          <p:nvPr/>
        </p:nvSpPr>
        <p:spPr>
          <a:xfrm>
            <a:off x="1683660" y="4643594"/>
            <a:ext cx="121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Hoffmann et al. 2020</a:t>
            </a:r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76059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School of Pharmacy</a:t>
            </a:r>
          </a:p>
          <a:p>
            <a:r>
              <a:rPr lang="en-US" altLang="zh-CN" dirty="0"/>
              <a:t>University College London</a:t>
            </a:r>
          </a:p>
          <a:p>
            <a:endParaRPr lang="en-US" dirty="0"/>
          </a:p>
        </p:txBody>
      </p:sp>
      <p:pic>
        <p:nvPicPr>
          <p:cNvPr id="6" name="图片 5" descr="图表, 条形图&#10;&#10;描述已自动生成">
            <a:extLst>
              <a:ext uri="{FF2B5EF4-FFF2-40B4-BE49-F238E27FC236}">
                <a16:creationId xmlns:a16="http://schemas.microsoft.com/office/drawing/2014/main" id="{EF38226A-2C48-525C-7448-6765344962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636" t="37546" b="18897"/>
          <a:stretch/>
        </p:blipFill>
        <p:spPr>
          <a:xfrm>
            <a:off x="258879" y="1685819"/>
            <a:ext cx="4313121" cy="3241681"/>
          </a:xfrm>
          <a:prstGeom prst="rect">
            <a:avLst/>
          </a:prstGeom>
        </p:spPr>
      </p:pic>
      <p:pic>
        <p:nvPicPr>
          <p:cNvPr id="9" name="图片 8" descr="图表, 条形图&#10;&#10;描述已自动生成">
            <a:extLst>
              <a:ext uri="{FF2B5EF4-FFF2-40B4-BE49-F238E27FC236}">
                <a16:creationId xmlns:a16="http://schemas.microsoft.com/office/drawing/2014/main" id="{F2AB6C00-7918-C835-2BE8-51D1792DC0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992" r="-345" b="91643"/>
          <a:stretch/>
        </p:blipFill>
        <p:spPr>
          <a:xfrm>
            <a:off x="1579253" y="919519"/>
            <a:ext cx="2762451" cy="61447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0710C4E-67C5-EA5B-C319-125DCBDF4ABC}"/>
              </a:ext>
            </a:extLst>
          </p:cNvPr>
          <p:cNvSpPr txBox="1"/>
          <p:nvPr/>
        </p:nvSpPr>
        <p:spPr>
          <a:xfrm>
            <a:off x="1683660" y="4643594"/>
            <a:ext cx="121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Hoffmann et al. 2020</a:t>
            </a:r>
            <a:endParaRPr kumimoji="1" lang="zh-CN" altLang="en-US" sz="800" dirty="0"/>
          </a:p>
        </p:txBody>
      </p:sp>
      <p:pic>
        <p:nvPicPr>
          <p:cNvPr id="2" name="图片 1" descr="图表, 直方图&#10;&#10;描述已自动生成">
            <a:extLst>
              <a:ext uri="{FF2B5EF4-FFF2-40B4-BE49-F238E27FC236}">
                <a16:creationId xmlns:a16="http://schemas.microsoft.com/office/drawing/2014/main" id="{D1409ED2-2A29-15CC-F905-284942B8D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891" y="1199519"/>
            <a:ext cx="4191000" cy="3378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3F9E4D8-3BCB-1576-CF63-6F751CC6AAC6}"/>
              </a:ext>
            </a:extLst>
          </p:cNvPr>
          <p:cNvSpPr txBox="1"/>
          <p:nvPr/>
        </p:nvSpPr>
        <p:spPr>
          <a:xfrm>
            <a:off x="5527708" y="4643594"/>
            <a:ext cx="121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Khan et al., 2021</a:t>
            </a:r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210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School of Pharmacy</a:t>
            </a:r>
          </a:p>
          <a:p>
            <a:r>
              <a:rPr lang="en-US" altLang="zh-CN" dirty="0"/>
              <a:t>University College London</a:t>
            </a:r>
          </a:p>
          <a:p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C0A024-5E62-0E8C-E1D6-5308A109E0A2}"/>
              </a:ext>
            </a:extLst>
          </p:cNvPr>
          <p:cNvSpPr txBox="1"/>
          <p:nvPr/>
        </p:nvSpPr>
        <p:spPr>
          <a:xfrm>
            <a:off x="525101" y="1023042"/>
            <a:ext cx="7921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Endo-Lysosome pathway confirmed in Huh7, Caco-2 &amp; A549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Infection of SARS-CoV-2 can potentially prevented by inhibiting the WDR81-WDR91</a:t>
            </a:r>
          </a:p>
        </p:txBody>
      </p:sp>
    </p:spTree>
    <p:extLst>
      <p:ext uri="{BB962C8B-B14F-4D97-AF65-F5344CB8AC3E}">
        <p14:creationId xmlns:p14="http://schemas.microsoft.com/office/powerpoint/2010/main" val="1217305727"/>
      </p:ext>
    </p:extLst>
  </p:cSld>
  <p:clrMapOvr>
    <a:masterClrMapping/>
  </p:clrMapOvr>
</p:sld>
</file>

<file path=ppt/theme/theme1.xml><?xml version="1.0" encoding="utf-8"?>
<a:theme xmlns:a="http://schemas.openxmlformats.org/drawingml/2006/main" name="4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7890</TotalTime>
  <Words>267</Words>
  <Application>Microsoft Macintosh PowerPoint</Application>
  <PresentationFormat>全屏显示(16:9)</PresentationFormat>
  <Paragraphs>40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MinionPro</vt:lpstr>
      <vt:lpstr>Arial</vt:lpstr>
      <vt:lpstr>Calibri</vt:lpstr>
      <vt:lpstr>4_Custom Design</vt:lpstr>
      <vt:lpstr>WDR81-WDR91 in Infection of SARS-CoV-2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UCL 16:9 PP Plain - BLUE CELESTE</dc:title>
  <dc:subject/>
  <dc:creator>Clayton, Janine</dc:creator>
  <cp:keywords/>
  <dc:description/>
  <cp:lastModifiedBy>Kangping LIU</cp:lastModifiedBy>
  <cp:revision>93</cp:revision>
  <dcterms:created xsi:type="dcterms:W3CDTF">2016-12-07T10:36:45Z</dcterms:created>
  <dcterms:modified xsi:type="dcterms:W3CDTF">2023-01-21T10:10:18Z</dcterms:modified>
  <cp:category/>
</cp:coreProperties>
</file>