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3" r:id="rId6"/>
    <p:sldId id="264" r:id="rId7"/>
    <p:sldId id="265" r:id="rId8"/>
    <p:sldId id="267" r:id="rId9"/>
    <p:sldId id="268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EC00C5"/>
    <a:srgbClr val="A4DBE8"/>
    <a:srgbClr val="8DB9CA"/>
    <a:srgbClr val="F6BE00"/>
    <a:srgbClr val="D6D2C4"/>
    <a:srgbClr val="B2E2ED"/>
    <a:srgbClr val="00FFFF"/>
    <a:srgbClr val="BB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51"/>
    <p:restoredTop sz="95139"/>
  </p:normalViewPr>
  <p:slideViewPr>
    <p:cSldViewPr snapToGrid="0" snapToObjects="1">
      <p:cViewPr varScale="1">
        <p:scale>
          <a:sx n="141" d="100"/>
          <a:sy n="141" d="100"/>
        </p:scale>
        <p:origin x="200" y="192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EE1CD-6EDF-5C43-ACE9-942F6C137C3E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5201-7865-8744-8A9B-9F5FC03C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0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59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69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52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08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82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32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66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463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A4DBE8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06039"/>
            <a:ext cx="7886700" cy="20266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1235075"/>
            <a:chOff x="0" y="-66259"/>
            <a:chExt cx="9144000" cy="1235075"/>
          </a:xfrm>
        </p:grpSpPr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0" y="-66259"/>
              <a:ext cx="9144000" cy="1235075"/>
            </a:xfrm>
            <a:custGeom>
              <a:avLst/>
              <a:gdLst>
                <a:gd name="T0" fmla="*/ 0 w 1123"/>
                <a:gd name="T1" fmla="*/ 0 h 151"/>
                <a:gd name="T2" fmla="*/ 0 w 1123"/>
                <a:gd name="T3" fmla="*/ 151 h 151"/>
                <a:gd name="T4" fmla="*/ 844 w 1123"/>
                <a:gd name="T5" fmla="*/ 151 h 151"/>
                <a:gd name="T6" fmla="*/ 841 w 1123"/>
                <a:gd name="T7" fmla="*/ 148 h 151"/>
                <a:gd name="T8" fmla="*/ 832 w 1123"/>
                <a:gd name="T9" fmla="*/ 122 h 151"/>
                <a:gd name="T10" fmla="*/ 832 w 1123"/>
                <a:gd name="T11" fmla="*/ 72 h 151"/>
                <a:gd name="T12" fmla="*/ 859 w 1123"/>
                <a:gd name="T13" fmla="*/ 72 h 151"/>
                <a:gd name="T14" fmla="*/ 859 w 1123"/>
                <a:gd name="T15" fmla="*/ 124 h 151"/>
                <a:gd name="T16" fmla="*/ 863 w 1123"/>
                <a:gd name="T17" fmla="*/ 135 h 151"/>
                <a:gd name="T18" fmla="*/ 871 w 1123"/>
                <a:gd name="T19" fmla="*/ 138 h 151"/>
                <a:gd name="T20" fmla="*/ 880 w 1123"/>
                <a:gd name="T21" fmla="*/ 135 h 151"/>
                <a:gd name="T22" fmla="*/ 883 w 1123"/>
                <a:gd name="T23" fmla="*/ 124 h 151"/>
                <a:gd name="T24" fmla="*/ 883 w 1123"/>
                <a:gd name="T25" fmla="*/ 72 h 151"/>
                <a:gd name="T26" fmla="*/ 910 w 1123"/>
                <a:gd name="T27" fmla="*/ 72 h 151"/>
                <a:gd name="T28" fmla="*/ 910 w 1123"/>
                <a:gd name="T29" fmla="*/ 117 h 151"/>
                <a:gd name="T30" fmla="*/ 900 w 1123"/>
                <a:gd name="T31" fmla="*/ 148 h 151"/>
                <a:gd name="T32" fmla="*/ 897 w 1123"/>
                <a:gd name="T33" fmla="*/ 151 h 151"/>
                <a:gd name="T34" fmla="*/ 937 w 1123"/>
                <a:gd name="T35" fmla="*/ 151 h 151"/>
                <a:gd name="T36" fmla="*/ 920 w 1123"/>
                <a:gd name="T37" fmla="*/ 114 h 151"/>
                <a:gd name="T38" fmla="*/ 964 w 1123"/>
                <a:gd name="T39" fmla="*/ 69 h 151"/>
                <a:gd name="T40" fmla="*/ 998 w 1123"/>
                <a:gd name="T41" fmla="*/ 82 h 151"/>
                <a:gd name="T42" fmla="*/ 1005 w 1123"/>
                <a:gd name="T43" fmla="*/ 92 h 151"/>
                <a:gd name="T44" fmla="*/ 982 w 1123"/>
                <a:gd name="T45" fmla="*/ 103 h 151"/>
                <a:gd name="T46" fmla="*/ 965 w 1123"/>
                <a:gd name="T47" fmla="*/ 89 h 151"/>
                <a:gd name="T48" fmla="*/ 953 w 1123"/>
                <a:gd name="T49" fmla="*/ 94 h 151"/>
                <a:gd name="T50" fmla="*/ 947 w 1123"/>
                <a:gd name="T51" fmla="*/ 113 h 151"/>
                <a:gd name="T52" fmla="*/ 965 w 1123"/>
                <a:gd name="T53" fmla="*/ 137 h 151"/>
                <a:gd name="T54" fmla="*/ 982 w 1123"/>
                <a:gd name="T55" fmla="*/ 123 h 151"/>
                <a:gd name="T56" fmla="*/ 1005 w 1123"/>
                <a:gd name="T57" fmla="*/ 134 h 151"/>
                <a:gd name="T58" fmla="*/ 997 w 1123"/>
                <a:gd name="T59" fmla="*/ 146 h 151"/>
                <a:gd name="T60" fmla="*/ 991 w 1123"/>
                <a:gd name="T61" fmla="*/ 151 h 151"/>
                <a:gd name="T62" fmla="*/ 1016 w 1123"/>
                <a:gd name="T63" fmla="*/ 151 h 151"/>
                <a:gd name="T64" fmla="*/ 1016 w 1123"/>
                <a:gd name="T65" fmla="*/ 72 h 151"/>
                <a:gd name="T66" fmla="*/ 1042 w 1123"/>
                <a:gd name="T67" fmla="*/ 72 h 151"/>
                <a:gd name="T68" fmla="*/ 1042 w 1123"/>
                <a:gd name="T69" fmla="*/ 134 h 151"/>
                <a:gd name="T70" fmla="*/ 1077 w 1123"/>
                <a:gd name="T71" fmla="*/ 134 h 151"/>
                <a:gd name="T72" fmla="*/ 1077 w 1123"/>
                <a:gd name="T73" fmla="*/ 151 h 151"/>
                <a:gd name="T74" fmla="*/ 1123 w 1123"/>
                <a:gd name="T75" fmla="*/ 151 h 151"/>
                <a:gd name="T76" fmla="*/ 1123 w 1123"/>
                <a:gd name="T77" fmla="*/ 0 h 151"/>
                <a:gd name="T78" fmla="*/ 0 w 1123"/>
                <a:gd name="T7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4DB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20182" y="514785"/>
              <a:ext cx="257986" cy="303133"/>
            </a:xfrm>
            <a:prstGeom prst="rect">
              <a:avLst/>
            </a:prstGeom>
          </p:spPr>
        </p:pic>
      </p:grp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999" y="288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94718"/>
            <a:ext cx="4629150" cy="374506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994718"/>
            <a:ext cx="2949178" cy="374506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rgbClr val="A4DBE8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588"/>
            <a:ext cx="9144000" cy="741363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4DB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77174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reframe banner">
    <p:bg>
      <p:bgPr>
        <a:solidFill>
          <a:srgbClr val="A4DBE8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713"/>
            <a:ext cx="7886700" cy="67881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12185"/>
            <a:ext cx="3886200" cy="26205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12185"/>
            <a:ext cx="3886200" cy="26205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58"/>
            <a:ext cx="9144000" cy="409398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00742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165187" y="165584"/>
            <a:ext cx="3216840" cy="7049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2700"/>
            <a:endParaRPr lang="en-GB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30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811" r:id="rId2"/>
    <p:sldLayoutId id="214748381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00" indent="-9000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28649" y="1524463"/>
            <a:ext cx="8077605" cy="13743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WDR91 Bought Analogue Screening Review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28650" y="3356042"/>
            <a:ext cx="7886700" cy="1276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Kangping</a:t>
            </a:r>
            <a:r>
              <a:rPr lang="en-US" sz="1600" dirty="0"/>
              <a:t> Liu</a:t>
            </a:r>
          </a:p>
          <a:p>
            <a:pPr marL="0" indent="0">
              <a:buNone/>
            </a:pPr>
            <a:r>
              <a:rPr lang="en-US" sz="1600" dirty="0"/>
              <a:t>Prof. Matthew H. Todd Group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School of Pharmacy</a:t>
            </a:r>
          </a:p>
          <a:p>
            <a:r>
              <a:rPr lang="en-US" dirty="0"/>
              <a:t>University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46775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9256978-3A86-5006-B6EB-4578A67001B7}"/>
              </a:ext>
            </a:extLst>
          </p:cNvPr>
          <p:cNvSpPr txBox="1"/>
          <p:nvPr/>
        </p:nvSpPr>
        <p:spPr>
          <a:xfrm>
            <a:off x="316871" y="199176"/>
            <a:ext cx="972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chemeClr val="bg1"/>
                </a:solidFill>
              </a:rPr>
              <a:t>Agenda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785289-1AEA-FA66-A61F-72A260A1D390}"/>
              </a:ext>
            </a:extLst>
          </p:cNvPr>
          <p:cNvSpPr txBox="1"/>
          <p:nvPr/>
        </p:nvSpPr>
        <p:spPr>
          <a:xfrm>
            <a:off x="606582" y="1195057"/>
            <a:ext cx="4452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zh-CN" dirty="0"/>
              <a:t>Matching pairs from bought and initial list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/>
              <a:t>SAR summary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/>
              <a:t>Plan on new molecules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19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9256978-3A86-5006-B6EB-4578A67001B7}"/>
              </a:ext>
            </a:extLst>
          </p:cNvPr>
          <p:cNvSpPr txBox="1"/>
          <p:nvPr/>
        </p:nvSpPr>
        <p:spPr>
          <a:xfrm>
            <a:off x="316871" y="199176"/>
            <a:ext cx="1720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chemeClr val="bg1"/>
                </a:solidFill>
              </a:rPr>
              <a:t>Matching Pairs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575614-DA8A-3116-68B2-805C52162390}"/>
              </a:ext>
            </a:extLst>
          </p:cNvPr>
          <p:cNvSpPr txBox="1"/>
          <p:nvPr/>
        </p:nvSpPr>
        <p:spPr>
          <a:xfrm>
            <a:off x="2872522" y="1136680"/>
            <a:ext cx="119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Initial binder list</a:t>
            </a:r>
          </a:p>
          <a:p>
            <a:r>
              <a:rPr kumimoji="1" lang="en-US" altLang="zh-CN" sz="1200" i="1" dirty="0"/>
              <a:t>K</a:t>
            </a:r>
            <a:r>
              <a:rPr kumimoji="1" lang="en-US" altLang="zh-CN" sz="1200" baseline="-25000" dirty="0"/>
              <a:t>D</a:t>
            </a:r>
            <a:r>
              <a:rPr kumimoji="1" lang="en-US" altLang="zh-CN" sz="1200" i="1" baseline="-25000" dirty="0"/>
              <a:t> </a:t>
            </a:r>
            <a:r>
              <a:rPr kumimoji="1" lang="en-US" altLang="zh-CN" sz="1200" dirty="0"/>
              <a:t>= 0</a:t>
            </a:r>
            <a:endParaRPr kumimoji="1" lang="zh-CN" altLang="en-US" sz="1200" i="1" baseline="-25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D366A2-037B-3A1A-47CB-4F2007EBEB23}"/>
              </a:ext>
            </a:extLst>
          </p:cNvPr>
          <p:cNvSpPr txBox="1"/>
          <p:nvPr/>
        </p:nvSpPr>
        <p:spPr>
          <a:xfrm>
            <a:off x="2937156" y="2340917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Bought</a:t>
            </a:r>
          </a:p>
          <a:p>
            <a:r>
              <a:rPr kumimoji="1" lang="en-US" altLang="zh-CN" sz="1200" i="1" dirty="0"/>
              <a:t>K</a:t>
            </a:r>
            <a:r>
              <a:rPr kumimoji="1" lang="en-US" altLang="zh-CN" sz="1200" baseline="-25000" dirty="0"/>
              <a:t>D</a:t>
            </a:r>
            <a:r>
              <a:rPr kumimoji="1" lang="en-US" altLang="zh-CN" sz="1200" i="1" baseline="-25000" dirty="0"/>
              <a:t> </a:t>
            </a:r>
            <a:r>
              <a:rPr kumimoji="1" lang="en-US" altLang="zh-CN" sz="1200" dirty="0"/>
              <a:t>= 5.7</a:t>
            </a:r>
            <a:endParaRPr kumimoji="1" lang="zh-CN" altLang="en-US" sz="1200" i="1" baseline="-25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90F45FC-4225-CEF9-BEDA-904460FBC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71" y="984280"/>
            <a:ext cx="2270988" cy="195809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96DB2A0-0F5E-0AF9-E709-65C322069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845" y="939106"/>
            <a:ext cx="2270988" cy="180405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FAF3476-1A09-9E51-DF0F-8942724412AD}"/>
              </a:ext>
            </a:extLst>
          </p:cNvPr>
          <p:cNvSpPr txBox="1"/>
          <p:nvPr/>
        </p:nvSpPr>
        <p:spPr>
          <a:xfrm>
            <a:off x="7102130" y="1136680"/>
            <a:ext cx="119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Initial binder list</a:t>
            </a:r>
          </a:p>
          <a:p>
            <a:r>
              <a:rPr kumimoji="1" lang="en-US" altLang="zh-CN" sz="1200" i="1" dirty="0"/>
              <a:t>K</a:t>
            </a:r>
            <a:r>
              <a:rPr kumimoji="1" lang="en-US" altLang="zh-CN" sz="1200" baseline="-25000" dirty="0"/>
              <a:t>D</a:t>
            </a:r>
            <a:r>
              <a:rPr kumimoji="1" lang="en-US" altLang="zh-CN" sz="1200" i="1" baseline="-25000" dirty="0"/>
              <a:t> </a:t>
            </a:r>
            <a:r>
              <a:rPr kumimoji="1" lang="en-US" altLang="zh-CN" sz="1200" dirty="0"/>
              <a:t>= 7</a:t>
            </a:r>
            <a:endParaRPr kumimoji="1" lang="zh-CN" altLang="en-US" sz="1200" i="1" baseline="-25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030272A-48C7-9DBC-083F-50150A831494}"/>
              </a:ext>
            </a:extLst>
          </p:cNvPr>
          <p:cNvSpPr txBox="1"/>
          <p:nvPr/>
        </p:nvSpPr>
        <p:spPr>
          <a:xfrm>
            <a:off x="7102130" y="2208336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Bought</a:t>
            </a:r>
          </a:p>
          <a:p>
            <a:r>
              <a:rPr kumimoji="1" lang="en-US" altLang="zh-CN" sz="1200" i="1" dirty="0"/>
              <a:t>K</a:t>
            </a:r>
            <a:r>
              <a:rPr kumimoji="1" lang="en-US" altLang="zh-CN" sz="1200" baseline="-25000" dirty="0"/>
              <a:t>D</a:t>
            </a:r>
            <a:r>
              <a:rPr kumimoji="1" lang="en-US" altLang="zh-CN" sz="1200" i="1" baseline="-25000" dirty="0"/>
              <a:t> </a:t>
            </a:r>
            <a:r>
              <a:rPr kumimoji="1" lang="en-US" altLang="zh-CN" sz="1200" dirty="0"/>
              <a:t>= 40.6</a:t>
            </a:r>
            <a:endParaRPr kumimoji="1" lang="zh-CN" altLang="en-US" sz="1200" i="1" baseline="-25000" dirty="0"/>
          </a:p>
        </p:txBody>
      </p:sp>
    </p:spTree>
    <p:extLst>
      <p:ext uri="{BB962C8B-B14F-4D97-AF65-F5344CB8AC3E}">
        <p14:creationId xmlns:p14="http://schemas.microsoft.com/office/powerpoint/2010/main" val="141279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9256978-3A86-5006-B6EB-4578A67001B7}"/>
              </a:ext>
            </a:extLst>
          </p:cNvPr>
          <p:cNvSpPr txBox="1"/>
          <p:nvPr/>
        </p:nvSpPr>
        <p:spPr>
          <a:xfrm>
            <a:off x="316871" y="199176"/>
            <a:ext cx="1720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chemeClr val="bg1"/>
                </a:solidFill>
              </a:rPr>
              <a:t>Matching Pairs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4337297-9E07-17DA-A63B-A3E00A4A1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62" y="841286"/>
            <a:ext cx="1933982" cy="1520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0F334E0-57CF-6B04-4FBB-21091A4E62FF}"/>
              </a:ext>
            </a:extLst>
          </p:cNvPr>
          <p:cNvSpPr txBox="1"/>
          <p:nvPr/>
        </p:nvSpPr>
        <p:spPr>
          <a:xfrm>
            <a:off x="2773184" y="902542"/>
            <a:ext cx="1191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Initial binder list</a:t>
            </a:r>
          </a:p>
          <a:p>
            <a:r>
              <a:rPr kumimoji="1" lang="en-US" altLang="zh-CN" sz="1200" i="1" dirty="0"/>
              <a:t>K</a:t>
            </a:r>
            <a:r>
              <a:rPr kumimoji="1" lang="en-US" altLang="zh-CN" sz="1200" baseline="-25000" dirty="0"/>
              <a:t>D</a:t>
            </a:r>
            <a:r>
              <a:rPr kumimoji="1" lang="en-US" altLang="zh-CN" sz="1200" i="1" baseline="-25000" dirty="0"/>
              <a:t> </a:t>
            </a:r>
            <a:r>
              <a:rPr kumimoji="1" lang="en-US" altLang="zh-CN" sz="1200" dirty="0"/>
              <a:t>= 6</a:t>
            </a:r>
            <a:r>
              <a:rPr kumimoji="1" lang="en-US" altLang="zh-CN" sz="1200" i="1" baseline="-25000" dirty="0"/>
              <a:t> </a:t>
            </a:r>
            <a:endParaRPr kumimoji="1" lang="en-US" altLang="zh-CN" sz="1200" i="1" dirty="0"/>
          </a:p>
          <a:p>
            <a:r>
              <a:rPr kumimoji="1" lang="en-US" altLang="zh-CN" sz="1200" dirty="0"/>
              <a:t>Hit control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9696BD-C421-293B-4A56-56C64CF3DB72}"/>
              </a:ext>
            </a:extLst>
          </p:cNvPr>
          <p:cNvSpPr txBox="1"/>
          <p:nvPr/>
        </p:nvSpPr>
        <p:spPr>
          <a:xfrm>
            <a:off x="2791290" y="1863519"/>
            <a:ext cx="119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Initial binder list</a:t>
            </a:r>
          </a:p>
          <a:p>
            <a:r>
              <a:rPr kumimoji="1" lang="en-US" altLang="zh-CN" sz="1200" i="1" dirty="0"/>
              <a:t>K</a:t>
            </a:r>
            <a:r>
              <a:rPr kumimoji="1" lang="en-US" altLang="zh-CN" sz="1200" baseline="-25000" dirty="0"/>
              <a:t>D</a:t>
            </a:r>
            <a:r>
              <a:rPr kumimoji="1" lang="en-US" altLang="zh-CN" sz="1200" i="1" baseline="-25000" dirty="0"/>
              <a:t> </a:t>
            </a:r>
            <a:r>
              <a:rPr kumimoji="1" lang="en-US" altLang="zh-CN" sz="1200" dirty="0"/>
              <a:t>= 0</a:t>
            </a:r>
            <a:endParaRPr kumimoji="1" lang="zh-CN" altLang="en-US" sz="1200" i="1" baseline="-25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F663DB-1E1F-E9BD-CA1D-428D4086B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45" y="2458236"/>
            <a:ext cx="1820899" cy="1520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562709C-6D24-6ACA-BE04-683095465DBF}"/>
              </a:ext>
            </a:extLst>
          </p:cNvPr>
          <p:cNvSpPr txBox="1"/>
          <p:nvPr/>
        </p:nvSpPr>
        <p:spPr>
          <a:xfrm>
            <a:off x="2807146" y="2571750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Bought</a:t>
            </a:r>
          </a:p>
          <a:p>
            <a:r>
              <a:rPr kumimoji="1" lang="en-US" altLang="zh-CN" sz="1200" i="1" dirty="0"/>
              <a:t>K</a:t>
            </a:r>
            <a:r>
              <a:rPr kumimoji="1" lang="en-US" altLang="zh-CN" sz="1200" baseline="-25000" dirty="0"/>
              <a:t>D</a:t>
            </a:r>
            <a:r>
              <a:rPr kumimoji="1" lang="en-US" altLang="zh-CN" sz="1200" i="1" baseline="-25000" dirty="0"/>
              <a:t> </a:t>
            </a:r>
            <a:r>
              <a:rPr kumimoji="1" lang="en-US" altLang="zh-CN" sz="1200" dirty="0"/>
              <a:t>= 16.5</a:t>
            </a:r>
            <a:endParaRPr kumimoji="1" lang="zh-CN" altLang="en-US" sz="1200" i="1" baseline="-25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AF2BD9-DADB-08C5-2857-B9F7B8C6D0C5}"/>
              </a:ext>
            </a:extLst>
          </p:cNvPr>
          <p:cNvSpPr txBox="1"/>
          <p:nvPr/>
        </p:nvSpPr>
        <p:spPr>
          <a:xfrm>
            <a:off x="2807146" y="3433141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Bought</a:t>
            </a:r>
          </a:p>
          <a:p>
            <a:r>
              <a:rPr kumimoji="1" lang="en-US" altLang="zh-CN" sz="1200" i="1" dirty="0"/>
              <a:t>K</a:t>
            </a:r>
            <a:r>
              <a:rPr kumimoji="1" lang="en-US" altLang="zh-CN" sz="1200" baseline="-25000" dirty="0"/>
              <a:t>D</a:t>
            </a:r>
            <a:r>
              <a:rPr kumimoji="1" lang="en-US" altLang="zh-CN" sz="1200" i="1" baseline="-25000" dirty="0"/>
              <a:t> </a:t>
            </a:r>
            <a:r>
              <a:rPr kumimoji="1" lang="en-US" altLang="zh-CN" sz="1200" dirty="0"/>
              <a:t>= 8.6</a:t>
            </a:r>
            <a:endParaRPr kumimoji="1" lang="zh-CN" altLang="en-US" sz="1200" i="1" baseline="-25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E4235B-7AAB-086F-E1D6-70BF8AD7A057}"/>
              </a:ext>
            </a:extLst>
          </p:cNvPr>
          <p:cNvSpPr txBox="1"/>
          <p:nvPr/>
        </p:nvSpPr>
        <p:spPr>
          <a:xfrm>
            <a:off x="6901444" y="1004552"/>
            <a:ext cx="1065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Bought</a:t>
            </a:r>
          </a:p>
          <a:p>
            <a:r>
              <a:rPr kumimoji="1" lang="en-US" altLang="zh-CN" sz="1200" i="1" dirty="0"/>
              <a:t>K</a:t>
            </a:r>
            <a:r>
              <a:rPr kumimoji="1" lang="en-US" altLang="zh-CN" sz="1200" baseline="-25000" dirty="0"/>
              <a:t>D</a:t>
            </a:r>
            <a:r>
              <a:rPr kumimoji="1" lang="en-US" altLang="zh-CN" sz="1200" i="1" baseline="-25000" dirty="0"/>
              <a:t> </a:t>
            </a:r>
            <a:r>
              <a:rPr kumimoji="1" lang="en-US" altLang="zh-CN" sz="1200" dirty="0"/>
              <a:t>= 45.9</a:t>
            </a:r>
          </a:p>
          <a:p>
            <a:r>
              <a:rPr kumimoji="1" lang="en-US" altLang="zh-CN" sz="1200" dirty="0"/>
              <a:t>Low % </a:t>
            </a:r>
            <a:r>
              <a:rPr kumimoji="1" lang="en-US" altLang="zh-CN" sz="1200" dirty="0" err="1"/>
              <a:t>R</a:t>
            </a:r>
            <a:r>
              <a:rPr kumimoji="1" lang="en-US" altLang="zh-CN" sz="1200" baseline="-25000" dirty="0" err="1"/>
              <a:t>max</a:t>
            </a:r>
            <a:endParaRPr kumimoji="1" lang="en-US" altLang="zh-CN" sz="1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11E732A-530B-F85E-25C1-3791E94E096C}"/>
              </a:ext>
            </a:extLst>
          </p:cNvPr>
          <p:cNvSpPr txBox="1"/>
          <p:nvPr/>
        </p:nvSpPr>
        <p:spPr>
          <a:xfrm>
            <a:off x="6863421" y="1803376"/>
            <a:ext cx="1548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Initial binder list</a:t>
            </a:r>
          </a:p>
          <a:p>
            <a:r>
              <a:rPr kumimoji="1" lang="en-US" altLang="zh-CN" sz="1200" i="1" dirty="0"/>
              <a:t>K</a:t>
            </a:r>
            <a:r>
              <a:rPr kumimoji="1" lang="en-US" altLang="zh-CN" sz="1200" baseline="-25000" dirty="0"/>
              <a:t>D</a:t>
            </a:r>
            <a:r>
              <a:rPr kumimoji="1" lang="en-US" altLang="zh-CN" sz="1200" i="1" baseline="-25000" dirty="0"/>
              <a:t> </a:t>
            </a:r>
            <a:r>
              <a:rPr kumimoji="1" lang="en-US" altLang="zh-CN" sz="1200" dirty="0"/>
              <a:t>= 7 but low binding</a:t>
            </a:r>
            <a:endParaRPr kumimoji="1" lang="zh-CN" altLang="en-US" sz="1200" i="1" baseline="-25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1F555ED-8532-5531-5155-4F083F75CE64}"/>
              </a:ext>
            </a:extLst>
          </p:cNvPr>
          <p:cNvSpPr txBox="1"/>
          <p:nvPr/>
        </p:nvSpPr>
        <p:spPr>
          <a:xfrm>
            <a:off x="6901444" y="2661705"/>
            <a:ext cx="880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Bought</a:t>
            </a:r>
          </a:p>
          <a:p>
            <a:r>
              <a:rPr kumimoji="1" lang="en-US" altLang="zh-CN" sz="1200" i="1" dirty="0"/>
              <a:t>K</a:t>
            </a:r>
            <a:r>
              <a:rPr kumimoji="1" lang="en-US" altLang="zh-CN" sz="1200" baseline="-25000" dirty="0"/>
              <a:t>D </a:t>
            </a:r>
            <a:r>
              <a:rPr kumimoji="1" lang="en-US" altLang="zh-CN" sz="1200" dirty="0"/>
              <a:t>= 17.7</a:t>
            </a:r>
          </a:p>
          <a:p>
            <a:r>
              <a:rPr kumimoji="1" lang="en-US" altLang="zh-CN" sz="1200" dirty="0"/>
              <a:t>Low % </a:t>
            </a:r>
            <a:r>
              <a:rPr kumimoji="1" lang="en-US" altLang="zh-CN" sz="1200" dirty="0" err="1"/>
              <a:t>R</a:t>
            </a:r>
            <a:r>
              <a:rPr kumimoji="1" lang="en-US" altLang="zh-CN" sz="1200" baseline="-25000" dirty="0" err="1"/>
              <a:t>max</a:t>
            </a:r>
            <a:endParaRPr kumimoji="1" lang="en-US" altLang="zh-CN" sz="1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A2C6787-2B83-0190-9E48-D1A448BFFCF5}"/>
              </a:ext>
            </a:extLst>
          </p:cNvPr>
          <p:cNvSpPr txBox="1"/>
          <p:nvPr/>
        </p:nvSpPr>
        <p:spPr>
          <a:xfrm>
            <a:off x="6917741" y="3412755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Bought</a:t>
            </a:r>
          </a:p>
          <a:p>
            <a:r>
              <a:rPr kumimoji="1" lang="en-US" altLang="zh-CN" sz="1200" i="1" dirty="0"/>
              <a:t>K</a:t>
            </a:r>
            <a:r>
              <a:rPr kumimoji="1" lang="en-US" altLang="zh-CN" sz="1200" baseline="-25000" dirty="0"/>
              <a:t>D</a:t>
            </a:r>
            <a:r>
              <a:rPr kumimoji="1" lang="en-US" altLang="zh-CN" sz="1200" i="1" baseline="-25000" dirty="0"/>
              <a:t> </a:t>
            </a:r>
            <a:r>
              <a:rPr kumimoji="1" lang="en-US" altLang="zh-CN" sz="1200" dirty="0"/>
              <a:t>= 16.1</a:t>
            </a:r>
            <a:endParaRPr kumimoji="1" lang="zh-CN" altLang="en-US" sz="1200" i="1" baseline="-250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2481A02-0894-023A-528A-65DB3A820E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1486" y="902542"/>
            <a:ext cx="1885595" cy="383286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1CEAD56-47C0-14A3-1E70-ECACDEEC0B96}"/>
              </a:ext>
            </a:extLst>
          </p:cNvPr>
          <p:cNvSpPr txBox="1"/>
          <p:nvPr/>
        </p:nvSpPr>
        <p:spPr>
          <a:xfrm>
            <a:off x="6917741" y="4052882"/>
            <a:ext cx="880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Bought</a:t>
            </a:r>
          </a:p>
          <a:p>
            <a:r>
              <a:rPr kumimoji="1" lang="en-US" altLang="zh-CN" sz="1200" i="1" dirty="0"/>
              <a:t>K</a:t>
            </a:r>
            <a:r>
              <a:rPr kumimoji="1" lang="en-US" altLang="zh-CN" sz="1200" baseline="-25000" dirty="0"/>
              <a:t>D</a:t>
            </a:r>
            <a:r>
              <a:rPr kumimoji="1" lang="en-US" altLang="zh-CN" sz="1200" i="1" baseline="-25000" dirty="0"/>
              <a:t> </a:t>
            </a:r>
            <a:r>
              <a:rPr kumimoji="1" lang="en-US" altLang="zh-CN" sz="1200" dirty="0"/>
              <a:t>= 19.7</a:t>
            </a:r>
          </a:p>
          <a:p>
            <a:r>
              <a:rPr kumimoji="1" lang="en-US" altLang="zh-CN" sz="1200" dirty="0"/>
              <a:t>Low % </a:t>
            </a:r>
            <a:r>
              <a:rPr kumimoji="1" lang="en-US" altLang="zh-CN" sz="1200" dirty="0" err="1"/>
              <a:t>R</a:t>
            </a:r>
            <a:r>
              <a:rPr kumimoji="1" lang="en-US" altLang="zh-CN" sz="1200" baseline="-25000" dirty="0" err="1"/>
              <a:t>max</a:t>
            </a:r>
            <a:endParaRPr kumimoji="1" lang="en-US" altLang="zh-CN" sz="12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FB4E437-059E-06DD-96EB-7F40233A96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535" y="4135831"/>
            <a:ext cx="1784209" cy="81326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CCF9A48-7FDB-5DEE-848D-1303FB48D96D}"/>
              </a:ext>
            </a:extLst>
          </p:cNvPr>
          <p:cNvSpPr txBox="1"/>
          <p:nvPr/>
        </p:nvSpPr>
        <p:spPr>
          <a:xfrm>
            <a:off x="2807146" y="4219298"/>
            <a:ext cx="119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Initial binder list</a:t>
            </a:r>
          </a:p>
          <a:p>
            <a:r>
              <a:rPr kumimoji="1" lang="en-US" altLang="zh-CN" sz="1200" i="1" dirty="0"/>
              <a:t>K</a:t>
            </a:r>
            <a:r>
              <a:rPr kumimoji="1" lang="en-US" altLang="zh-CN" sz="1200" baseline="-25000" dirty="0"/>
              <a:t>D</a:t>
            </a:r>
            <a:r>
              <a:rPr kumimoji="1" lang="en-US" altLang="zh-CN" sz="1200" i="1" baseline="-25000" dirty="0"/>
              <a:t> </a:t>
            </a:r>
            <a:r>
              <a:rPr kumimoji="1" lang="en-US" altLang="zh-CN" sz="1200" dirty="0"/>
              <a:t>= 6</a:t>
            </a:r>
            <a:r>
              <a:rPr kumimoji="1" lang="en-US" altLang="zh-CN" sz="1200" i="1" baseline="-25000" dirty="0"/>
              <a:t> </a:t>
            </a:r>
            <a:endParaRPr kumimoji="1" lang="en-US" altLang="zh-CN" sz="1200" i="1" dirty="0"/>
          </a:p>
        </p:txBody>
      </p:sp>
    </p:spTree>
    <p:extLst>
      <p:ext uri="{BB962C8B-B14F-4D97-AF65-F5344CB8AC3E}">
        <p14:creationId xmlns:p14="http://schemas.microsoft.com/office/powerpoint/2010/main" val="310185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9256978-3A86-5006-B6EB-4578A67001B7}"/>
              </a:ext>
            </a:extLst>
          </p:cNvPr>
          <p:cNvSpPr txBox="1"/>
          <p:nvPr/>
        </p:nvSpPr>
        <p:spPr>
          <a:xfrm>
            <a:off x="316871" y="199176"/>
            <a:ext cx="1720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chemeClr val="bg1"/>
                </a:solidFill>
              </a:rPr>
              <a:t>Matching Pairs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1E191F-660A-AD63-F4A0-5AD9B1D4E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07" y="944821"/>
            <a:ext cx="1720984" cy="23394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FB7C138-2D2F-4E65-4F99-A3A8DC9301C7}"/>
              </a:ext>
            </a:extLst>
          </p:cNvPr>
          <p:cNvSpPr txBox="1"/>
          <p:nvPr/>
        </p:nvSpPr>
        <p:spPr>
          <a:xfrm>
            <a:off x="2493916" y="1052143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Bought</a:t>
            </a:r>
          </a:p>
          <a:p>
            <a:r>
              <a:rPr kumimoji="1" lang="en-US" altLang="zh-CN" sz="1200" i="1" dirty="0"/>
              <a:t>K</a:t>
            </a:r>
            <a:r>
              <a:rPr kumimoji="1" lang="en-US" altLang="zh-CN" sz="1200" baseline="-25000" dirty="0"/>
              <a:t>D</a:t>
            </a:r>
            <a:r>
              <a:rPr kumimoji="1" lang="en-US" altLang="zh-CN" sz="1200" i="1" baseline="-25000" dirty="0"/>
              <a:t> </a:t>
            </a:r>
            <a:r>
              <a:rPr kumimoji="1" lang="en-US" altLang="zh-CN" sz="1200" dirty="0"/>
              <a:t>= 7.4</a:t>
            </a:r>
            <a:endParaRPr kumimoji="1" lang="zh-CN" altLang="en-US" sz="1200" i="1" baseline="-25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C8A911-EDE3-671A-36EC-F2F4C8569332}"/>
              </a:ext>
            </a:extLst>
          </p:cNvPr>
          <p:cNvSpPr txBox="1"/>
          <p:nvPr/>
        </p:nvSpPr>
        <p:spPr>
          <a:xfrm>
            <a:off x="2493916" y="1883719"/>
            <a:ext cx="880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Bought</a:t>
            </a:r>
          </a:p>
          <a:p>
            <a:r>
              <a:rPr kumimoji="1" lang="en-US" altLang="zh-CN" sz="1200" i="1" dirty="0"/>
              <a:t>K</a:t>
            </a:r>
            <a:r>
              <a:rPr kumimoji="1" lang="en-US" altLang="zh-CN" sz="1200" baseline="-25000" dirty="0"/>
              <a:t>D</a:t>
            </a:r>
            <a:r>
              <a:rPr kumimoji="1" lang="en-US" altLang="zh-CN" sz="1200" i="1" baseline="-25000" dirty="0"/>
              <a:t> </a:t>
            </a:r>
            <a:r>
              <a:rPr kumimoji="1" lang="en-US" altLang="zh-CN" sz="1200" dirty="0"/>
              <a:t>= 17.7</a:t>
            </a:r>
          </a:p>
          <a:p>
            <a:r>
              <a:rPr kumimoji="1" lang="en-US" altLang="zh-CN" sz="1200" dirty="0"/>
              <a:t>Low % </a:t>
            </a:r>
            <a:r>
              <a:rPr kumimoji="1" lang="en-US" altLang="zh-CN" sz="1200" dirty="0" err="1"/>
              <a:t>R</a:t>
            </a:r>
            <a:r>
              <a:rPr kumimoji="1" lang="en-US" altLang="zh-CN" sz="1200" baseline="-25000" dirty="0" err="1"/>
              <a:t>max</a:t>
            </a:r>
            <a:endParaRPr kumimoji="1" lang="en-US" altLang="zh-CN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542D01-46E6-99EB-8739-47E97E2932A3}"/>
              </a:ext>
            </a:extLst>
          </p:cNvPr>
          <p:cNvSpPr txBox="1"/>
          <p:nvPr/>
        </p:nvSpPr>
        <p:spPr>
          <a:xfrm>
            <a:off x="2493916" y="2576795"/>
            <a:ext cx="1533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Bought</a:t>
            </a:r>
          </a:p>
          <a:p>
            <a:r>
              <a:rPr kumimoji="1" lang="en-US" altLang="zh-CN" sz="1200" dirty="0"/>
              <a:t>No significant binding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50B8A30-3D6E-0B71-6910-331F215DD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642" y="1052143"/>
            <a:ext cx="1964602" cy="160823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57BA216-1839-2CA0-D5C6-ADCD48CF1C2B}"/>
              </a:ext>
            </a:extLst>
          </p:cNvPr>
          <p:cNvSpPr txBox="1"/>
          <p:nvPr/>
        </p:nvSpPr>
        <p:spPr>
          <a:xfrm>
            <a:off x="7048105" y="1052143"/>
            <a:ext cx="119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Initial binder list</a:t>
            </a:r>
          </a:p>
          <a:p>
            <a:r>
              <a:rPr kumimoji="1" lang="en-US" altLang="zh-CN" sz="1200" i="1" dirty="0"/>
              <a:t>K</a:t>
            </a:r>
            <a:r>
              <a:rPr kumimoji="1" lang="en-US" altLang="zh-CN" sz="1200" baseline="-25000" dirty="0"/>
              <a:t>D</a:t>
            </a:r>
            <a:r>
              <a:rPr kumimoji="1" lang="en-US" altLang="zh-CN" sz="1200" i="1" baseline="-25000" dirty="0"/>
              <a:t> </a:t>
            </a:r>
            <a:r>
              <a:rPr kumimoji="1" lang="en-US" altLang="zh-CN" sz="1200" dirty="0"/>
              <a:t>= 6</a:t>
            </a:r>
            <a:endParaRPr kumimoji="1" lang="zh-CN" altLang="en-US" sz="1200" i="1" baseline="-25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31FAB5-C2FA-0903-9FCD-C61817EC1C32}"/>
              </a:ext>
            </a:extLst>
          </p:cNvPr>
          <p:cNvSpPr txBox="1"/>
          <p:nvPr/>
        </p:nvSpPr>
        <p:spPr>
          <a:xfrm>
            <a:off x="7048105" y="1781296"/>
            <a:ext cx="2095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Bought</a:t>
            </a:r>
          </a:p>
          <a:p>
            <a:r>
              <a:rPr kumimoji="1" lang="en-US" altLang="zh-CN" sz="1200" i="1" dirty="0"/>
              <a:t>K</a:t>
            </a:r>
            <a:r>
              <a:rPr kumimoji="1" lang="en-US" altLang="zh-CN" sz="1200" baseline="-25000" dirty="0"/>
              <a:t>D</a:t>
            </a:r>
            <a:r>
              <a:rPr kumimoji="1" lang="en-US" altLang="zh-CN" sz="1200" i="1" baseline="-25000" dirty="0"/>
              <a:t> </a:t>
            </a:r>
            <a:r>
              <a:rPr kumimoji="1" lang="en-US" altLang="zh-CN" sz="1200" dirty="0"/>
              <a:t>= 170.2</a:t>
            </a:r>
          </a:p>
          <a:p>
            <a:r>
              <a:rPr kumimoji="1" lang="en-US" altLang="zh-CN" sz="1200" dirty="0"/>
              <a:t>Outside the tested conc. range</a:t>
            </a:r>
          </a:p>
        </p:txBody>
      </p:sp>
    </p:spTree>
    <p:extLst>
      <p:ext uri="{BB962C8B-B14F-4D97-AF65-F5344CB8AC3E}">
        <p14:creationId xmlns:p14="http://schemas.microsoft.com/office/powerpoint/2010/main" val="285602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9256978-3A86-5006-B6EB-4578A67001B7}"/>
              </a:ext>
            </a:extLst>
          </p:cNvPr>
          <p:cNvSpPr txBox="1"/>
          <p:nvPr/>
        </p:nvSpPr>
        <p:spPr>
          <a:xfrm>
            <a:off x="316871" y="199176"/>
            <a:ext cx="1720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chemeClr val="bg1"/>
                </a:solidFill>
              </a:rPr>
              <a:t>Matching Pairs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00D107-5991-C64B-18A7-48128090F3B9}"/>
              </a:ext>
            </a:extLst>
          </p:cNvPr>
          <p:cNvSpPr txBox="1"/>
          <p:nvPr/>
        </p:nvSpPr>
        <p:spPr>
          <a:xfrm>
            <a:off x="2863714" y="902542"/>
            <a:ext cx="1191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Initial binder list</a:t>
            </a:r>
          </a:p>
          <a:p>
            <a:r>
              <a:rPr kumimoji="1" lang="en-US" altLang="zh-CN" sz="1200" i="1" dirty="0"/>
              <a:t>K</a:t>
            </a:r>
            <a:r>
              <a:rPr kumimoji="1" lang="en-US" altLang="zh-CN" sz="1200" baseline="-25000" dirty="0"/>
              <a:t>D</a:t>
            </a:r>
            <a:r>
              <a:rPr kumimoji="1" lang="en-US" altLang="zh-CN" sz="1200" i="1" baseline="-25000" dirty="0"/>
              <a:t> </a:t>
            </a:r>
            <a:r>
              <a:rPr kumimoji="1" lang="en-US" altLang="zh-CN" sz="1200" dirty="0"/>
              <a:t>= 6</a:t>
            </a:r>
            <a:r>
              <a:rPr kumimoji="1" lang="en-US" altLang="zh-CN" sz="1200" i="1" baseline="-25000" dirty="0"/>
              <a:t> </a:t>
            </a:r>
            <a:endParaRPr kumimoji="1" lang="en-US" altLang="zh-CN" sz="1200" i="1" dirty="0"/>
          </a:p>
          <a:p>
            <a:r>
              <a:rPr kumimoji="1" lang="en-US" altLang="zh-CN" sz="1200" dirty="0"/>
              <a:t>Hit control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E2303F-E88F-1696-341D-2AEA52A18B7C}"/>
              </a:ext>
            </a:extLst>
          </p:cNvPr>
          <p:cNvSpPr txBox="1"/>
          <p:nvPr/>
        </p:nvSpPr>
        <p:spPr>
          <a:xfrm>
            <a:off x="2863714" y="1729595"/>
            <a:ext cx="119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Initial binder list</a:t>
            </a:r>
          </a:p>
          <a:p>
            <a:r>
              <a:rPr kumimoji="1" lang="en-US" altLang="zh-CN" sz="1200" i="1" dirty="0"/>
              <a:t>K</a:t>
            </a:r>
            <a:r>
              <a:rPr kumimoji="1" lang="en-US" altLang="zh-CN" sz="1200" baseline="-25000" dirty="0"/>
              <a:t>D</a:t>
            </a:r>
            <a:r>
              <a:rPr kumimoji="1" lang="en-US" altLang="zh-CN" sz="1200" i="1" baseline="-25000" dirty="0"/>
              <a:t> </a:t>
            </a:r>
            <a:r>
              <a:rPr kumimoji="1" lang="en-US" altLang="zh-CN" sz="1200" dirty="0"/>
              <a:t>= 6</a:t>
            </a:r>
            <a:r>
              <a:rPr kumimoji="1" lang="en-US" altLang="zh-CN" sz="1200" i="1" baseline="-25000" dirty="0"/>
              <a:t> </a:t>
            </a:r>
            <a:endParaRPr kumimoji="1" lang="en-US" altLang="zh-CN" sz="1200" i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39FC8E-6530-2A5E-9E6B-7B7945AAE9EF}"/>
              </a:ext>
            </a:extLst>
          </p:cNvPr>
          <p:cNvSpPr txBox="1"/>
          <p:nvPr/>
        </p:nvSpPr>
        <p:spPr>
          <a:xfrm>
            <a:off x="2863714" y="2571750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Bought</a:t>
            </a:r>
          </a:p>
          <a:p>
            <a:r>
              <a:rPr kumimoji="1" lang="en-US" altLang="zh-CN" sz="1200" i="1" dirty="0"/>
              <a:t>K</a:t>
            </a:r>
            <a:r>
              <a:rPr kumimoji="1" lang="en-US" altLang="zh-CN" sz="1200" i="1" baseline="-25000" dirty="0"/>
              <a:t>D </a:t>
            </a:r>
            <a:r>
              <a:rPr kumimoji="1" lang="en-US" altLang="zh-CN" sz="1200" dirty="0"/>
              <a:t>= 7.4</a:t>
            </a:r>
            <a:endParaRPr kumimoji="1" lang="zh-CN" altLang="en-US" sz="1200" i="1" baseline="-25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84FFB6-CE37-DBF4-D75F-469D8E017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76" y="841973"/>
            <a:ext cx="1947943" cy="410235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98E365F-5C35-65D2-7B27-716FF519B071}"/>
              </a:ext>
            </a:extLst>
          </p:cNvPr>
          <p:cNvSpPr txBox="1"/>
          <p:nvPr/>
        </p:nvSpPr>
        <p:spPr>
          <a:xfrm>
            <a:off x="2863714" y="3413905"/>
            <a:ext cx="1533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Bought</a:t>
            </a:r>
          </a:p>
          <a:p>
            <a:r>
              <a:rPr kumimoji="1" lang="en-US" altLang="zh-CN" sz="1200" dirty="0"/>
              <a:t>No significant binding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5DB502-1ADD-B7EF-85FF-3070CFB128D7}"/>
              </a:ext>
            </a:extLst>
          </p:cNvPr>
          <p:cNvSpPr txBox="1"/>
          <p:nvPr/>
        </p:nvSpPr>
        <p:spPr>
          <a:xfrm>
            <a:off x="2863714" y="4220229"/>
            <a:ext cx="2095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Bought</a:t>
            </a:r>
          </a:p>
          <a:p>
            <a:r>
              <a:rPr kumimoji="1" lang="en-US" altLang="zh-CN" sz="1200" i="1" dirty="0"/>
              <a:t>K</a:t>
            </a:r>
            <a:r>
              <a:rPr kumimoji="1" lang="en-US" altLang="zh-CN" sz="1200" baseline="-25000" dirty="0"/>
              <a:t>D</a:t>
            </a:r>
            <a:r>
              <a:rPr kumimoji="1" lang="en-US" altLang="zh-CN" sz="1200" i="1" baseline="-25000" dirty="0"/>
              <a:t> </a:t>
            </a:r>
            <a:r>
              <a:rPr kumimoji="1" lang="en-US" altLang="zh-CN" sz="1200" dirty="0"/>
              <a:t>= 106.7</a:t>
            </a:r>
          </a:p>
          <a:p>
            <a:r>
              <a:rPr kumimoji="1" lang="en-US" altLang="zh-CN" sz="1200" dirty="0"/>
              <a:t>Outside the tested conc. range</a:t>
            </a:r>
          </a:p>
        </p:txBody>
      </p:sp>
    </p:spTree>
    <p:extLst>
      <p:ext uri="{BB962C8B-B14F-4D97-AF65-F5344CB8AC3E}">
        <p14:creationId xmlns:p14="http://schemas.microsoft.com/office/powerpoint/2010/main" val="112922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9256978-3A86-5006-B6EB-4578A67001B7}"/>
              </a:ext>
            </a:extLst>
          </p:cNvPr>
          <p:cNvSpPr txBox="1"/>
          <p:nvPr/>
        </p:nvSpPr>
        <p:spPr>
          <a:xfrm>
            <a:off x="316871" y="199176"/>
            <a:ext cx="1720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chemeClr val="bg1"/>
                </a:solidFill>
              </a:rPr>
              <a:t>Matching Pairs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792364C-5121-8E5A-2B58-040E86B0D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71" y="1167897"/>
            <a:ext cx="2071101" cy="170381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73EFEB0-A2B5-94F8-3126-EE98E9732F5B}"/>
              </a:ext>
            </a:extLst>
          </p:cNvPr>
          <p:cNvSpPr txBox="1"/>
          <p:nvPr/>
        </p:nvSpPr>
        <p:spPr>
          <a:xfrm>
            <a:off x="3026677" y="1348966"/>
            <a:ext cx="1170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Covalent binder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7C4E60-12FD-7047-1466-A2163B9ABD62}"/>
              </a:ext>
            </a:extLst>
          </p:cNvPr>
          <p:cNvSpPr txBox="1"/>
          <p:nvPr/>
        </p:nvSpPr>
        <p:spPr>
          <a:xfrm>
            <a:off x="3026677" y="2236955"/>
            <a:ext cx="1533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Bought</a:t>
            </a:r>
          </a:p>
          <a:p>
            <a:r>
              <a:rPr kumimoji="1" lang="en-US" altLang="zh-CN" sz="1200" dirty="0"/>
              <a:t>No significant binding</a:t>
            </a:r>
          </a:p>
        </p:txBody>
      </p:sp>
    </p:spTree>
    <p:extLst>
      <p:ext uri="{BB962C8B-B14F-4D97-AF65-F5344CB8AC3E}">
        <p14:creationId xmlns:p14="http://schemas.microsoft.com/office/powerpoint/2010/main" val="37590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9256978-3A86-5006-B6EB-4578A67001B7}"/>
              </a:ext>
            </a:extLst>
          </p:cNvPr>
          <p:cNvSpPr txBox="1"/>
          <p:nvPr/>
        </p:nvSpPr>
        <p:spPr>
          <a:xfrm>
            <a:off x="316871" y="199176"/>
            <a:ext cx="1623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chemeClr val="bg1"/>
                </a:solidFill>
              </a:rPr>
              <a:t>SAR summary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2061CE-4694-EFE9-0C91-C023C8F482EF}"/>
              </a:ext>
            </a:extLst>
          </p:cNvPr>
          <p:cNvSpPr txBox="1"/>
          <p:nvPr/>
        </p:nvSpPr>
        <p:spPr>
          <a:xfrm>
            <a:off x="869133" y="3295461"/>
            <a:ext cx="1222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OH may not be needed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BFF530-8079-A287-DE2A-98983A4952FC}"/>
              </a:ext>
            </a:extLst>
          </p:cNvPr>
          <p:cNvSpPr txBox="1"/>
          <p:nvPr/>
        </p:nvSpPr>
        <p:spPr>
          <a:xfrm>
            <a:off x="1837853" y="1059255"/>
            <a:ext cx="2245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Essential-Saturated/pyridine unsatisfying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85ABC1-8D50-709A-9AED-28A3CE85ABB2}"/>
              </a:ext>
            </a:extLst>
          </p:cNvPr>
          <p:cNvSpPr txBox="1"/>
          <p:nvPr/>
        </p:nvSpPr>
        <p:spPr>
          <a:xfrm>
            <a:off x="3874883" y="1059255"/>
            <a:ext cx="100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Essential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F4F4D1-1B76-4C13-7CCD-C61DCCE5996B}"/>
              </a:ext>
            </a:extLst>
          </p:cNvPr>
          <p:cNvSpPr txBox="1"/>
          <p:nvPr/>
        </p:nvSpPr>
        <p:spPr>
          <a:xfrm>
            <a:off x="5232903" y="1197754"/>
            <a:ext cx="3141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Oxetane best</a:t>
            </a:r>
          </a:p>
          <a:p>
            <a:r>
              <a:rPr kumimoji="1" lang="en-US" altLang="zh-CN" dirty="0"/>
              <a:t>Cyclopropyl sometimes as good</a:t>
            </a:r>
          </a:p>
          <a:p>
            <a:r>
              <a:rPr kumimoji="1" lang="en-US" altLang="zh-CN" dirty="0" err="1"/>
              <a:t>Cyclobutyl</a:t>
            </a:r>
            <a:r>
              <a:rPr kumimoji="1" lang="en-US" altLang="zh-CN" dirty="0"/>
              <a:t> ok </a:t>
            </a:r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B19D0BE-DE6B-021D-B38A-17E1C3482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08" y="1731915"/>
            <a:ext cx="3997620" cy="212486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C259938-7CDD-2ED2-7727-86F137943A61}"/>
              </a:ext>
            </a:extLst>
          </p:cNvPr>
          <p:cNvSpPr txBox="1"/>
          <p:nvPr/>
        </p:nvSpPr>
        <p:spPr>
          <a:xfrm>
            <a:off x="6211287" y="3141552"/>
            <a:ext cx="1593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More exploration on </a:t>
            </a:r>
            <a:r>
              <a:rPr kumimoji="1" lang="en-US" altLang="zh-CN" dirty="0" err="1"/>
              <a:t>subtituents</a:t>
            </a:r>
            <a:endParaRPr kumimoji="1" lang="en-US" altLang="zh-CN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26F5AF74-7524-C449-EA28-3937B768C5A5}"/>
              </a:ext>
            </a:extLst>
          </p:cNvPr>
          <p:cNvCxnSpPr>
            <a:endCxn id="7" idx="0"/>
          </p:cNvCxnSpPr>
          <p:nvPr/>
        </p:nvCxnSpPr>
        <p:spPr>
          <a:xfrm flipH="1">
            <a:off x="1480242" y="3022417"/>
            <a:ext cx="460215" cy="273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98085A58-452F-D3B3-AACD-97F2F33566A1}"/>
              </a:ext>
            </a:extLst>
          </p:cNvPr>
          <p:cNvCxnSpPr/>
          <p:nvPr/>
        </p:nvCxnSpPr>
        <p:spPr>
          <a:xfrm flipV="1">
            <a:off x="3385387" y="1751752"/>
            <a:ext cx="0" cy="31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4C6E4718-2505-7604-BCB9-0F3143B07E3F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4337704" y="1428587"/>
            <a:ext cx="39624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44B4A12-128D-CF73-5A40-A917C7304964}"/>
              </a:ext>
            </a:extLst>
          </p:cNvPr>
          <p:cNvCxnSpPr>
            <a:cxnSpLocks/>
          </p:cNvCxnSpPr>
          <p:nvPr/>
        </p:nvCxnSpPr>
        <p:spPr>
          <a:xfrm flipV="1">
            <a:off x="4938688" y="1410418"/>
            <a:ext cx="337103" cy="32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A2CAA42-47D6-42E2-AB38-B97567311296}"/>
              </a:ext>
            </a:extLst>
          </p:cNvPr>
          <p:cNvCxnSpPr>
            <a:cxnSpLocks/>
          </p:cNvCxnSpPr>
          <p:nvPr/>
        </p:nvCxnSpPr>
        <p:spPr>
          <a:xfrm>
            <a:off x="6178286" y="2920669"/>
            <a:ext cx="439797" cy="23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525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9256978-3A86-5006-B6EB-4578A67001B7}"/>
              </a:ext>
            </a:extLst>
          </p:cNvPr>
          <p:cNvSpPr txBox="1"/>
          <p:nvPr/>
        </p:nvSpPr>
        <p:spPr>
          <a:xfrm>
            <a:off x="316871" y="199176"/>
            <a:ext cx="2581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chemeClr val="bg1"/>
                </a:solidFill>
              </a:rPr>
              <a:t>Plan on new molecules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1208E7-395E-9C10-B9FD-D6B965523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76" y="1101591"/>
            <a:ext cx="2055537" cy="25431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787BF41-161E-8570-9391-5E6247C98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575" y="1101591"/>
            <a:ext cx="2003150" cy="25431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E1B958E-524F-4458-B3E3-A977FD1D8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288" y="1101591"/>
            <a:ext cx="2122612" cy="25431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A692D03-BA13-E98A-8148-6944514316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505" y="938324"/>
            <a:ext cx="2259735" cy="286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67146"/>
      </p:ext>
    </p:extLst>
  </p:cSld>
  <p:clrMapOvr>
    <a:masterClrMapping/>
  </p:clrMapOvr>
</p:sld>
</file>

<file path=ppt/theme/theme1.xml><?xml version="1.0" encoding="utf-8"?>
<a:theme xmlns:a="http://schemas.openxmlformats.org/drawingml/2006/main" name="4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11284</TotalTime>
  <Words>231</Words>
  <Application>Microsoft Macintosh PowerPoint</Application>
  <PresentationFormat>全屏显示(16:9)</PresentationFormat>
  <Paragraphs>90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Calibri</vt:lpstr>
      <vt:lpstr>4_Custom Design</vt:lpstr>
      <vt:lpstr>WDR91 Bought Analogue Screening Review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UCL 16:9 PP Plain - BLUE CELESTE</dc:title>
  <dc:subject/>
  <dc:creator>Clayton, Janine</dc:creator>
  <cp:keywords/>
  <dc:description/>
  <cp:lastModifiedBy>Kangping LIU</cp:lastModifiedBy>
  <cp:revision>125</cp:revision>
  <dcterms:created xsi:type="dcterms:W3CDTF">2016-12-07T10:36:45Z</dcterms:created>
  <dcterms:modified xsi:type="dcterms:W3CDTF">2023-09-30T22:00:17Z</dcterms:modified>
  <cp:category/>
</cp:coreProperties>
</file>