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8"/>
  </p:notesMasterIdLst>
  <p:sldIdLst>
    <p:sldId id="256" r:id="rId2"/>
    <p:sldId id="259" r:id="rId3"/>
    <p:sldId id="260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EC00C5"/>
    <a:srgbClr val="A4DBE8"/>
    <a:srgbClr val="8DB9CA"/>
    <a:srgbClr val="F6BE00"/>
    <a:srgbClr val="D6D2C4"/>
    <a:srgbClr val="B2E2ED"/>
    <a:srgbClr val="00FFFF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95211"/>
  </p:normalViewPr>
  <p:slideViewPr>
    <p:cSldViewPr snapToGrid="0" snapToObjects="1">
      <p:cViewPr varScale="1">
        <p:scale>
          <a:sx n="138" d="100"/>
          <a:sy n="138" d="100"/>
        </p:scale>
        <p:origin x="184" y="3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4DBE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4DBE8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A4DBE8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49" y="1524463"/>
            <a:ext cx="8077605" cy="13743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WDR91 Bought Analogue Screening Review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3356042"/>
            <a:ext cx="7886700" cy="12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Kangping</a:t>
            </a:r>
            <a:r>
              <a:rPr lang="en-US" sz="1600" dirty="0"/>
              <a:t> Liu</a:t>
            </a:r>
          </a:p>
          <a:p>
            <a:pPr marL="0" indent="0">
              <a:buNone/>
            </a:pPr>
            <a:r>
              <a:rPr lang="en-US" sz="1600" dirty="0"/>
              <a:t>Prof. Matthew H. Todd Group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School of Pharmacy</a:t>
            </a:r>
          </a:p>
          <a:p>
            <a:r>
              <a:rPr lang="en-US" dirty="0"/>
              <a:t>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575614-DA8A-3116-68B2-805C52162390}"/>
              </a:ext>
            </a:extLst>
          </p:cNvPr>
          <p:cNvSpPr txBox="1"/>
          <p:nvPr/>
        </p:nvSpPr>
        <p:spPr>
          <a:xfrm>
            <a:off x="2872522" y="1136680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0</a:t>
            </a:r>
            <a:endParaRPr kumimoji="1" lang="zh-CN" altLang="en-US" sz="1200" i="1" baseline="-25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D366A2-037B-3A1A-47CB-4F2007EBEB23}"/>
              </a:ext>
            </a:extLst>
          </p:cNvPr>
          <p:cNvSpPr txBox="1"/>
          <p:nvPr/>
        </p:nvSpPr>
        <p:spPr>
          <a:xfrm>
            <a:off x="2937156" y="2340917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7.8</a:t>
            </a:r>
            <a:endParaRPr kumimoji="1" lang="zh-CN" altLang="en-US" sz="1200" i="1" baseline="-25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0F45FC-4225-CEF9-BEDA-904460FB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1" y="984280"/>
            <a:ext cx="2270988" cy="1958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6DB2A0-0F5E-0AF9-E709-65C32206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845" y="939106"/>
            <a:ext cx="2270988" cy="18040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AF3476-1A09-9E51-DF0F-8942724412AD}"/>
              </a:ext>
            </a:extLst>
          </p:cNvPr>
          <p:cNvSpPr txBox="1"/>
          <p:nvPr/>
        </p:nvSpPr>
        <p:spPr>
          <a:xfrm>
            <a:off x="7102130" y="1136680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7</a:t>
            </a:r>
            <a:endParaRPr kumimoji="1" lang="zh-CN" altLang="en-US" sz="1200" i="1" baseline="-25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30272A-48C7-9DBC-083F-50150A831494}"/>
              </a:ext>
            </a:extLst>
          </p:cNvPr>
          <p:cNvSpPr txBox="1"/>
          <p:nvPr/>
        </p:nvSpPr>
        <p:spPr>
          <a:xfrm>
            <a:off x="7102130" y="2208336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43.9</a:t>
            </a:r>
            <a:endParaRPr kumimoji="1" lang="zh-CN" altLang="en-US" sz="12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86119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337297-9E07-17DA-A63B-A3E00A4A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2" y="841286"/>
            <a:ext cx="1933982" cy="1520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F334E0-57CF-6B04-4FBB-21091A4E62FF}"/>
              </a:ext>
            </a:extLst>
          </p:cNvPr>
          <p:cNvSpPr txBox="1"/>
          <p:nvPr/>
        </p:nvSpPr>
        <p:spPr>
          <a:xfrm>
            <a:off x="2863714" y="902542"/>
            <a:ext cx="119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6</a:t>
            </a:r>
            <a:r>
              <a:rPr kumimoji="1" lang="en-US" altLang="zh-CN" sz="1200" i="1" baseline="-25000" dirty="0"/>
              <a:t> </a:t>
            </a:r>
            <a:endParaRPr kumimoji="1" lang="en-US" altLang="zh-CN" sz="1200" i="1" dirty="0"/>
          </a:p>
          <a:p>
            <a:r>
              <a:rPr kumimoji="1" lang="en-US" altLang="zh-CN" sz="1200" dirty="0"/>
              <a:t>Hit control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9696BD-C421-293B-4A56-56C64CF3DB72}"/>
              </a:ext>
            </a:extLst>
          </p:cNvPr>
          <p:cNvSpPr txBox="1"/>
          <p:nvPr/>
        </p:nvSpPr>
        <p:spPr>
          <a:xfrm>
            <a:off x="2863714" y="1863519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0</a:t>
            </a:r>
            <a:endParaRPr kumimoji="1" lang="zh-CN" altLang="en-US" sz="1200" i="1" baseline="-25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F663DB-1E1F-E9BD-CA1D-428D4086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45" y="2458236"/>
            <a:ext cx="1820899" cy="1520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62709C-6D24-6ACA-BE04-683095465DBF}"/>
              </a:ext>
            </a:extLst>
          </p:cNvPr>
          <p:cNvSpPr txBox="1"/>
          <p:nvPr/>
        </p:nvSpPr>
        <p:spPr>
          <a:xfrm>
            <a:off x="2807146" y="2571750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16.6</a:t>
            </a:r>
            <a:endParaRPr kumimoji="1" lang="zh-CN" altLang="en-US" sz="1200" i="1" baseline="-25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AF2BD9-DADB-08C5-2857-B9F7B8C6D0C5}"/>
              </a:ext>
            </a:extLst>
          </p:cNvPr>
          <p:cNvSpPr txBox="1"/>
          <p:nvPr/>
        </p:nvSpPr>
        <p:spPr>
          <a:xfrm>
            <a:off x="2807146" y="3433141"/>
            <a:ext cx="119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9.2</a:t>
            </a:r>
            <a:endParaRPr kumimoji="1" lang="zh-CN" altLang="en-US" sz="1200" i="1" baseline="-25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E4235B-7AAB-086F-E1D6-70BF8AD7A057}"/>
              </a:ext>
            </a:extLst>
          </p:cNvPr>
          <p:cNvSpPr txBox="1"/>
          <p:nvPr/>
        </p:nvSpPr>
        <p:spPr>
          <a:xfrm>
            <a:off x="6901444" y="1004552"/>
            <a:ext cx="106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45.9</a:t>
            </a:r>
          </a:p>
          <a:p>
            <a:r>
              <a:rPr kumimoji="1" lang="en-US" altLang="zh-CN" sz="1200" dirty="0"/>
              <a:t>Low % </a:t>
            </a:r>
            <a:r>
              <a:rPr kumimoji="1" lang="en-US" altLang="zh-CN" sz="1200" dirty="0" err="1"/>
              <a:t>R</a:t>
            </a:r>
            <a:r>
              <a:rPr kumimoji="1" lang="en-US" altLang="zh-CN" sz="1200" baseline="-25000" dirty="0" err="1"/>
              <a:t>max</a:t>
            </a:r>
            <a:endParaRPr kumimoji="1"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1E732A-530B-F85E-25C1-3791E94E096C}"/>
              </a:ext>
            </a:extLst>
          </p:cNvPr>
          <p:cNvSpPr txBox="1"/>
          <p:nvPr/>
        </p:nvSpPr>
        <p:spPr>
          <a:xfrm>
            <a:off x="6863421" y="1803376"/>
            <a:ext cx="154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7 but low binding</a:t>
            </a:r>
            <a:endParaRPr kumimoji="1" lang="zh-CN" altLang="en-US" sz="1200" i="1" baseline="-25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F555ED-8532-5531-5155-4F083F75CE64}"/>
              </a:ext>
            </a:extLst>
          </p:cNvPr>
          <p:cNvSpPr txBox="1"/>
          <p:nvPr/>
        </p:nvSpPr>
        <p:spPr>
          <a:xfrm>
            <a:off x="6901444" y="2661705"/>
            <a:ext cx="127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21.3</a:t>
            </a:r>
          </a:p>
          <a:p>
            <a:r>
              <a:rPr kumimoji="1" lang="en-US" altLang="zh-CN" sz="1200" dirty="0"/>
              <a:t>Low % </a:t>
            </a:r>
            <a:r>
              <a:rPr kumimoji="1" lang="en-US" altLang="zh-CN" sz="1200" dirty="0" err="1"/>
              <a:t>R</a:t>
            </a:r>
            <a:r>
              <a:rPr kumimoji="1" lang="en-US" altLang="zh-CN" sz="1200" baseline="-25000" dirty="0" err="1"/>
              <a:t>max</a:t>
            </a:r>
            <a:endParaRPr kumimoji="1" lang="en-US" altLang="zh-CN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2C6787-2B83-0190-9E48-D1A448BFFCF5}"/>
              </a:ext>
            </a:extLst>
          </p:cNvPr>
          <p:cNvSpPr txBox="1"/>
          <p:nvPr/>
        </p:nvSpPr>
        <p:spPr>
          <a:xfrm>
            <a:off x="6917741" y="3412755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17.9</a:t>
            </a:r>
            <a:endParaRPr kumimoji="1" lang="zh-CN" altLang="en-US" sz="1200" i="1" baseline="-25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481A02-0894-023A-528A-65DB3A820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486" y="902542"/>
            <a:ext cx="1885595" cy="383286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1CEAD56-47C0-14A3-1E70-ECACDEEC0B96}"/>
              </a:ext>
            </a:extLst>
          </p:cNvPr>
          <p:cNvSpPr txBox="1"/>
          <p:nvPr/>
        </p:nvSpPr>
        <p:spPr>
          <a:xfrm>
            <a:off x="6917741" y="4052882"/>
            <a:ext cx="127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25.5</a:t>
            </a:r>
          </a:p>
          <a:p>
            <a:r>
              <a:rPr kumimoji="1" lang="en-US" altLang="zh-CN" sz="1200" dirty="0"/>
              <a:t>Low % </a:t>
            </a:r>
            <a:r>
              <a:rPr kumimoji="1" lang="en-US" altLang="zh-CN" sz="1200" dirty="0" err="1"/>
              <a:t>R</a:t>
            </a:r>
            <a:r>
              <a:rPr kumimoji="1" lang="en-US" altLang="zh-CN" sz="1200" baseline="-25000" dirty="0" err="1"/>
              <a:t>max</a:t>
            </a:r>
            <a:endParaRPr kumimoji="1" lang="en-US" altLang="zh-CN" sz="1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B4E437-059E-06DD-96EB-7F40233A9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35" y="4135831"/>
            <a:ext cx="1784209" cy="8132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CCF9A48-7FDB-5DEE-848D-1303FB48D96D}"/>
              </a:ext>
            </a:extLst>
          </p:cNvPr>
          <p:cNvSpPr txBox="1"/>
          <p:nvPr/>
        </p:nvSpPr>
        <p:spPr>
          <a:xfrm>
            <a:off x="2807146" y="4219298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6</a:t>
            </a:r>
            <a:r>
              <a:rPr kumimoji="1" lang="en-US" altLang="zh-CN" sz="1200" i="1" baseline="-25000" dirty="0"/>
              <a:t> </a:t>
            </a:r>
            <a:endParaRPr kumimoji="1" lang="en-US" altLang="zh-CN" sz="1200" i="1" dirty="0"/>
          </a:p>
        </p:txBody>
      </p:sp>
    </p:spTree>
    <p:extLst>
      <p:ext uri="{BB962C8B-B14F-4D97-AF65-F5344CB8AC3E}">
        <p14:creationId xmlns:p14="http://schemas.microsoft.com/office/powerpoint/2010/main" val="310185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1E191F-660A-AD63-F4A0-5AD9B1D4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7" y="944821"/>
            <a:ext cx="1720984" cy="23394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B7C138-2D2F-4E65-4F99-A3A8DC9301C7}"/>
              </a:ext>
            </a:extLst>
          </p:cNvPr>
          <p:cNvSpPr txBox="1"/>
          <p:nvPr/>
        </p:nvSpPr>
        <p:spPr>
          <a:xfrm>
            <a:off x="2493916" y="1052143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10.3</a:t>
            </a:r>
            <a:endParaRPr kumimoji="1" lang="zh-CN" altLang="en-US" sz="1200" i="1" baseline="-25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C8A911-EDE3-671A-36EC-F2F4C8569332}"/>
              </a:ext>
            </a:extLst>
          </p:cNvPr>
          <p:cNvSpPr txBox="1"/>
          <p:nvPr/>
        </p:nvSpPr>
        <p:spPr>
          <a:xfrm>
            <a:off x="2493916" y="1883719"/>
            <a:ext cx="127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21.7</a:t>
            </a:r>
          </a:p>
          <a:p>
            <a:r>
              <a:rPr kumimoji="1" lang="en-US" altLang="zh-CN" sz="1200" dirty="0"/>
              <a:t>Low % </a:t>
            </a:r>
            <a:r>
              <a:rPr kumimoji="1" lang="en-US" altLang="zh-CN" sz="1200" dirty="0" err="1"/>
              <a:t>R</a:t>
            </a:r>
            <a:r>
              <a:rPr kumimoji="1" lang="en-US" altLang="zh-CN" sz="1200" baseline="-25000" dirty="0" err="1"/>
              <a:t>max</a:t>
            </a:r>
            <a:endParaRPr kumimoji="1" lang="en-US" altLang="zh-CN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542D01-46E6-99EB-8739-47E97E2932A3}"/>
              </a:ext>
            </a:extLst>
          </p:cNvPr>
          <p:cNvSpPr txBox="1"/>
          <p:nvPr/>
        </p:nvSpPr>
        <p:spPr>
          <a:xfrm>
            <a:off x="2493916" y="2576795"/>
            <a:ext cx="153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No significant binding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0B8A30-3D6E-0B71-6910-331F215D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642" y="1052143"/>
            <a:ext cx="1964602" cy="16082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7BA216-1839-2CA0-D5C6-ADCD48CF1C2B}"/>
              </a:ext>
            </a:extLst>
          </p:cNvPr>
          <p:cNvSpPr txBox="1"/>
          <p:nvPr/>
        </p:nvSpPr>
        <p:spPr>
          <a:xfrm>
            <a:off x="7048105" y="1052143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6</a:t>
            </a:r>
            <a:endParaRPr kumimoji="1" lang="zh-CN" altLang="en-US" sz="1200" i="1" baseline="-25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1FAB5-C2FA-0903-9FCD-C61817EC1C32}"/>
              </a:ext>
            </a:extLst>
          </p:cNvPr>
          <p:cNvSpPr txBox="1"/>
          <p:nvPr/>
        </p:nvSpPr>
        <p:spPr>
          <a:xfrm>
            <a:off x="7048105" y="1781296"/>
            <a:ext cx="209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198.4</a:t>
            </a:r>
          </a:p>
          <a:p>
            <a:r>
              <a:rPr kumimoji="1" lang="en-US" altLang="zh-CN" sz="1200" dirty="0"/>
              <a:t>Outside the tested conc. range</a:t>
            </a:r>
          </a:p>
        </p:txBody>
      </p:sp>
    </p:spTree>
    <p:extLst>
      <p:ext uri="{BB962C8B-B14F-4D97-AF65-F5344CB8AC3E}">
        <p14:creationId xmlns:p14="http://schemas.microsoft.com/office/powerpoint/2010/main" val="28560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00D107-5991-C64B-18A7-48128090F3B9}"/>
              </a:ext>
            </a:extLst>
          </p:cNvPr>
          <p:cNvSpPr txBox="1"/>
          <p:nvPr/>
        </p:nvSpPr>
        <p:spPr>
          <a:xfrm>
            <a:off x="2863714" y="902542"/>
            <a:ext cx="119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6</a:t>
            </a:r>
            <a:r>
              <a:rPr kumimoji="1" lang="en-US" altLang="zh-CN" sz="1200" i="1" baseline="-25000" dirty="0"/>
              <a:t> </a:t>
            </a:r>
            <a:endParaRPr kumimoji="1" lang="en-US" altLang="zh-CN" sz="1200" i="1" dirty="0"/>
          </a:p>
          <a:p>
            <a:r>
              <a:rPr kumimoji="1" lang="en-US" altLang="zh-CN" sz="1200" dirty="0"/>
              <a:t>Hit control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2303F-E88F-1696-341D-2AEA52A18B7C}"/>
              </a:ext>
            </a:extLst>
          </p:cNvPr>
          <p:cNvSpPr txBox="1"/>
          <p:nvPr/>
        </p:nvSpPr>
        <p:spPr>
          <a:xfrm>
            <a:off x="2863714" y="1729595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Initial binder list</a:t>
            </a:r>
          </a:p>
          <a:p>
            <a:r>
              <a:rPr kumimoji="1" lang="en-US" altLang="zh-CN" sz="1200" dirty="0"/>
              <a:t>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6</a:t>
            </a:r>
            <a:r>
              <a:rPr kumimoji="1" lang="en-US" altLang="zh-CN" sz="1200" i="1" baseline="-25000" dirty="0"/>
              <a:t> </a:t>
            </a:r>
            <a:endParaRPr kumimoji="1" lang="en-US" altLang="zh-CN" sz="1200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39FC8E-6530-2A5E-9E6B-7B7945AAE9EF}"/>
              </a:ext>
            </a:extLst>
          </p:cNvPr>
          <p:cNvSpPr txBox="1"/>
          <p:nvPr/>
        </p:nvSpPr>
        <p:spPr>
          <a:xfrm>
            <a:off x="2863714" y="2571750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10.3</a:t>
            </a:r>
            <a:endParaRPr kumimoji="1" lang="zh-CN" altLang="en-US" sz="1200" i="1" baseline="-25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84FFB6-CE37-DBF4-D75F-469D8E01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6" y="841973"/>
            <a:ext cx="1947943" cy="41023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8E365F-5C35-65D2-7B27-716FF519B071}"/>
              </a:ext>
            </a:extLst>
          </p:cNvPr>
          <p:cNvSpPr txBox="1"/>
          <p:nvPr/>
        </p:nvSpPr>
        <p:spPr>
          <a:xfrm>
            <a:off x="2863714" y="3413905"/>
            <a:ext cx="153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No significant binding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5DB502-1ADD-B7EF-85FF-3070CFB128D7}"/>
              </a:ext>
            </a:extLst>
          </p:cNvPr>
          <p:cNvSpPr txBox="1"/>
          <p:nvPr/>
        </p:nvSpPr>
        <p:spPr>
          <a:xfrm>
            <a:off x="2863714" y="4220229"/>
            <a:ext cx="209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Average K</a:t>
            </a:r>
            <a:r>
              <a:rPr kumimoji="1" lang="en-US" altLang="zh-CN" sz="1200" i="1" baseline="-25000" dirty="0"/>
              <a:t>D </a:t>
            </a:r>
            <a:r>
              <a:rPr kumimoji="1" lang="en-US" altLang="zh-CN" sz="1200" dirty="0"/>
              <a:t>= 161.4</a:t>
            </a:r>
          </a:p>
          <a:p>
            <a:r>
              <a:rPr kumimoji="1" lang="en-US" altLang="zh-CN" sz="1200" dirty="0"/>
              <a:t>Outside the tested conc. range</a:t>
            </a:r>
          </a:p>
        </p:txBody>
      </p:sp>
    </p:spTree>
    <p:extLst>
      <p:ext uri="{BB962C8B-B14F-4D97-AF65-F5344CB8AC3E}">
        <p14:creationId xmlns:p14="http://schemas.microsoft.com/office/powerpoint/2010/main" val="11292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Matching Pairs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92364C-5121-8E5A-2B58-040E86B0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1" y="1167897"/>
            <a:ext cx="2071101" cy="17038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3EFEB0-A2B5-94F8-3126-EE98E9732F5B}"/>
              </a:ext>
            </a:extLst>
          </p:cNvPr>
          <p:cNvSpPr txBox="1"/>
          <p:nvPr/>
        </p:nvSpPr>
        <p:spPr>
          <a:xfrm>
            <a:off x="3026677" y="1348966"/>
            <a:ext cx="1170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Covalent binder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7C4E60-12FD-7047-1466-A2163B9ABD62}"/>
              </a:ext>
            </a:extLst>
          </p:cNvPr>
          <p:cNvSpPr txBox="1"/>
          <p:nvPr/>
        </p:nvSpPr>
        <p:spPr>
          <a:xfrm>
            <a:off x="3026677" y="2236955"/>
            <a:ext cx="153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Bought</a:t>
            </a:r>
          </a:p>
          <a:p>
            <a:r>
              <a:rPr kumimoji="1" lang="en-US" altLang="zh-CN" sz="1200" dirty="0"/>
              <a:t>No significant binding</a:t>
            </a:r>
          </a:p>
        </p:txBody>
      </p:sp>
    </p:spTree>
    <p:extLst>
      <p:ext uri="{BB962C8B-B14F-4D97-AF65-F5344CB8AC3E}">
        <p14:creationId xmlns:p14="http://schemas.microsoft.com/office/powerpoint/2010/main" val="375900519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9215</TotalTime>
  <Words>198</Words>
  <Application>Microsoft Macintosh PowerPoint</Application>
  <PresentationFormat>On-screen Show (16:9)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4_Custom Design</vt:lpstr>
      <vt:lpstr>WDR91 Bought Analogue Screening 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BLUE CELESTE</dc:title>
  <dc:subject/>
  <dc:creator>Clayton, Janine</dc:creator>
  <cp:keywords/>
  <dc:description/>
  <cp:lastModifiedBy>Todd, Matthew</cp:lastModifiedBy>
  <cp:revision>121</cp:revision>
  <dcterms:created xsi:type="dcterms:W3CDTF">2016-12-07T10:36:45Z</dcterms:created>
  <dcterms:modified xsi:type="dcterms:W3CDTF">2023-09-29T10:03:16Z</dcterms:modified>
  <cp:category/>
</cp:coreProperties>
</file>