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1"/>
  </p:notesMasterIdLst>
  <p:sldIdLst>
    <p:sldId id="257" r:id="rId5"/>
    <p:sldId id="289" r:id="rId6"/>
    <p:sldId id="308" r:id="rId7"/>
    <p:sldId id="309" r:id="rId8"/>
    <p:sldId id="310" r:id="rId9"/>
    <p:sldId id="278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FF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3C0378-44F3-354E-AFFF-625AA79AB58F}" v="3" dt="2023-10-31T16:07:19.607"/>
  </p1510:revLst>
</p1510:revInfo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4762" autoAdjust="0"/>
  </p:normalViewPr>
  <p:slideViewPr>
    <p:cSldViewPr snapToGrid="0">
      <p:cViewPr varScale="1">
        <p:scale>
          <a:sx n="121" d="100"/>
          <a:sy n="121" d="100"/>
        </p:scale>
        <p:origin x="4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5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Schapira" userId="7302a454-28ae-422d-b554-4d5f5c126421" providerId="ADAL" clId="{C03C0378-44F3-354E-AFFF-625AA79AB58F}"/>
    <pc:docChg chg="undo custSel delSld modSld">
      <pc:chgData name="Matthieu Schapira" userId="7302a454-28ae-422d-b554-4d5f5c126421" providerId="ADAL" clId="{C03C0378-44F3-354E-AFFF-625AA79AB58F}" dt="2023-10-31T16:08:07.698" v="70" actId="113"/>
      <pc:docMkLst>
        <pc:docMk/>
      </pc:docMkLst>
      <pc:sldChg chg="addSp delSp modSp mod">
        <pc:chgData name="Matthieu Schapira" userId="7302a454-28ae-422d-b554-4d5f5c126421" providerId="ADAL" clId="{C03C0378-44F3-354E-AFFF-625AA79AB58F}" dt="2023-10-31T16:08:07.698" v="70" actId="113"/>
        <pc:sldMkLst>
          <pc:docMk/>
          <pc:sldMk cId="3348243906" sldId="278"/>
        </pc:sldMkLst>
        <pc:spChg chg="add mod">
          <ac:chgData name="Matthieu Schapira" userId="7302a454-28ae-422d-b554-4d5f5c126421" providerId="ADAL" clId="{C03C0378-44F3-354E-AFFF-625AA79AB58F}" dt="2023-10-31T16:08:07.698" v="70" actId="113"/>
          <ac:spMkLst>
            <pc:docMk/>
            <pc:sldMk cId="3348243906" sldId="278"/>
            <ac:spMk id="2" creationId="{EE9B6A4A-839D-86D1-4C8D-60C349CB077C}"/>
          </ac:spMkLst>
        </pc:spChg>
        <pc:spChg chg="del">
          <ac:chgData name="Matthieu Schapira" userId="7302a454-28ae-422d-b554-4d5f5c126421" providerId="ADAL" clId="{C03C0378-44F3-354E-AFFF-625AA79AB58F}" dt="2023-10-31T16:05:47.866" v="7" actId="478"/>
          <ac:spMkLst>
            <pc:docMk/>
            <pc:sldMk cId="3348243906" sldId="278"/>
            <ac:spMk id="9" creationId="{00000000-0000-0000-0000-000000000000}"/>
          </ac:spMkLst>
        </pc:spChg>
        <pc:spChg chg="del">
          <ac:chgData name="Matthieu Schapira" userId="7302a454-28ae-422d-b554-4d5f5c126421" providerId="ADAL" clId="{C03C0378-44F3-354E-AFFF-625AA79AB58F}" dt="2023-10-31T16:05:47.866" v="7" actId="478"/>
          <ac:spMkLst>
            <pc:docMk/>
            <pc:sldMk cId="3348243906" sldId="278"/>
            <ac:spMk id="12" creationId="{00000000-0000-0000-0000-000000000000}"/>
          </ac:spMkLst>
        </pc:spChg>
        <pc:spChg chg="mod">
          <ac:chgData name="Matthieu Schapira" userId="7302a454-28ae-422d-b554-4d5f5c126421" providerId="ADAL" clId="{C03C0378-44F3-354E-AFFF-625AA79AB58F}" dt="2023-10-31T16:06:56.897" v="15" actId="207"/>
          <ac:spMkLst>
            <pc:docMk/>
            <pc:sldMk cId="3348243906" sldId="278"/>
            <ac:spMk id="13" creationId="{00000000-0000-0000-0000-000000000000}"/>
          </ac:spMkLst>
        </pc:spChg>
        <pc:picChg chg="add del mod">
          <ac:chgData name="Matthieu Schapira" userId="7302a454-28ae-422d-b554-4d5f5c126421" providerId="ADAL" clId="{C03C0378-44F3-354E-AFFF-625AA79AB58F}" dt="2023-10-31T16:06:28.285" v="10" actId="478"/>
          <ac:picMkLst>
            <pc:docMk/>
            <pc:sldMk cId="3348243906" sldId="278"/>
            <ac:picMk id="10" creationId="{00000000-0000-0000-0000-000000000000}"/>
          </ac:picMkLst>
        </pc:picChg>
        <pc:picChg chg="del">
          <ac:chgData name="Matthieu Schapira" userId="7302a454-28ae-422d-b554-4d5f5c126421" providerId="ADAL" clId="{C03C0378-44F3-354E-AFFF-625AA79AB58F}" dt="2023-10-31T16:05:47.866" v="7" actId="478"/>
          <ac:picMkLst>
            <pc:docMk/>
            <pc:sldMk cId="3348243906" sldId="278"/>
            <ac:picMk id="16" creationId="{00000000-0000-0000-0000-000000000000}"/>
          </ac:picMkLst>
        </pc:picChg>
      </pc:sldChg>
      <pc:sldChg chg="del">
        <pc:chgData name="Matthieu Schapira" userId="7302a454-28ae-422d-b554-4d5f5c126421" providerId="ADAL" clId="{C03C0378-44F3-354E-AFFF-625AA79AB58F}" dt="2023-10-31T16:05:41.798" v="6" actId="2696"/>
        <pc:sldMkLst>
          <pc:docMk/>
          <pc:sldMk cId="477153488" sldId="286"/>
        </pc:sldMkLst>
      </pc:sldChg>
      <pc:sldChg chg="addSp delSp modSp mod addAnim delAnim">
        <pc:chgData name="Matthieu Schapira" userId="7302a454-28ae-422d-b554-4d5f5c126421" providerId="ADAL" clId="{C03C0378-44F3-354E-AFFF-625AA79AB58F}" dt="2023-10-31T16:04:17.362" v="5" actId="478"/>
        <pc:sldMkLst>
          <pc:docMk/>
          <pc:sldMk cId="1494676534" sldId="310"/>
        </pc:sldMkLst>
        <pc:grpChg chg="add del mod">
          <ac:chgData name="Matthieu Schapira" userId="7302a454-28ae-422d-b554-4d5f5c126421" providerId="ADAL" clId="{C03C0378-44F3-354E-AFFF-625AA79AB58F}" dt="2023-10-31T16:04:17.362" v="5" actId="478"/>
          <ac:grpSpMkLst>
            <pc:docMk/>
            <pc:sldMk cId="1494676534" sldId="310"/>
            <ac:grpSpMk id="17" creationId="{D6F642EE-27C0-B8AF-7C96-162DBECE995A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ED458-05A6-4613-BFB9-03C68F3816CD}" type="datetimeFigureOut">
              <a:rPr lang="sv-SE" smtClean="0"/>
              <a:t>2023-10-31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589F6-C377-45F3-905D-86A42F176C6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1507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64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137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96975"/>
            <a:ext cx="53848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96975"/>
            <a:ext cx="53848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26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65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60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8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96975"/>
            <a:ext cx="109728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652" name="Text Box 4"/>
          <p:cNvSpPr txBox="1">
            <a:spLocks noChangeArrowheads="1"/>
          </p:cNvSpPr>
          <p:nvPr userDrawn="1"/>
        </p:nvSpPr>
        <p:spPr bwMode="auto">
          <a:xfrm>
            <a:off x="1077384" y="419417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86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5C5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5C55"/>
          </a:solidFill>
          <a:latin typeface="Lucida Sans Unicode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5C55"/>
          </a:solidFill>
          <a:latin typeface="Lucida Sans Unicode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5C55"/>
          </a:solidFill>
          <a:latin typeface="Lucida Sans Unicode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5C55"/>
          </a:solidFill>
          <a:latin typeface="Lucida Sans Unicode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005C55"/>
          </a:solidFill>
          <a:latin typeface="Lucida Sans Unicode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005C55"/>
          </a:solidFill>
          <a:latin typeface="Lucida Sans Unicode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005C55"/>
          </a:solidFill>
          <a:latin typeface="Lucida Sans Unicode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005C55"/>
          </a:solidFill>
          <a:latin typeface="Lucida Sans Unicode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0"/>
            <a:ext cx="12251765" cy="6309320"/>
          </a:xfrm>
          <a:prstGeom prst="rect">
            <a:avLst/>
          </a:prstGeom>
          <a:gradFill flip="none" rotWithShape="1">
            <a:gsLst>
              <a:gs pos="0">
                <a:srgbClr val="006666"/>
              </a:gs>
              <a:gs pos="73000">
                <a:srgbClr val="006666">
                  <a:lumMod val="100000"/>
                </a:srgbClr>
              </a:gs>
              <a:gs pos="100000">
                <a:schemeClr val="bg1">
                  <a:lumMod val="49000"/>
                  <a:lumOff val="51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216" tIns="13108" rIns="26216" bIns="13108" rtlCol="0" anchor="ctr"/>
          <a:lstStyle/>
          <a:p>
            <a:pPr algn="ctr"/>
            <a:endParaRPr lang="en-GB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034" name="Picture 10" descr="C:\Users\Lee\Desktop\rollout\Chemical-Formula-2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12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3429000"/>
            <a:ext cx="1225176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Lee\Desktop\rollout\cover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81139">
            <a:off x="5164618" y="-1083039"/>
            <a:ext cx="7200662" cy="923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Users\Lee\Desktop\rollout\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28" y="31372"/>
            <a:ext cx="3825925" cy="187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69083" y="1707725"/>
            <a:ext cx="8244013" cy="1257578"/>
          </a:xfrm>
          <a:prstGeom prst="rect">
            <a:avLst/>
          </a:prstGeom>
        </p:spPr>
        <p:txBody>
          <a:bodyPr wrap="square" lIns="26216" tIns="13108" rIns="26216" bIns="13108">
            <a:spAutoFit/>
          </a:bodyPr>
          <a:lstStyle/>
          <a:p>
            <a:r>
              <a:rPr lang="en-GB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Lucida Sans Unicode" pitchFamily="34" charset="0"/>
              </a:rPr>
              <a:t>Relative Binding Energy Prediction for WDR91 DEL-ML compounds</a:t>
            </a:r>
          </a:p>
        </p:txBody>
      </p:sp>
      <p:pic>
        <p:nvPicPr>
          <p:cNvPr id="11" name="Picture 10" descr="ox_brand_blue_po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79185" y="4831559"/>
            <a:ext cx="827299" cy="839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u_of_t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4943" y="4792045"/>
            <a:ext cx="540193" cy="918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 descr="C:\Users\whlee\Desktop\UNICAMP_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912" y="4844906"/>
            <a:ext cx="836036" cy="88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69082" y="4173970"/>
            <a:ext cx="9560107" cy="395804"/>
          </a:xfrm>
          <a:prstGeom prst="rect">
            <a:avLst/>
          </a:prstGeom>
        </p:spPr>
        <p:txBody>
          <a:bodyPr wrap="square" lIns="26216" tIns="13108" rIns="26216" bIns="13108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Lucida Sans Unicode" pitchFamily="34" charset="0"/>
              </a:rPr>
              <a:t>29 October 2023</a:t>
            </a:r>
          </a:p>
        </p:txBody>
      </p:sp>
      <p:pic>
        <p:nvPicPr>
          <p:cNvPr id="1026" name="Picture 2" descr="C:\Users\whlee\Desktop\frankfurt.png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037" y="5907926"/>
            <a:ext cx="1469713" cy="75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whlee\Desktop\UNC.jpg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EFFFB"/>
              </a:clrFrom>
              <a:clrTo>
                <a:srgbClr val="FEFF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56" y="5808639"/>
            <a:ext cx="895356" cy="89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hlee\Desktop\karolinska.pn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AFBFA"/>
              </a:clrFrom>
              <a:clrTo>
                <a:srgbClr val="FAF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09" y="5808638"/>
            <a:ext cx="875460" cy="89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369083" y="2760410"/>
            <a:ext cx="8244013" cy="1257578"/>
          </a:xfrm>
          <a:prstGeom prst="rect">
            <a:avLst/>
          </a:prstGeom>
        </p:spPr>
        <p:txBody>
          <a:bodyPr wrap="square" lIns="26216" tIns="13108" rIns="26216" bIns="13108">
            <a:spAutoFit/>
          </a:bodyPr>
          <a:lstStyle/>
          <a:p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Lucida Sans Unicode" pitchFamily="34" charset="0"/>
            </a:endParaRPr>
          </a:p>
          <a:p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Lucida Sans Unicode" pitchFamily="34" charset="0"/>
              </a:rPr>
              <a:t>Conrad </a:t>
            </a:r>
            <a:r>
              <a:rPr lang="en-GB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Lucida Sans Unicode" pitchFamily="34" charset="0"/>
              </a:rPr>
              <a:t>Simoben</a:t>
            </a:r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Lucida Sans Unicode" pitchFamily="34" charset="0"/>
            </a:endParaRPr>
          </a:p>
          <a:p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Lucida Sans Unicode" pitchFamily="34" charset="0"/>
              </a:rPr>
              <a:t>SGC Toronto</a:t>
            </a:r>
          </a:p>
        </p:txBody>
      </p:sp>
      <p:pic>
        <p:nvPicPr>
          <p:cNvPr id="3" name="Picture 4" descr="Image result for mcgill logo transparen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653" y="5127801"/>
            <a:ext cx="1319556" cy="31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83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1082270" cy="706437"/>
          </a:xfrm>
        </p:spPr>
        <p:txBody>
          <a:bodyPr/>
          <a:lstStyle/>
          <a:p>
            <a:pPr eaLnBrk="1" hangingPunct="1"/>
            <a:r>
              <a:rPr lang="sv-SE" sz="3200" dirty="0"/>
              <a:t>INTRODUCTION</a:t>
            </a:r>
            <a:endParaRPr lang="en-US" sz="28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01600" y="981075"/>
            <a:ext cx="11988800" cy="5543550"/>
          </a:xfrm>
        </p:spPr>
        <p:txBody>
          <a:bodyPr/>
          <a:lstStyle/>
          <a:p>
            <a:pPr algn="just" eaLnBrk="1" hangingPunct="1"/>
            <a:r>
              <a:rPr lang="en-GB" dirty="0"/>
              <a:t>Free-energy perturbation (FEP) is the state-of-the-art cheminformatic approach being used to estimate the free-energy difference between two systems within a congeneric series.</a:t>
            </a:r>
          </a:p>
          <a:p>
            <a:pPr algn="just" eaLnBrk="1" hangingPunct="1"/>
            <a:endParaRPr lang="en-GB" dirty="0"/>
          </a:p>
          <a:p>
            <a:pPr algn="just" eaLnBrk="1" hangingPunct="1"/>
            <a:r>
              <a:rPr lang="en-GB" dirty="0"/>
              <a:t>The methods have been reported to be more successful in reproducing experimental activities as compared to other traditional methods like MM-GB/PB(SA), docking.</a:t>
            </a:r>
          </a:p>
          <a:p>
            <a:pPr algn="just" eaLnBrk="1" hangingPunct="1"/>
            <a:endParaRPr lang="en-GB" dirty="0"/>
          </a:p>
          <a:p>
            <a:pPr algn="just" eaLnBrk="1" hangingPunct="1"/>
            <a:r>
              <a:rPr lang="sv-SE" dirty="0"/>
              <a:t>In this study, we aim to predict and suggest the activities of molecules that can target the </a:t>
            </a:r>
            <a:r>
              <a:rPr lang="en-GB" dirty="0"/>
              <a:t>WD-repeat domain of human WDR91.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817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1082270" cy="706437"/>
          </a:xfrm>
        </p:spPr>
        <p:txBody>
          <a:bodyPr/>
          <a:lstStyle/>
          <a:p>
            <a:pPr algn="l" eaLnBrk="1" hangingPunct="1"/>
            <a:r>
              <a:rPr lang="en-GB" sz="3600" dirty="0"/>
              <a:t>Predictions From the 4 molecules system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85F1F6-9DEE-6B54-679F-EE0EA8723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" y="981075"/>
            <a:ext cx="6351956" cy="57848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66DA572-F329-46FD-9BF3-199A54F2A0BE}"/>
              </a:ext>
            </a:extLst>
          </p:cNvPr>
          <p:cNvSpPr/>
          <p:nvPr/>
        </p:nvSpPr>
        <p:spPr>
          <a:xfrm>
            <a:off x="2035907" y="981075"/>
            <a:ext cx="1375508" cy="1222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B73883-AAAE-1889-E656-EAAC894CD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89572"/>
            <a:ext cx="6096000" cy="44684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E74878-F508-3C00-ABFB-2AA117F3582F}"/>
              </a:ext>
            </a:extLst>
          </p:cNvPr>
          <p:cNvSpPr txBox="1"/>
          <p:nvPr/>
        </p:nvSpPr>
        <p:spPr>
          <a:xfrm>
            <a:off x="8380592" y="5684203"/>
            <a:ext cx="240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Crystalized Ligand</a:t>
            </a:r>
            <a:endParaRPr lang="en-CM" sz="1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E39473-2D87-46D1-7F1A-9F2337B9103B}"/>
              </a:ext>
            </a:extLst>
          </p:cNvPr>
          <p:cNvCxnSpPr>
            <a:cxnSpLocks/>
          </p:cNvCxnSpPr>
          <p:nvPr/>
        </p:nvCxnSpPr>
        <p:spPr>
          <a:xfrm flipH="1">
            <a:off x="7586853" y="5838092"/>
            <a:ext cx="806870" cy="1308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03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1082270" cy="706437"/>
          </a:xfrm>
        </p:spPr>
        <p:txBody>
          <a:bodyPr/>
          <a:lstStyle/>
          <a:p>
            <a:pPr algn="l" eaLnBrk="1" hangingPunct="1"/>
            <a:r>
              <a:rPr lang="en-GB" sz="3600" dirty="0"/>
              <a:t>Predictions From the 7 molecules system</a:t>
            </a:r>
            <a:endParaRPr lang="en-US" sz="2800" dirty="0"/>
          </a:p>
        </p:txBody>
      </p:sp>
      <p:pic>
        <p:nvPicPr>
          <p:cNvPr id="7" name="Picture 6" descr="A diagram of molecules and lines&#10;&#10;Description automatically generated with medium confidence">
            <a:extLst>
              <a:ext uri="{FF2B5EF4-FFF2-40B4-BE49-F238E27FC236}">
                <a16:creationId xmlns:a16="http://schemas.microsoft.com/office/drawing/2014/main" id="{9DDC1514-3BEA-5C5D-FDA4-156F126FB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175"/>
            <a:ext cx="8157029" cy="54537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37DC59-C40A-09F7-B5E3-CAF678F9EB97}"/>
              </a:ext>
            </a:extLst>
          </p:cNvPr>
          <p:cNvSpPr/>
          <p:nvPr/>
        </p:nvSpPr>
        <p:spPr>
          <a:xfrm>
            <a:off x="8157029" y="6671808"/>
            <a:ext cx="2714171" cy="186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Docking score (kcal/mol)</a:t>
            </a:r>
            <a:endParaRPr lang="en-CM" sz="1400" dirty="0">
              <a:solidFill>
                <a:schemeClr val="accent3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10D9D1-2B99-EDA9-B6C9-5FCEECC8F59A}"/>
              </a:ext>
            </a:extLst>
          </p:cNvPr>
          <p:cNvSpPr/>
          <p:nvPr/>
        </p:nvSpPr>
        <p:spPr>
          <a:xfrm>
            <a:off x="1930399" y="2235200"/>
            <a:ext cx="333829" cy="29028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C37C2F-9C6C-3C9D-79C1-397953FA600D}"/>
              </a:ext>
            </a:extLst>
          </p:cNvPr>
          <p:cNvSpPr/>
          <p:nvPr/>
        </p:nvSpPr>
        <p:spPr>
          <a:xfrm>
            <a:off x="1168399" y="5211310"/>
            <a:ext cx="428171" cy="37669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B620896-4145-87CD-9EBA-F3F1FC50F645}"/>
              </a:ext>
            </a:extLst>
          </p:cNvPr>
          <p:cNvSpPr/>
          <p:nvPr/>
        </p:nvSpPr>
        <p:spPr>
          <a:xfrm>
            <a:off x="3015340" y="5456918"/>
            <a:ext cx="428171" cy="3766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990DD8-64AC-C768-7EB8-4B375B65D77C}"/>
              </a:ext>
            </a:extLst>
          </p:cNvPr>
          <p:cNvSpPr/>
          <p:nvPr/>
        </p:nvSpPr>
        <p:spPr>
          <a:xfrm>
            <a:off x="1139370" y="5240338"/>
            <a:ext cx="428171" cy="3766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50A97B-2C91-2819-18BF-33034047ED57}"/>
              </a:ext>
            </a:extLst>
          </p:cNvPr>
          <p:cNvSpPr/>
          <p:nvPr/>
        </p:nvSpPr>
        <p:spPr>
          <a:xfrm>
            <a:off x="3414483" y="6064702"/>
            <a:ext cx="460832" cy="26670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C98710-47E1-DDF0-E606-FB1DEEF3E1EE}"/>
              </a:ext>
            </a:extLst>
          </p:cNvPr>
          <p:cNvSpPr/>
          <p:nvPr/>
        </p:nvSpPr>
        <p:spPr>
          <a:xfrm>
            <a:off x="1895230" y="2016369"/>
            <a:ext cx="918309" cy="9572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EC9292-C78D-D743-6735-5D7C8F883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406" y="3619046"/>
            <a:ext cx="4935415" cy="33349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C027D0-5D9C-5EEA-A9BD-9103361513D7}"/>
              </a:ext>
            </a:extLst>
          </p:cNvPr>
          <p:cNvSpPr txBox="1"/>
          <p:nvPr/>
        </p:nvSpPr>
        <p:spPr>
          <a:xfrm>
            <a:off x="8995887" y="5910813"/>
            <a:ext cx="240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Crystalized Ligand</a:t>
            </a:r>
            <a:endParaRPr lang="en-CM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0C4B6D-7308-BCAB-F020-C35A526D968D}"/>
              </a:ext>
            </a:extLst>
          </p:cNvPr>
          <p:cNvCxnSpPr>
            <a:cxnSpLocks/>
          </p:cNvCxnSpPr>
          <p:nvPr/>
        </p:nvCxnSpPr>
        <p:spPr>
          <a:xfrm flipH="1">
            <a:off x="8202148" y="6064702"/>
            <a:ext cx="806870" cy="1308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E19025-364C-E0FD-22B8-91812609FA59}"/>
              </a:ext>
            </a:extLst>
          </p:cNvPr>
          <p:cNvCxnSpPr>
            <a:cxnSpLocks/>
          </p:cNvCxnSpPr>
          <p:nvPr/>
        </p:nvCxnSpPr>
        <p:spPr>
          <a:xfrm>
            <a:off x="2097313" y="5234756"/>
            <a:ext cx="5968164" cy="1111161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91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1" grpId="1" animBg="1"/>
      <p:bldP spid="12" grpId="0" animBg="1"/>
      <p:bldP spid="12" grpId="1" animBg="1"/>
      <p:bldP spid="16" grpId="0" animBg="1"/>
      <p:bldP spid="17" grpId="0" animBg="1"/>
      <p:bldP spid="18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1082270" cy="706437"/>
          </a:xfrm>
        </p:spPr>
        <p:txBody>
          <a:bodyPr/>
          <a:lstStyle/>
          <a:p>
            <a:pPr algn="l" eaLnBrk="1" hangingPunct="1"/>
            <a:r>
              <a:rPr lang="en-GB" sz="3600" dirty="0"/>
              <a:t>Predictions From the 12 molecules system</a:t>
            </a:r>
            <a:endParaRPr lang="en-US" sz="2800" dirty="0"/>
          </a:p>
        </p:txBody>
      </p: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A48C0418-04FE-DE64-08E4-C5EB5E2217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131" y="845082"/>
            <a:ext cx="7261737" cy="60129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B930DB0-8366-3A82-9FA6-F60EAE2D6814}"/>
              </a:ext>
            </a:extLst>
          </p:cNvPr>
          <p:cNvSpPr/>
          <p:nvPr/>
        </p:nvSpPr>
        <p:spPr>
          <a:xfrm>
            <a:off x="7261737" y="4165600"/>
            <a:ext cx="2651520" cy="2235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E74C94-4F1B-960D-1739-E0062502DC87}"/>
              </a:ext>
            </a:extLst>
          </p:cNvPr>
          <p:cNvSpPr/>
          <p:nvPr/>
        </p:nvSpPr>
        <p:spPr>
          <a:xfrm>
            <a:off x="2627297" y="3838801"/>
            <a:ext cx="1930189" cy="22352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D95C52F-EEF6-5893-240D-373A33503940}"/>
              </a:ext>
            </a:extLst>
          </p:cNvPr>
          <p:cNvGrpSpPr/>
          <p:nvPr/>
        </p:nvGrpSpPr>
        <p:grpSpPr>
          <a:xfrm>
            <a:off x="251638" y="905066"/>
            <a:ext cx="6907511" cy="5815048"/>
            <a:chOff x="7630103" y="2692400"/>
            <a:chExt cx="6006133" cy="5047867"/>
          </a:xfrm>
        </p:grpSpPr>
        <p:pic>
          <p:nvPicPr>
            <p:cNvPr id="10" name="Picture 9" descr="A screenshot of a computer">
              <a:extLst>
                <a:ext uri="{FF2B5EF4-FFF2-40B4-BE49-F238E27FC236}">
                  <a16:creationId xmlns:a16="http://schemas.microsoft.com/office/drawing/2014/main" id="{D5CC4793-BF49-9947-A05B-3B87C2010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0103" y="2692400"/>
              <a:ext cx="6006133" cy="5047867"/>
            </a:xfrm>
            <a:prstGeom prst="rect">
              <a:avLst/>
            </a:prstGeom>
            <a:ln w="38100">
              <a:solidFill>
                <a:srgbClr val="00B0F0"/>
              </a:solidFill>
            </a:ln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3447A7-2D70-1B3C-6D85-B9AC0984B288}"/>
                </a:ext>
              </a:extLst>
            </p:cNvPr>
            <p:cNvSpPr/>
            <p:nvPr/>
          </p:nvSpPr>
          <p:spPr>
            <a:xfrm>
              <a:off x="9057774" y="6555497"/>
              <a:ext cx="1134938" cy="9722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F642EE-27C0-B8AF-7C96-162DBECE995A}"/>
              </a:ext>
            </a:extLst>
          </p:cNvPr>
          <p:cNvGrpSpPr/>
          <p:nvPr/>
        </p:nvGrpSpPr>
        <p:grpSpPr>
          <a:xfrm>
            <a:off x="59578" y="1121681"/>
            <a:ext cx="7099571" cy="5434239"/>
            <a:chOff x="42605" y="965051"/>
            <a:chExt cx="7099571" cy="5434239"/>
          </a:xfrm>
        </p:grpSpPr>
        <p:pic>
          <p:nvPicPr>
            <p:cNvPr id="7" name="Picture 6" descr="A diagram of molecules and lines&#10;&#10;Description automatically generated with medium confidence">
              <a:extLst>
                <a:ext uri="{FF2B5EF4-FFF2-40B4-BE49-F238E27FC236}">
                  <a16:creationId xmlns:a16="http://schemas.microsoft.com/office/drawing/2014/main" id="{E3E3B581-C627-0CCC-D0A6-85D02CDA8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5" y="965051"/>
              <a:ext cx="7099571" cy="5434239"/>
            </a:xfrm>
            <a:prstGeom prst="rect">
              <a:avLst/>
            </a:prstGeom>
            <a:ln w="38100">
              <a:solidFill>
                <a:srgbClr val="0070C0"/>
              </a:solidFill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E5E762-B7CA-F59B-5677-DAA05FB4DF13}"/>
                </a:ext>
              </a:extLst>
            </p:cNvPr>
            <p:cNvSpPr/>
            <p:nvPr/>
          </p:nvSpPr>
          <p:spPr>
            <a:xfrm>
              <a:off x="1345764" y="5137830"/>
              <a:ext cx="966714" cy="86360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4C966966-D748-231B-6A60-D7444415C585}"/>
              </a:ext>
            </a:extLst>
          </p:cNvPr>
          <p:cNvSpPr/>
          <p:nvPr/>
        </p:nvSpPr>
        <p:spPr>
          <a:xfrm>
            <a:off x="120021" y="4281714"/>
            <a:ext cx="1374951" cy="132080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6F1573-65E5-87E2-2921-361A525F56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2476" y="845083"/>
            <a:ext cx="4999524" cy="33205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832672-CC3F-CA78-8724-E33D6FBBDF3C}"/>
              </a:ext>
            </a:extLst>
          </p:cNvPr>
          <p:cNvSpPr txBox="1"/>
          <p:nvPr/>
        </p:nvSpPr>
        <p:spPr>
          <a:xfrm>
            <a:off x="8532830" y="3022313"/>
            <a:ext cx="2164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The red mark represents the crystalized ligand</a:t>
            </a:r>
            <a:endParaRPr lang="en-CM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E3694D-F09A-90F7-827D-187B9DBEC4CD}"/>
              </a:ext>
            </a:extLst>
          </p:cNvPr>
          <p:cNvCxnSpPr>
            <a:cxnSpLocks/>
          </p:cNvCxnSpPr>
          <p:nvPr/>
        </p:nvCxnSpPr>
        <p:spPr>
          <a:xfrm flipV="1">
            <a:off x="1494972" y="3622431"/>
            <a:ext cx="6418105" cy="127565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67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22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6666"/>
          </a:solidFill>
          <a:ln w="9525">
            <a:solidFill>
              <a:srgbClr val="005A5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41782" y="300864"/>
            <a:ext cx="1618047" cy="730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23850" y="219485"/>
            <a:ext cx="409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algn="ctr" eaLnBrk="1" hangingPunct="1"/>
            <a:r>
              <a:rPr lang="sv-SE" sz="3600" dirty="0">
                <a:solidFill>
                  <a:schemeClr val="bg1"/>
                </a:solidFill>
                <a:latin typeface="Lucida Sans Unicode" pitchFamily="34" charset="0"/>
              </a:rPr>
              <a:t>A</a:t>
            </a:r>
            <a:r>
              <a:rPr lang="sv-SE" sz="2800" dirty="0">
                <a:solidFill>
                  <a:schemeClr val="bg1"/>
                </a:solidFill>
                <a:latin typeface="Lucida Sans Unicode" pitchFamily="34" charset="0"/>
              </a:rPr>
              <a:t>CKNOWLEDGEMENTS</a:t>
            </a:r>
            <a:endParaRPr lang="en-US" sz="2800" dirty="0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76583" y="5278796"/>
            <a:ext cx="1157198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  <a:latin typeface="Lucida Sans Unicode" pitchFamily="34" charset="0"/>
              </a:rPr>
              <a:t>FUNDING PARTNERS</a:t>
            </a:r>
          </a:p>
          <a:p>
            <a:pPr eaLnBrk="1" hangingPunct="1"/>
            <a:r>
              <a:rPr lang="en-CA" sz="1600" b="0" i="1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The Structural Genomics Consortium is a registered charity (no: 1097737) that receives funds from Bayer AG, Boehringer Ingelheim, Bristol Myers Squibb, Genentech, Genome Canada through Ontario Genomics Institute [OGI-196], EU/EFPIA/OICR/McGill/KTH/Diamond Innovative Medicines Initiative 2 Joint Undertaking [EUbOPEN grant 875510], Janssen, Merck KGaA (aka EMD in Canada and US), Pfizer and Takeda.</a:t>
            </a:r>
            <a:endParaRPr lang="en-US" sz="1600" dirty="0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349608" y="5245458"/>
            <a:ext cx="11498956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9343714" y="4783793"/>
            <a:ext cx="25843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sv-SE" sz="2400" dirty="0">
                <a:solidFill>
                  <a:schemeClr val="bg1"/>
                </a:solidFill>
                <a:latin typeface="Lucida Sans Unicode" pitchFamily="34" charset="0"/>
              </a:rPr>
              <a:t>www.thesgc.org</a:t>
            </a:r>
            <a:endParaRPr lang="en-US" sz="2400" dirty="0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9B6A4A-839D-86D1-4C8D-60C349CB077C}"/>
              </a:ext>
            </a:extLst>
          </p:cNvPr>
          <p:cNvSpPr txBox="1"/>
          <p:nvPr/>
        </p:nvSpPr>
        <p:spPr>
          <a:xfrm>
            <a:off x="1702676" y="1765738"/>
            <a:ext cx="4666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SGC Toronto Informatics Group</a:t>
            </a:r>
          </a:p>
          <a:p>
            <a:r>
              <a:rPr lang="en-US">
                <a:solidFill>
                  <a:schemeClr val="bg1"/>
                </a:solidFill>
              </a:rPr>
              <a:t>Matthieu Schapira</a:t>
            </a:r>
          </a:p>
        </p:txBody>
      </p:sp>
    </p:spTree>
    <p:extLst>
      <p:ext uri="{BB962C8B-B14F-4D97-AF65-F5344CB8AC3E}">
        <p14:creationId xmlns:p14="http://schemas.microsoft.com/office/powerpoint/2010/main" val="334824390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Presentation_Pharma">
  <a:themeElements>
    <a:clrScheme name="Template_Presentation_Phar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_Presentation_Pharma">
      <a:majorFont>
        <a:latin typeface="Lucida Sans Unicode"/>
        <a:ea typeface=""/>
        <a:cs typeface="Arial"/>
      </a:majorFont>
      <a:minorFont>
        <a:latin typeface="Lucida Sans Unicod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_Presentation_Phar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esentation_Phar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esentation_Phar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esentation_Phar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esentation_Phar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esentation_Phar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resentation_Phar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resentation_Phar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resentation_Phar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resentation_Phar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resentation_Phar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resentation_Phar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c33a25d-8969-44ed-8316-bb2eb0766ad4" xsi:nil="true"/>
    <lcf76f155ced4ddcb4097134ff3c332f xmlns="2ea28ff8-3d01-4a8a-8959-2f3c64d756a4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B36395A44C0B4DA5E22BD6646605CD" ma:contentTypeVersion="13" ma:contentTypeDescription="Create a new document." ma:contentTypeScope="" ma:versionID="fcd43166100018897896f2320cc96ea6">
  <xsd:schema xmlns:xsd="http://www.w3.org/2001/XMLSchema" xmlns:xs="http://www.w3.org/2001/XMLSchema" xmlns:p="http://schemas.microsoft.com/office/2006/metadata/properties" xmlns:ns2="2ea28ff8-3d01-4a8a-8959-2f3c64d756a4" xmlns:ns3="3c33a25d-8969-44ed-8316-bb2eb0766ad4" targetNamespace="http://schemas.microsoft.com/office/2006/metadata/properties" ma:root="true" ma:fieldsID="93a6c93c775aa73039a3b74cd6094f95" ns2:_="" ns3:_="">
    <xsd:import namespace="2ea28ff8-3d01-4a8a-8959-2f3c64d756a4"/>
    <xsd:import namespace="3c33a25d-8969-44ed-8316-bb2eb0766a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a28ff8-3d01-4a8a-8959-2f3c64d756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fe164b29-4069-4387-b6aa-f01f2a1f47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33a25d-8969-44ed-8316-bb2eb0766ad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a36f7d65-56c5-4473-ba3a-1194fcf766e9}" ma:internalName="TaxCatchAll" ma:showField="CatchAllData" ma:web="3c33a25d-8969-44ed-8316-bb2eb0766a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9AC3B7-96A6-43F3-9FEA-81069B4D0153}">
  <ds:schemaRefs>
    <ds:schemaRef ds:uri="http://schemas.openxmlformats.org/package/2006/metadata/core-properties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2ea28ff8-3d01-4a8a-8959-2f3c64d756a4"/>
    <ds:schemaRef ds:uri="3c33a25d-8969-44ed-8316-bb2eb0766ad4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5804782-A694-4E2A-9D4F-7EDB76E4E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a28ff8-3d01-4a8a-8959-2f3c64d756a4"/>
    <ds:schemaRef ds:uri="3c33a25d-8969-44ed-8316-bb2eb0766a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547D8C-E7D3-4FD7-B16D-35BFA5E971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Lucida Sans Unicode</vt:lpstr>
      <vt:lpstr>Source Sans Pro</vt:lpstr>
      <vt:lpstr>Tw Cen MT</vt:lpstr>
      <vt:lpstr>Template_Presentation_Pharma</vt:lpstr>
      <vt:lpstr>PowerPoint Presentation</vt:lpstr>
      <vt:lpstr>INTRODUCTION</vt:lpstr>
      <vt:lpstr>Predictions From the 4 molecules system</vt:lpstr>
      <vt:lpstr>Predictions From the 7 molecules system</vt:lpstr>
      <vt:lpstr>Predictions From the 12 molecules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2017-10-25T07:15:37Z</dcterms:created>
  <dcterms:modified xsi:type="dcterms:W3CDTF">2023-10-31T16:08:10Z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0x01010099B36395A44C0B4DA5E22BD6646605CD</vt:lpwstr>
  </property>
</Properties>
</file>