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9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EC00C5"/>
    <a:srgbClr val="A4DBE8"/>
    <a:srgbClr val="8DB9CA"/>
    <a:srgbClr val="F6BE00"/>
    <a:srgbClr val="D6D2C4"/>
    <a:srgbClr val="B2E2ED"/>
    <a:srgbClr val="00FFFF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46"/>
    <p:restoredTop sz="95264"/>
  </p:normalViewPr>
  <p:slideViewPr>
    <p:cSldViewPr snapToGrid="0" snapToObjects="1">
      <p:cViewPr varScale="1">
        <p:scale>
          <a:sx n="141" d="100"/>
          <a:sy n="141" d="100"/>
        </p:scale>
        <p:origin x="200" y="176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2000" dirty="0" err="1"/>
              <a:t>LHS:gene</a:t>
            </a:r>
            <a:r>
              <a:rPr kumimoji="1" lang="en-US" altLang="zh-CN" sz="2000" dirty="0"/>
              <a:t> screen related to infection of SARS-CoV-2, 229E and OC43. Relevance between infection of SARS-CoV-2 and WDR81 may not be clear</a:t>
            </a:r>
          </a:p>
          <a:p>
            <a:r>
              <a:rPr kumimoji="1" lang="en-US" altLang="zh-CN" sz="2000" dirty="0" err="1"/>
              <a:t>RHS:Network</a:t>
            </a:r>
            <a:r>
              <a:rPr kumimoji="1" lang="en-US" altLang="zh-CN" sz="2000" dirty="0"/>
              <a:t> of neighborhoods across all 3 species and shows WDR81 and WDR91 may work in pair.</a:t>
            </a:r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LHS:WDR81-WDR91 act in the red arrow stage</a:t>
            </a:r>
          </a:p>
          <a:p>
            <a:r>
              <a:rPr kumimoji="1" lang="en-US" altLang="zh-CN" dirty="0"/>
              <a:t>RHS:SARS-CoV-2 enter the cell via 2 pathways---which one it will take in infection of human or in particular-–human lung cells?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5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LHS: direct entry inhibited by </a:t>
            </a:r>
            <a:r>
              <a:rPr kumimoji="1" lang="en-US" altLang="zh-CN" dirty="0" err="1"/>
              <a:t>camostat</a:t>
            </a:r>
            <a:r>
              <a:rPr kumimoji="1" lang="en-US" altLang="zh-CN" dirty="0"/>
              <a:t>. Endo-lysosomal pathway is present in Caco-2 (human colon cell).No infection in cells whose endo-lysosomal pathway is shun down by E-64d.</a:t>
            </a:r>
          </a:p>
          <a:p>
            <a:r>
              <a:rPr kumimoji="1" lang="en-US" altLang="zh-CN" dirty="0"/>
              <a:t>RHS: Endo-lysosomal pathway inhibited by NCOA7, E2 crimson as control group in </a:t>
            </a:r>
            <a:r>
              <a:rPr kumimoji="1" lang="en-US" altLang="zh-CN"/>
              <a:t>A549 cells.</a:t>
            </a:r>
            <a:endParaRPr kumimoji="1" lang="en-US" altLang="zh-CN" dirty="0"/>
          </a:p>
          <a:p>
            <a:r>
              <a:rPr kumimoji="1" lang="en-US" altLang="zh-CN" dirty="0"/>
              <a:t>Endo-lysosomal pathway confirmed in infection of SARS-CoV-2 in human lung cells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A4DBE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DB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94718"/>
            <a:ext cx="4629150" cy="374506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2949178" cy="37450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A4DBE8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DB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rgbClr val="A4DBE8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49" y="1524463"/>
            <a:ext cx="8077605" cy="13743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WDR81-WDR91 in Infection of SARS-CoV-2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28650" y="3356042"/>
            <a:ext cx="7886700" cy="1276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Kangping</a:t>
            </a:r>
            <a:r>
              <a:rPr lang="en-US" sz="1600" dirty="0"/>
              <a:t> Liu</a:t>
            </a:r>
          </a:p>
          <a:p>
            <a:pPr marL="0" indent="0">
              <a:buNone/>
            </a:pPr>
            <a:r>
              <a:rPr lang="en-US" sz="1600" dirty="0"/>
              <a:t>Prof. Matthew H. Todd Group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School of Pharmacy</a:t>
            </a:r>
          </a:p>
          <a:p>
            <a:r>
              <a:rPr lang="en-US" dirty="0"/>
              <a:t>University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School of Pharmacy</a:t>
            </a:r>
          </a:p>
          <a:p>
            <a:r>
              <a:rPr lang="en-US" altLang="zh-CN" dirty="0"/>
              <a:t>University College London</a:t>
            </a:r>
          </a:p>
          <a:p>
            <a:endParaRPr lang="en-US" dirty="0"/>
          </a:p>
        </p:txBody>
      </p:sp>
      <p:pic>
        <p:nvPicPr>
          <p:cNvPr id="3" name="图片 2" descr="图表, 雷达图&#10;&#10;描述已自动生成">
            <a:extLst>
              <a:ext uri="{FF2B5EF4-FFF2-40B4-BE49-F238E27FC236}">
                <a16:creationId xmlns:a16="http://schemas.microsoft.com/office/drawing/2014/main" id="{E79FFD76-9340-53A0-FBE7-C717E106C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066" y="1095469"/>
            <a:ext cx="4087126" cy="342334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8B32B6B-272B-2079-639E-F00C3FBDE3E9}"/>
              </a:ext>
            </a:extLst>
          </p:cNvPr>
          <p:cNvGrpSpPr/>
          <p:nvPr/>
        </p:nvGrpSpPr>
        <p:grpSpPr>
          <a:xfrm>
            <a:off x="541927" y="1265626"/>
            <a:ext cx="4087126" cy="3689596"/>
            <a:chOff x="216000" y="898142"/>
            <a:chExt cx="4463797" cy="3966550"/>
          </a:xfrm>
        </p:grpSpPr>
        <p:pic>
          <p:nvPicPr>
            <p:cNvPr id="6" name="图片 5" descr="图片包含 图示&#10;&#10;描述已自动生成">
              <a:extLst>
                <a:ext uri="{FF2B5EF4-FFF2-40B4-BE49-F238E27FC236}">
                  <a16:creationId xmlns:a16="http://schemas.microsoft.com/office/drawing/2014/main" id="{A8C50F81-BFA5-AF5B-D56D-36EEA2697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000" y="898142"/>
              <a:ext cx="4463797" cy="3966550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94CB22F-7E48-09FA-87A3-A6748B5CBDB0}"/>
                </a:ext>
              </a:extLst>
            </p:cNvPr>
            <p:cNvSpPr/>
            <p:nvPr/>
          </p:nvSpPr>
          <p:spPr>
            <a:xfrm>
              <a:off x="4010212" y="2976283"/>
              <a:ext cx="424330" cy="3406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B5F8E90-6276-389E-D523-A9261956F931}"/>
                </a:ext>
              </a:extLst>
            </p:cNvPr>
            <p:cNvSpPr/>
            <p:nvPr/>
          </p:nvSpPr>
          <p:spPr>
            <a:xfrm>
              <a:off x="4092202" y="3797104"/>
              <a:ext cx="424330" cy="3406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CA66DD5-BAD5-8570-3357-B09F7525102E}"/>
              </a:ext>
            </a:extLst>
          </p:cNvPr>
          <p:cNvSpPr txBox="1"/>
          <p:nvPr/>
        </p:nvSpPr>
        <p:spPr>
          <a:xfrm>
            <a:off x="4834554" y="4381641"/>
            <a:ext cx="4246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Genetic Screens Identify Host Factors for SARS-CoV-2 and Common Cold Coronaviruses, R. Wang, , C. R. </a:t>
            </a:r>
            <a:r>
              <a:rPr kumimoji="1" lang="en-US" altLang="zh-CN" sz="800" dirty="0" err="1"/>
              <a:t>Simoneau</a:t>
            </a:r>
            <a:r>
              <a:rPr kumimoji="1" lang="en-US" altLang="zh-CN" sz="800" dirty="0"/>
              <a:t>, J. </a:t>
            </a:r>
            <a:r>
              <a:rPr kumimoji="1" lang="en-US" altLang="zh-CN" sz="800" dirty="0" err="1"/>
              <a:t>Kulsuptrakul</a:t>
            </a:r>
            <a:r>
              <a:rPr kumimoji="1" lang="en-US" altLang="zh-CN" sz="800" dirty="0"/>
              <a:t>, M. </a:t>
            </a:r>
            <a:r>
              <a:rPr kumimoji="1" lang="en-US" altLang="zh-CN" sz="800" dirty="0" err="1"/>
              <a:t>Bouhaddou</a:t>
            </a:r>
            <a:r>
              <a:rPr kumimoji="1" lang="en-US" altLang="zh-CN" sz="800" dirty="0"/>
              <a:t>, K.A. </a:t>
            </a:r>
            <a:r>
              <a:rPr kumimoji="1" lang="en-US" altLang="zh-CN" sz="800" dirty="0" err="1"/>
              <a:t>Travisano</a:t>
            </a:r>
            <a:r>
              <a:rPr kumimoji="1" lang="en-US" altLang="zh-CN" sz="800" dirty="0"/>
              <a:t>, J. M. Hayashi, J. Carlson-</a:t>
            </a:r>
            <a:r>
              <a:rPr kumimoji="1" lang="en-US" altLang="zh-CN" sz="800" dirty="0" err="1"/>
              <a:t>Stevermer</a:t>
            </a:r>
            <a:r>
              <a:rPr kumimoji="1" lang="en-US" altLang="zh-CN" sz="800" dirty="0"/>
              <a:t>, J. R. Zenger, C. M. Richards, P. </a:t>
            </a:r>
            <a:r>
              <a:rPr kumimoji="1" lang="en-US" altLang="zh-CN" sz="800" dirty="0" err="1"/>
              <a:t>Fozouni</a:t>
            </a:r>
            <a:r>
              <a:rPr kumimoji="1" lang="en-US" altLang="zh-CN" sz="800" dirty="0"/>
              <a:t>,  J. Oki, L. Rodriguez, B. </a:t>
            </a:r>
            <a:r>
              <a:rPr kumimoji="1" lang="en-US" altLang="zh-CN" sz="800" dirty="0" err="1"/>
              <a:t>Joehnk</a:t>
            </a:r>
            <a:r>
              <a:rPr kumimoji="1" lang="en-US" altLang="zh-CN" sz="800" dirty="0"/>
              <a:t>, K. Walcott, K. Holden, A. Sil, J.E. </a:t>
            </a:r>
            <a:r>
              <a:rPr kumimoji="1" lang="en-US" altLang="zh-CN" sz="800" dirty="0" err="1"/>
              <a:t>Carette</a:t>
            </a:r>
            <a:r>
              <a:rPr kumimoji="1" lang="en-US" altLang="zh-CN" sz="800" dirty="0"/>
              <a:t>, N. J. </a:t>
            </a:r>
            <a:r>
              <a:rPr kumimoji="1" lang="en-US" altLang="zh-CN" sz="800" dirty="0" err="1"/>
              <a:t>Krogan</a:t>
            </a:r>
            <a:r>
              <a:rPr kumimoji="1" lang="en-US" altLang="zh-CN" sz="800" dirty="0"/>
              <a:t>, M. Ott, M. and A. S.PUSCHNIK, </a:t>
            </a:r>
            <a:r>
              <a:rPr kumimoji="1" lang="en-US" altLang="zh-CN" sz="800" i="1" dirty="0"/>
              <a:t>Cell.</a:t>
            </a:r>
            <a:r>
              <a:rPr kumimoji="1" lang="en-US" altLang="zh-CN" sz="800" dirty="0"/>
              <a:t>  </a:t>
            </a:r>
            <a:r>
              <a:rPr kumimoji="1" lang="en-US" altLang="zh-CN" sz="800" b="1" dirty="0"/>
              <a:t>2021, </a:t>
            </a:r>
            <a:r>
              <a:rPr kumimoji="1" lang="en-US" altLang="zh-CN" sz="800" i="1" dirty="0"/>
              <a:t>184</a:t>
            </a:r>
            <a:r>
              <a:rPr kumimoji="1" lang="en-US" altLang="zh-CN" sz="800" dirty="0"/>
              <a:t>, 106-119. (DOI: 10.1016/j.cell.2020.12.004)</a:t>
            </a:r>
            <a:endParaRPr kumimoji="1" lang="zh-CN" altLang="en-US" sz="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66F0F5-0740-F9DA-8FB3-E7C7B1151DC6}"/>
              </a:ext>
            </a:extLst>
          </p:cNvPr>
          <p:cNvSpPr txBox="1"/>
          <p:nvPr/>
        </p:nvSpPr>
        <p:spPr>
          <a:xfrm>
            <a:off x="222971" y="805762"/>
            <a:ext cx="827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Gene Screening of WDR81-WDR91 in Virial Infection and Relevance of WDR81-WDR91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38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School of Pharmacy</a:t>
            </a:r>
          </a:p>
          <a:p>
            <a:r>
              <a:rPr lang="en-US" altLang="zh-CN" dirty="0"/>
              <a:t>University College London</a:t>
            </a:r>
          </a:p>
          <a:p>
            <a:endParaRPr 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BEA41E1-DEFB-A5AE-6496-57278540F923}"/>
              </a:ext>
            </a:extLst>
          </p:cNvPr>
          <p:cNvGrpSpPr/>
          <p:nvPr/>
        </p:nvGrpSpPr>
        <p:grpSpPr>
          <a:xfrm>
            <a:off x="311109" y="1289786"/>
            <a:ext cx="3863262" cy="3743591"/>
            <a:chOff x="492174" y="778664"/>
            <a:chExt cx="4204335" cy="4254713"/>
          </a:xfrm>
        </p:grpSpPr>
        <p:pic>
          <p:nvPicPr>
            <p:cNvPr id="5" name="图片 4" descr="图示&#10;&#10;描述已自动生成">
              <a:extLst>
                <a:ext uri="{FF2B5EF4-FFF2-40B4-BE49-F238E27FC236}">
                  <a16:creationId xmlns:a16="http://schemas.microsoft.com/office/drawing/2014/main" id="{A93F1E0E-B03A-59F2-ECD1-011D131C2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587" t="-324" r="14250"/>
            <a:stretch/>
          </p:blipFill>
          <p:spPr>
            <a:xfrm>
              <a:off x="492174" y="778664"/>
              <a:ext cx="4204335" cy="4254713"/>
            </a:xfrm>
            <a:prstGeom prst="rect">
              <a:avLst/>
            </a:prstGeom>
          </p:spPr>
        </p:pic>
        <p:sp>
          <p:nvSpPr>
            <p:cNvPr id="13" name="右弧形箭头 12">
              <a:extLst>
                <a:ext uri="{FF2B5EF4-FFF2-40B4-BE49-F238E27FC236}">
                  <a16:creationId xmlns:a16="http://schemas.microsoft.com/office/drawing/2014/main" id="{52DE6946-6EC3-4246-160F-305DDE4432F0}"/>
                </a:ext>
              </a:extLst>
            </p:cNvPr>
            <p:cNvSpPr/>
            <p:nvPr/>
          </p:nvSpPr>
          <p:spPr>
            <a:xfrm rot="1379693">
              <a:off x="1568299" y="2331118"/>
              <a:ext cx="211756" cy="51976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C146AC2-D761-40F3-356A-34E492591BA3}"/>
                </a:ext>
              </a:extLst>
            </p:cNvPr>
            <p:cNvSpPr txBox="1"/>
            <p:nvPr/>
          </p:nvSpPr>
          <p:spPr>
            <a:xfrm>
              <a:off x="492174" y="1875901"/>
              <a:ext cx="12320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WDR81-WDR91 involved</a:t>
              </a:r>
              <a:endParaRPr kumimoji="1" lang="zh-CN" altLang="en-US" dirty="0"/>
            </a:p>
          </p:txBody>
        </p:sp>
      </p:grpSp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5870A23E-0CBC-DBFE-F822-063863044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564" y="1470851"/>
            <a:ext cx="3863262" cy="232690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02F9761-C51C-C766-4EFC-F643B1EBC231}"/>
              </a:ext>
            </a:extLst>
          </p:cNvPr>
          <p:cNvSpPr txBox="1"/>
          <p:nvPr/>
        </p:nvSpPr>
        <p:spPr>
          <a:xfrm>
            <a:off x="3920149" y="3824917"/>
            <a:ext cx="52238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Scheme: Coronavirus Cell Entry Occurs through the Endo-/Lysosomal Pathway in a Proteolysis-Dependent Manner, C. Burkard, M. H. </a:t>
            </a:r>
            <a:r>
              <a:rPr kumimoji="1" lang="en-US" altLang="zh-CN" sz="800" dirty="0" err="1"/>
              <a:t>Verheije</a:t>
            </a:r>
            <a:r>
              <a:rPr kumimoji="1" lang="en-US" altLang="zh-CN" sz="800" dirty="0"/>
              <a:t>, O. </a:t>
            </a:r>
            <a:r>
              <a:rPr kumimoji="1" lang="en-US" altLang="zh-CN" sz="800" dirty="0" err="1"/>
              <a:t>Wicht</a:t>
            </a:r>
            <a:r>
              <a:rPr kumimoji="1" lang="en-US" altLang="zh-CN" sz="800" dirty="0"/>
              <a:t>, S. I. van </a:t>
            </a:r>
            <a:r>
              <a:rPr kumimoji="1" lang="en-US" altLang="zh-CN" sz="800" dirty="0" err="1"/>
              <a:t>Kasteren</a:t>
            </a:r>
            <a:r>
              <a:rPr kumimoji="1" lang="en-US" altLang="zh-CN" sz="800" dirty="0"/>
              <a:t>, F. J. van </a:t>
            </a:r>
            <a:r>
              <a:rPr kumimoji="1" lang="en-US" altLang="zh-CN" sz="800" dirty="0" err="1"/>
              <a:t>Kuppeveld</a:t>
            </a:r>
            <a:r>
              <a:rPr kumimoji="1" lang="en-US" altLang="zh-CN" sz="800" dirty="0"/>
              <a:t>, B. L. </a:t>
            </a:r>
            <a:r>
              <a:rPr kumimoji="1" lang="en-US" altLang="zh-CN" sz="800" dirty="0" err="1"/>
              <a:t>Haagmans</a:t>
            </a:r>
            <a:r>
              <a:rPr kumimoji="1" lang="en-US" altLang="zh-CN" sz="800" dirty="0"/>
              <a:t>, L. </a:t>
            </a:r>
            <a:r>
              <a:rPr kumimoji="1" lang="en-US" altLang="zh-CN" sz="800" dirty="0" err="1"/>
              <a:t>Pelkmans</a:t>
            </a:r>
            <a:r>
              <a:rPr kumimoji="1" lang="en-US" altLang="zh-CN" sz="800" dirty="0"/>
              <a:t>, P. J. </a:t>
            </a:r>
            <a:r>
              <a:rPr kumimoji="1" lang="en-US" altLang="zh-CN" sz="800" dirty="0" err="1"/>
              <a:t>Rottier</a:t>
            </a:r>
            <a:r>
              <a:rPr kumimoji="1" lang="en-US" altLang="zh-CN" sz="800" dirty="0"/>
              <a:t>, B. J. Bosch and C. A. de </a:t>
            </a:r>
            <a:r>
              <a:rPr kumimoji="1" lang="en-US" altLang="zh-CN" sz="800" dirty="0" err="1"/>
              <a:t>Haan</a:t>
            </a:r>
            <a:r>
              <a:rPr kumimoji="1" lang="en-US" altLang="zh-CN" sz="800" dirty="0"/>
              <a:t>, </a:t>
            </a:r>
            <a:r>
              <a:rPr kumimoji="1" lang="en-US" altLang="zh-CN" sz="800" i="1" dirty="0" err="1"/>
              <a:t>PLoS</a:t>
            </a:r>
            <a:r>
              <a:rPr kumimoji="1" lang="en-US" altLang="zh-CN" sz="800" i="1" dirty="0"/>
              <a:t>. </a:t>
            </a:r>
            <a:r>
              <a:rPr kumimoji="1" lang="en-US" altLang="zh-CN" sz="800" i="1" dirty="0" err="1"/>
              <a:t>Pathog</a:t>
            </a:r>
            <a:r>
              <a:rPr kumimoji="1" lang="en-US" altLang="zh-CN" sz="800" i="1" dirty="0"/>
              <a:t>.</a:t>
            </a:r>
            <a:r>
              <a:rPr kumimoji="1" lang="en-US" altLang="zh-CN" sz="800" dirty="0"/>
              <a:t> </a:t>
            </a:r>
            <a:r>
              <a:rPr kumimoji="1" lang="en-US" altLang="zh-CN" sz="800" b="1" dirty="0"/>
              <a:t>2014,</a:t>
            </a:r>
            <a:r>
              <a:rPr kumimoji="1" lang="en-US" altLang="zh-CN" sz="800" dirty="0"/>
              <a:t> </a:t>
            </a:r>
            <a:r>
              <a:rPr kumimoji="1" lang="en-US" altLang="zh-CN" sz="800" i="1" dirty="0"/>
              <a:t>10</a:t>
            </a:r>
            <a:r>
              <a:rPr kumimoji="1" lang="en-US" altLang="zh-CN" sz="800" dirty="0"/>
              <a:t>, e1004502. (DOI: 10.1371/journal.ppat.1004502)</a:t>
            </a:r>
          </a:p>
          <a:p>
            <a:r>
              <a:rPr lang="en-US" altLang="zh-CN" sz="800" dirty="0">
                <a:effectLst/>
                <a:cs typeface="Times New Roman" panose="02020603050405020304" pitchFamily="18" charset="0"/>
              </a:rPr>
              <a:t>A Genetic Screen Identifies a Critical Role for the WDR81-WDR91 Complex in the Trafficking and Degradation of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Tetherin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 R.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Rapiteanu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L. J. Davis, J. C. Williamson, R. T. Timms, J. Paul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Luzio</a:t>
            </a:r>
            <a:r>
              <a:rPr lang="en-US" altLang="zh-CN" sz="800" dirty="0">
                <a:cs typeface="Times New Roman" panose="02020603050405020304" pitchFamily="18" charset="0"/>
              </a:rPr>
              <a:t> and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 P. J. Lehner, </a:t>
            </a:r>
            <a:r>
              <a:rPr lang="en-US" altLang="zh-CN" sz="800" i="1" dirty="0">
                <a:effectLst/>
                <a:cs typeface="Times New Roman" panose="02020603050405020304" pitchFamily="18" charset="0"/>
              </a:rPr>
              <a:t>Traffic. </a:t>
            </a:r>
            <a:r>
              <a:rPr lang="en-US" altLang="zh-CN" sz="800" b="1" dirty="0">
                <a:effectLst/>
                <a:cs typeface="Times New Roman" panose="02020603050405020304" pitchFamily="18" charset="0"/>
              </a:rPr>
              <a:t>2016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</a:t>
            </a:r>
            <a:r>
              <a:rPr lang="en-US" altLang="zh-CN" sz="800" i="1" dirty="0">
                <a:effectLst/>
                <a:cs typeface="Times New Roman" panose="02020603050405020304" pitchFamily="18" charset="0"/>
              </a:rPr>
              <a:t>17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940-958. (DOI: 10.1111/tra.12409)</a:t>
            </a:r>
          </a:p>
          <a:p>
            <a:r>
              <a:rPr kumimoji="1" lang="en-US" altLang="zh-CN" sz="800" dirty="0"/>
              <a:t>Text: 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B. Yang, Y. Jia, Y. Meng, Y.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Xue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K. Liu, Y. Li, S. Liu, X. Li, K. Cui, L. Shang, T. Cheng, Z. Zhang, Y. Hou, X. Yang, H. Yan, L. Duan, Z. Tong,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C.Wu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Z. </a:t>
            </a:r>
            <a:r>
              <a:rPr lang="en-US" altLang="zh-CN" sz="800" dirty="0">
                <a:cs typeface="Times New Roman" panose="02020603050405020304" pitchFamily="18" charset="0"/>
              </a:rPr>
              <a:t>Liu, S. Gao, S. </a:t>
            </a:r>
            <a:r>
              <a:rPr lang="en-US" altLang="zh-CN" sz="800" dirty="0" err="1">
                <a:cs typeface="Times New Roman" panose="02020603050405020304" pitchFamily="18" charset="0"/>
              </a:rPr>
              <a:t>Zhuo</a:t>
            </a:r>
            <a:r>
              <a:rPr lang="en-US" altLang="zh-CN" sz="800" dirty="0">
                <a:cs typeface="Times New Roman" panose="02020603050405020304" pitchFamily="18" charset="0"/>
              </a:rPr>
              <a:t>, W. Huang, G. F. Gao, J. Qing and G. Shang,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 SNX27 Suppresses SARS-CoV-2 Infection by Inhibiting Viral Lysosome/Late Endosome Entry. </a:t>
            </a:r>
            <a:r>
              <a:rPr lang="en-US" altLang="zh-CN" sz="800" i="1" dirty="0">
                <a:effectLst/>
                <a:cs typeface="Times New Roman" panose="02020603050405020304" pitchFamily="18" charset="0"/>
              </a:rPr>
              <a:t>Proc. Natl. Acad. Sci. U. S. A. </a:t>
            </a:r>
            <a:r>
              <a:rPr lang="en-US" altLang="zh-CN" sz="800" b="1" dirty="0">
                <a:effectLst/>
                <a:cs typeface="Times New Roman" panose="02020603050405020304" pitchFamily="18" charset="0"/>
              </a:rPr>
              <a:t>2022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</a:t>
            </a:r>
            <a:r>
              <a:rPr lang="en-US" altLang="zh-CN" sz="800" i="1" dirty="0">
                <a:effectLst/>
                <a:cs typeface="Times New Roman" panose="02020603050405020304" pitchFamily="18" charset="0"/>
              </a:rPr>
              <a:t>119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. DOI: 10.1073/pnas.2117576119</a:t>
            </a:r>
            <a:r>
              <a:rPr lang="zh-CN" altLang="zh-CN" sz="800" dirty="0">
                <a:effectLst/>
              </a:rPr>
              <a:t> </a:t>
            </a:r>
            <a:endParaRPr kumimoji="1" lang="zh-CN" altLang="en-US" sz="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BE00CE-EEE6-A07B-9170-9BC7D34215C9}"/>
              </a:ext>
            </a:extLst>
          </p:cNvPr>
          <p:cNvSpPr txBox="1"/>
          <p:nvPr/>
        </p:nvSpPr>
        <p:spPr>
          <a:xfrm>
            <a:off x="268732" y="814815"/>
            <a:ext cx="597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WDR81-WDR91 in Endo-</a:t>
            </a:r>
            <a:r>
              <a:rPr kumimoji="1" lang="en-US" altLang="zh-CN" dirty="0" err="1"/>
              <a:t>Lysomomal</a:t>
            </a:r>
            <a:r>
              <a:rPr kumimoji="1" lang="en-US" altLang="zh-CN" dirty="0"/>
              <a:t> Pathway of Coronaviruses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37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School of Pharmacy</a:t>
            </a:r>
          </a:p>
          <a:p>
            <a:r>
              <a:rPr lang="en-US" altLang="zh-CN" dirty="0"/>
              <a:t>University College London</a:t>
            </a:r>
          </a:p>
          <a:p>
            <a:endParaRPr lang="en-US" dirty="0"/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6BC42FED-1DA4-141D-DD5A-6E2DF6891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2"/>
          <a:stretch/>
        </p:blipFill>
        <p:spPr>
          <a:xfrm>
            <a:off x="231522" y="1316414"/>
            <a:ext cx="6699308" cy="32349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B3CCA08-4277-F8F1-FA17-52090CCB7C1A}"/>
              </a:ext>
            </a:extLst>
          </p:cNvPr>
          <p:cNvSpPr txBox="1"/>
          <p:nvPr/>
        </p:nvSpPr>
        <p:spPr>
          <a:xfrm>
            <a:off x="7012308" y="3796514"/>
            <a:ext cx="1953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cs typeface="Times New Roman" panose="02020603050405020304" pitchFamily="18" charset="0"/>
              </a:rPr>
              <a:t>SARS-CoV-2 Tropism, Entry, Replication, and Propagation: Considerations for Drug Discovery and Development, 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N.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Murgolo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A. G.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Therien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B. Howell, D. Klein,  K.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Koeplinger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L. A. Lieberman, G. C. Adam, J. Flynn, P. McKenna, G. Swaminathan, D. J.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Hazuda</a:t>
            </a:r>
            <a:r>
              <a:rPr lang="en-US" altLang="zh-CN" sz="800" dirty="0">
                <a:cs typeface="Times New Roman" panose="02020603050405020304" pitchFamily="18" charset="0"/>
              </a:rPr>
              <a:t> and 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D. B. Olsen, </a:t>
            </a:r>
            <a:r>
              <a:rPr lang="en-US" altLang="zh-CN" sz="800" i="1" dirty="0" err="1">
                <a:effectLst/>
                <a:cs typeface="Times New Roman" panose="02020603050405020304" pitchFamily="18" charset="0"/>
              </a:rPr>
              <a:t>PLoS</a:t>
            </a:r>
            <a:r>
              <a:rPr lang="en-US" altLang="zh-CN" sz="800" i="1" dirty="0">
                <a:effectLst/>
                <a:cs typeface="Times New Roman" panose="02020603050405020304" pitchFamily="18" charset="0"/>
              </a:rPr>
              <a:t>. </a:t>
            </a:r>
            <a:r>
              <a:rPr lang="en-US" altLang="zh-CN" sz="800" i="1" dirty="0" err="1">
                <a:effectLst/>
                <a:cs typeface="Times New Roman" panose="02020603050405020304" pitchFamily="18" charset="0"/>
              </a:rPr>
              <a:t>Pathog</a:t>
            </a:r>
            <a:r>
              <a:rPr lang="en-US" altLang="zh-CN" sz="800" i="1" dirty="0">
                <a:effectLst/>
                <a:cs typeface="Times New Roman" panose="02020603050405020304" pitchFamily="18" charset="0"/>
              </a:rPr>
              <a:t>. </a:t>
            </a:r>
            <a:r>
              <a:rPr lang="en-US" altLang="zh-CN" sz="800" b="1" dirty="0">
                <a:effectLst/>
                <a:cs typeface="Times New Roman" panose="02020603050405020304" pitchFamily="18" charset="0"/>
              </a:rPr>
              <a:t>2021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</a:t>
            </a:r>
            <a:r>
              <a:rPr lang="en-US" altLang="zh-CN" sz="800" i="1" dirty="0">
                <a:effectLst/>
                <a:cs typeface="Times New Roman" panose="02020603050405020304" pitchFamily="18" charset="0"/>
              </a:rPr>
              <a:t>17, 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e1009225. (DOI: 10.1371/journal.ppat</a:t>
            </a:r>
            <a:r>
              <a:rPr lang="en-US" altLang="zh-CN" sz="800" dirty="0">
                <a:cs typeface="Times New Roman" panose="02020603050405020304" pitchFamily="18" charset="0"/>
              </a:rPr>
              <a:t>.1009225)</a:t>
            </a:r>
            <a:endParaRPr kumimoji="1" lang="zh-CN" altLang="en-US" sz="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B8507F-2E46-4B7C-CD0A-651322C1ED18}"/>
              </a:ext>
            </a:extLst>
          </p:cNvPr>
          <p:cNvSpPr txBox="1"/>
          <p:nvPr/>
        </p:nvSpPr>
        <p:spPr>
          <a:xfrm>
            <a:off x="325932" y="896296"/>
            <a:ext cx="339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Cell Entry Pathways of SARS-CoV-2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55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School of Pharmacy</a:t>
            </a:r>
          </a:p>
          <a:p>
            <a:r>
              <a:rPr lang="en-US" altLang="zh-CN" dirty="0"/>
              <a:t>University College London</a:t>
            </a:r>
          </a:p>
          <a:p>
            <a:endParaRPr lang="en-US" dirty="0"/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6BC42FED-1DA4-141D-DD5A-6E2DF6891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2"/>
          <a:stretch/>
        </p:blipFill>
        <p:spPr>
          <a:xfrm>
            <a:off x="1847986" y="1002409"/>
            <a:ext cx="6699308" cy="3234932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00A555B7-FED6-2601-029E-547AF3F13759}"/>
              </a:ext>
            </a:extLst>
          </p:cNvPr>
          <p:cNvCxnSpPr/>
          <p:nvPr/>
        </p:nvCxnSpPr>
        <p:spPr>
          <a:xfrm>
            <a:off x="2897204" y="1270532"/>
            <a:ext cx="1164656" cy="9817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713DE20-CAAB-40C5-2AB8-5DEDAF560C96}"/>
              </a:ext>
            </a:extLst>
          </p:cNvPr>
          <p:cNvCxnSpPr>
            <a:cxnSpLocks/>
          </p:cNvCxnSpPr>
          <p:nvPr/>
        </p:nvCxnSpPr>
        <p:spPr>
          <a:xfrm flipH="1">
            <a:off x="2895460" y="1269509"/>
            <a:ext cx="1166400" cy="982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075297D-9287-E5C2-75EA-059A58D84D5C}"/>
              </a:ext>
            </a:extLst>
          </p:cNvPr>
          <p:cNvSpPr txBox="1"/>
          <p:nvPr/>
        </p:nvSpPr>
        <p:spPr>
          <a:xfrm>
            <a:off x="422608" y="1498801"/>
            <a:ext cx="1299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800" dirty="0" err="1">
                <a:effectLst/>
                <a:latin typeface="MinionPro"/>
              </a:rPr>
              <a:t>Camostat</a:t>
            </a:r>
            <a:r>
              <a:rPr lang="en-GB" altLang="zh-CN" sz="1800" dirty="0">
                <a:effectLst/>
                <a:latin typeface="MinionPro"/>
              </a:rPr>
              <a:t> mesylate </a:t>
            </a:r>
            <a:endParaRPr lang="en-GB" altLang="zh-CN" dirty="0"/>
          </a:p>
          <a:p>
            <a:endParaRPr kumimoji="1" lang="zh-CN" altLang="en-US" dirty="0"/>
          </a:p>
        </p:txBody>
      </p:sp>
      <p:sp>
        <p:nvSpPr>
          <p:cNvPr id="13" name="环形箭头 12">
            <a:extLst>
              <a:ext uri="{FF2B5EF4-FFF2-40B4-BE49-F238E27FC236}">
                <a16:creationId xmlns:a16="http://schemas.microsoft.com/office/drawing/2014/main" id="{0E9FC5DC-3FE5-6470-43C4-B920CB42C722}"/>
              </a:ext>
            </a:extLst>
          </p:cNvPr>
          <p:cNvSpPr/>
          <p:nvPr/>
        </p:nvSpPr>
        <p:spPr>
          <a:xfrm rot="20713411">
            <a:off x="1264569" y="777250"/>
            <a:ext cx="1550009" cy="1002122"/>
          </a:xfrm>
          <a:prstGeom prst="circular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484067-3E00-C997-A45D-AE480B833786}"/>
              </a:ext>
            </a:extLst>
          </p:cNvPr>
          <p:cNvSpPr txBox="1"/>
          <p:nvPr/>
        </p:nvSpPr>
        <p:spPr>
          <a:xfrm>
            <a:off x="5704958" y="3051209"/>
            <a:ext cx="14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Cathepsin B/L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2ED255-EEE5-6324-FF0F-1838AD48FF16}"/>
              </a:ext>
            </a:extLst>
          </p:cNvPr>
          <p:cNvSpPr txBox="1"/>
          <p:nvPr/>
        </p:nvSpPr>
        <p:spPr>
          <a:xfrm>
            <a:off x="6466127" y="4091743"/>
            <a:ext cx="7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E-64d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5226ACAF-366E-CB65-49B0-B97346B1523B}"/>
              </a:ext>
            </a:extLst>
          </p:cNvPr>
          <p:cNvCxnSpPr/>
          <p:nvPr/>
        </p:nvCxnSpPr>
        <p:spPr>
          <a:xfrm>
            <a:off x="5132011" y="2093314"/>
            <a:ext cx="1164656" cy="9817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F8268214-1690-E77D-6B82-EDC5AD709B92}"/>
              </a:ext>
            </a:extLst>
          </p:cNvPr>
          <p:cNvCxnSpPr>
            <a:cxnSpLocks/>
          </p:cNvCxnSpPr>
          <p:nvPr/>
        </p:nvCxnSpPr>
        <p:spPr>
          <a:xfrm flipH="1">
            <a:off x="5130267" y="2092291"/>
            <a:ext cx="1166400" cy="982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环形箭头 19">
            <a:extLst>
              <a:ext uri="{FF2B5EF4-FFF2-40B4-BE49-F238E27FC236}">
                <a16:creationId xmlns:a16="http://schemas.microsoft.com/office/drawing/2014/main" id="{56577BF0-F55B-0647-8B80-9118C0B25D41}"/>
              </a:ext>
            </a:extLst>
          </p:cNvPr>
          <p:cNvSpPr/>
          <p:nvPr/>
        </p:nvSpPr>
        <p:spPr>
          <a:xfrm rot="15343580">
            <a:off x="5906847" y="3463428"/>
            <a:ext cx="877691" cy="839462"/>
          </a:xfrm>
          <a:prstGeom prst="circular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2CD30E-7478-AA9A-746F-48CE5E9BC9E1}"/>
              </a:ext>
            </a:extLst>
          </p:cNvPr>
          <p:cNvSpPr txBox="1"/>
          <p:nvPr/>
        </p:nvSpPr>
        <p:spPr>
          <a:xfrm>
            <a:off x="1276258" y="464359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effectLst/>
                <a:cs typeface="Times New Roman" panose="02020603050405020304" pitchFamily="18" charset="0"/>
              </a:rPr>
              <a:t>SARS-CoV-2 Cell Entry Depends on ACE2 and TMPRSS2 and Is Blocked by a Clinically Proven Protease Inhibitor, M.</a:t>
            </a:r>
            <a:r>
              <a:rPr lang="zh-CN" altLang="zh-CN" sz="800" dirty="0">
                <a:effectLst/>
              </a:rPr>
              <a:t> 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Hoffmann, H.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Kleine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-Weber, S. Schroeder, N. Kruger, T.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Herrler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S.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Erichsen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T. S.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Schiergens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G. 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Herrler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N. H. Wu, </a:t>
            </a:r>
            <a:r>
              <a:rPr lang="en-US" altLang="zh-CN" sz="800" dirty="0">
                <a:cs typeface="Times New Roman" panose="02020603050405020304" pitchFamily="18" charset="0"/>
              </a:rPr>
              <a:t>A.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Nitsche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M. A. Muller, C.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Drosten</a:t>
            </a:r>
            <a:r>
              <a:rPr lang="en-US" altLang="zh-CN" sz="800" dirty="0">
                <a:cs typeface="Times New Roman" panose="02020603050405020304" pitchFamily="18" charset="0"/>
              </a:rPr>
              <a:t> and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 S.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Pohlmann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</a:t>
            </a:r>
            <a:r>
              <a:rPr lang="en-US" altLang="zh-CN" sz="800" i="1" dirty="0">
                <a:effectLst/>
                <a:cs typeface="Times New Roman" panose="02020603050405020304" pitchFamily="18" charset="0"/>
              </a:rPr>
              <a:t>Cell. </a:t>
            </a:r>
            <a:r>
              <a:rPr lang="en-US" altLang="zh-CN" sz="800" b="1" dirty="0">
                <a:effectLst/>
                <a:cs typeface="Times New Roman" panose="02020603050405020304" pitchFamily="18" charset="0"/>
              </a:rPr>
              <a:t>2020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</a:t>
            </a:r>
            <a:r>
              <a:rPr lang="en-US" altLang="zh-CN" sz="800" i="1" dirty="0">
                <a:effectLst/>
                <a:cs typeface="Times New Roman" panose="02020603050405020304" pitchFamily="18" charset="0"/>
              </a:rPr>
              <a:t>181,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 271-280 (DOI: 10.1016/j.cell.2020.02.052)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76059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School of Pharmacy</a:t>
            </a:r>
          </a:p>
          <a:p>
            <a:r>
              <a:rPr lang="en-US" altLang="zh-CN" dirty="0"/>
              <a:t>University College London</a:t>
            </a:r>
          </a:p>
          <a:p>
            <a:endParaRPr lang="en-US" dirty="0"/>
          </a:p>
        </p:txBody>
      </p:sp>
      <p:pic>
        <p:nvPicPr>
          <p:cNvPr id="6" name="图片 5" descr="图表, 条形图&#10;&#10;描述已自动生成">
            <a:extLst>
              <a:ext uri="{FF2B5EF4-FFF2-40B4-BE49-F238E27FC236}">
                <a16:creationId xmlns:a16="http://schemas.microsoft.com/office/drawing/2014/main" id="{EF38226A-2C48-525C-7448-676534496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36" t="37547" b="21727"/>
          <a:stretch/>
        </p:blipFill>
        <p:spPr>
          <a:xfrm>
            <a:off x="258879" y="1685820"/>
            <a:ext cx="4313121" cy="3031036"/>
          </a:xfrm>
          <a:prstGeom prst="rect">
            <a:avLst/>
          </a:prstGeom>
        </p:spPr>
      </p:pic>
      <p:pic>
        <p:nvPicPr>
          <p:cNvPr id="9" name="图片 8" descr="图表, 条形图&#10;&#10;描述已自动生成">
            <a:extLst>
              <a:ext uri="{FF2B5EF4-FFF2-40B4-BE49-F238E27FC236}">
                <a16:creationId xmlns:a16="http://schemas.microsoft.com/office/drawing/2014/main" id="{F2AB6C00-7918-C835-2BE8-51D1792DC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93" t="2330" r="123" b="91643"/>
          <a:stretch/>
        </p:blipFill>
        <p:spPr>
          <a:xfrm>
            <a:off x="1579253" y="1090881"/>
            <a:ext cx="2721143" cy="44310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0710C4E-67C5-EA5B-C319-125DCBDF4ABC}"/>
              </a:ext>
            </a:extLst>
          </p:cNvPr>
          <p:cNvSpPr txBox="1"/>
          <p:nvPr/>
        </p:nvSpPr>
        <p:spPr>
          <a:xfrm>
            <a:off x="273022" y="4588300"/>
            <a:ext cx="4588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effectLst/>
                <a:cs typeface="Times New Roman" panose="02020603050405020304" pitchFamily="18" charset="0"/>
              </a:rPr>
              <a:t>SARS-CoV-2 Cell Entry Depends on ACE2 and TMPRSS2 and Is Blocked by a Clinically Proven Protease Inhibitor, M.</a:t>
            </a:r>
            <a:r>
              <a:rPr lang="zh-CN" altLang="zh-CN" sz="800" dirty="0">
                <a:effectLst/>
              </a:rPr>
              <a:t> 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Hoffmann, H.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Kleine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-Weber, S. Schroeder, N. Kruger, T.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Herrler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S.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Erichsen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T. S.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Schiergens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G. 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Herrler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N. H. Wu, </a:t>
            </a:r>
            <a:r>
              <a:rPr lang="en-US" altLang="zh-CN" sz="800" dirty="0">
                <a:cs typeface="Times New Roman" panose="02020603050405020304" pitchFamily="18" charset="0"/>
              </a:rPr>
              <a:t>A.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Nitsche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M. A. Muller, C.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Drosten</a:t>
            </a:r>
            <a:r>
              <a:rPr lang="en-US" altLang="zh-CN" sz="800" dirty="0">
                <a:cs typeface="Times New Roman" panose="02020603050405020304" pitchFamily="18" charset="0"/>
              </a:rPr>
              <a:t> and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 S.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Pohlmann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</a:t>
            </a:r>
            <a:r>
              <a:rPr lang="en-US" altLang="zh-CN" sz="800" i="1" dirty="0">
                <a:effectLst/>
                <a:cs typeface="Times New Roman" panose="02020603050405020304" pitchFamily="18" charset="0"/>
              </a:rPr>
              <a:t>Cell. </a:t>
            </a:r>
            <a:r>
              <a:rPr lang="en-US" altLang="zh-CN" sz="800" b="1" dirty="0">
                <a:effectLst/>
                <a:cs typeface="Times New Roman" panose="02020603050405020304" pitchFamily="18" charset="0"/>
              </a:rPr>
              <a:t>2020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</a:t>
            </a:r>
            <a:r>
              <a:rPr lang="en-US" altLang="zh-CN" sz="800" i="1" dirty="0">
                <a:effectLst/>
                <a:cs typeface="Times New Roman" panose="02020603050405020304" pitchFamily="18" charset="0"/>
              </a:rPr>
              <a:t>181,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 271-280 (DOI: 10.1016/j.cell.2020.02.052)</a:t>
            </a:r>
            <a:endParaRPr kumimoji="1" lang="zh-CN" altLang="en-US" sz="800" dirty="0"/>
          </a:p>
        </p:txBody>
      </p:sp>
      <p:pic>
        <p:nvPicPr>
          <p:cNvPr id="2" name="图片 1" descr="图表, 直方图&#10;&#10;描述已自动生成">
            <a:extLst>
              <a:ext uri="{FF2B5EF4-FFF2-40B4-BE49-F238E27FC236}">
                <a16:creationId xmlns:a16="http://schemas.microsoft.com/office/drawing/2014/main" id="{D1409ED2-2A29-15CC-F905-284942B8D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891" y="1090881"/>
            <a:ext cx="4191000" cy="3378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3F9E4D8-3BCB-1576-CF63-6F751CC6AAC6}"/>
              </a:ext>
            </a:extLst>
          </p:cNvPr>
          <p:cNvSpPr txBox="1"/>
          <p:nvPr/>
        </p:nvSpPr>
        <p:spPr>
          <a:xfrm>
            <a:off x="4861708" y="4553064"/>
            <a:ext cx="410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effectLst/>
                <a:cs typeface="Times New Roman" panose="02020603050405020304" pitchFamily="18" charset="0"/>
              </a:rPr>
              <a:t>TMPRSS2 Promotes SARS-CoV-2 Evasion from NCOA7-Mediated Restriction, H. Khan, H.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Winstone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</a:t>
            </a:r>
            <a:r>
              <a:rPr lang="en-US" altLang="zh-CN" sz="800" dirty="0">
                <a:cs typeface="Times New Roman" panose="02020603050405020304" pitchFamily="18" charset="0"/>
              </a:rPr>
              <a:t>J. M. 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Jimenez-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Guardeno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C. Graham, K. J.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Doores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C. Goujon, D. A. Matthews, A. D. Davidson, S. J.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Rihn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 and M. </a:t>
            </a:r>
            <a:r>
              <a:rPr lang="en-US" altLang="zh-CN" sz="800" dirty="0" err="1">
                <a:effectLst/>
                <a:cs typeface="Times New Roman" panose="02020603050405020304" pitchFamily="18" charset="0"/>
              </a:rPr>
              <a:t>Palmarini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 </a:t>
            </a:r>
            <a:r>
              <a:rPr lang="en-US" altLang="zh-CN" sz="800" i="1" dirty="0" err="1">
                <a:effectLst/>
                <a:cs typeface="Times New Roman" panose="02020603050405020304" pitchFamily="18" charset="0"/>
              </a:rPr>
              <a:t>PLoS</a:t>
            </a:r>
            <a:r>
              <a:rPr lang="en-US" altLang="zh-CN" sz="800" i="1" dirty="0">
                <a:effectLst/>
                <a:cs typeface="Times New Roman" panose="02020603050405020304" pitchFamily="18" charset="0"/>
              </a:rPr>
              <a:t>. </a:t>
            </a:r>
            <a:r>
              <a:rPr lang="en-US" altLang="zh-CN" sz="800" i="1" dirty="0" err="1">
                <a:effectLst/>
                <a:cs typeface="Times New Roman" panose="02020603050405020304" pitchFamily="18" charset="0"/>
              </a:rPr>
              <a:t>Pathog</a:t>
            </a:r>
            <a:r>
              <a:rPr lang="en-US" altLang="zh-CN" sz="800" i="1" dirty="0">
                <a:effectLst/>
                <a:cs typeface="Times New Roman" panose="02020603050405020304" pitchFamily="18" charset="0"/>
              </a:rPr>
              <a:t>. </a:t>
            </a:r>
            <a:r>
              <a:rPr lang="en-US" altLang="zh-CN" sz="800" b="1" dirty="0">
                <a:effectLst/>
                <a:cs typeface="Times New Roman" panose="02020603050405020304" pitchFamily="18" charset="0"/>
              </a:rPr>
              <a:t>2021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</a:t>
            </a:r>
            <a:r>
              <a:rPr lang="en-US" altLang="zh-CN" sz="800" i="1" dirty="0">
                <a:effectLst/>
                <a:cs typeface="Times New Roman" panose="02020603050405020304" pitchFamily="18" charset="0"/>
              </a:rPr>
              <a:t>17</a:t>
            </a:r>
            <a:r>
              <a:rPr lang="en-US" altLang="zh-CN" sz="800" dirty="0">
                <a:effectLst/>
                <a:cs typeface="Times New Roman" panose="02020603050405020304" pitchFamily="18" charset="0"/>
              </a:rPr>
              <a:t>, e1009820. (DOI: 10.1371/journal.ppat.1009820)</a:t>
            </a:r>
            <a:r>
              <a:rPr lang="zh-CN" altLang="zh-CN" sz="800" dirty="0">
                <a:effectLst/>
              </a:rPr>
              <a:t> </a:t>
            </a:r>
            <a:endParaRPr kumimoji="1" lang="zh-CN" altLang="en-US" sz="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CA3585-29E9-5479-0E01-38C64A2EA446}"/>
              </a:ext>
            </a:extLst>
          </p:cNvPr>
          <p:cNvSpPr txBox="1"/>
          <p:nvPr/>
        </p:nvSpPr>
        <p:spPr>
          <a:xfrm>
            <a:off x="264660" y="792288"/>
            <a:ext cx="795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Confirmation of Presence of Endo-Lysosomal in Human Cells by Infection Decrease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0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School of Pharmacy</a:t>
            </a:r>
          </a:p>
          <a:p>
            <a:r>
              <a:rPr lang="en-US" altLang="zh-CN" dirty="0"/>
              <a:t>University College London</a:t>
            </a:r>
          </a:p>
          <a:p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C0A024-5E62-0E8C-E1D6-5308A109E0A2}"/>
              </a:ext>
            </a:extLst>
          </p:cNvPr>
          <p:cNvSpPr txBox="1"/>
          <p:nvPr/>
        </p:nvSpPr>
        <p:spPr>
          <a:xfrm>
            <a:off x="525101" y="1231269"/>
            <a:ext cx="7921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Endo-Lysosome pathway confirmed in Huh7, Caco-2 &amp; A549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Infection of SARS-CoV-2 can be potentially prevented by inhibiting the WDR81-WDR91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Developmental problems—Inhibition of WDR81 may cause hippocampal dysfunction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Identification of WDR81-WDR91 binding site—C terminal of WDR81</a:t>
            </a:r>
          </a:p>
        </p:txBody>
      </p:sp>
    </p:spTree>
    <p:extLst>
      <p:ext uri="{BB962C8B-B14F-4D97-AF65-F5344CB8AC3E}">
        <p14:creationId xmlns:p14="http://schemas.microsoft.com/office/powerpoint/2010/main" val="1217305727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8156</TotalTime>
  <Words>1082</Words>
  <Application>Microsoft Macintosh PowerPoint</Application>
  <PresentationFormat>全屏显示(16:9)</PresentationFormat>
  <Paragraphs>49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MinionPro</vt:lpstr>
      <vt:lpstr>Arial</vt:lpstr>
      <vt:lpstr>Calibri</vt:lpstr>
      <vt:lpstr>4_Custom Design</vt:lpstr>
      <vt:lpstr>WDR81-WDR91 in Infection of SARS-CoV-2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BLUE CELESTE</dc:title>
  <dc:subject/>
  <dc:creator>Clayton, Janine</dc:creator>
  <cp:keywords/>
  <dc:description/>
  <cp:lastModifiedBy>Kangping LIU</cp:lastModifiedBy>
  <cp:revision>105</cp:revision>
  <dcterms:created xsi:type="dcterms:W3CDTF">2016-12-07T10:36:45Z</dcterms:created>
  <dcterms:modified xsi:type="dcterms:W3CDTF">2023-01-23T15:06:33Z</dcterms:modified>
  <cp:category/>
</cp:coreProperties>
</file>