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EC00C5"/>
    <a:srgbClr val="A4DBE8"/>
    <a:srgbClr val="8DB9CA"/>
    <a:srgbClr val="F6BE00"/>
    <a:srgbClr val="D6D2C4"/>
    <a:srgbClr val="B2E2ED"/>
    <a:srgbClr val="00FFFF"/>
    <a:srgbClr val="BB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98"/>
    <p:restoredTop sz="95211"/>
  </p:normalViewPr>
  <p:slideViewPr>
    <p:cSldViewPr snapToGrid="0" snapToObjects="1">
      <p:cViewPr>
        <p:scale>
          <a:sx n="400" d="100"/>
          <a:sy n="400" d="100"/>
        </p:scale>
        <p:origin x="-12192" y="-1520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EE1CD-6EDF-5C43-ACE9-942F6C137C3E}" type="datetimeFigureOut">
              <a:rPr lang="en-US" smtClean="0"/>
              <a:t>3/1/23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5201-7865-8744-8A9B-9F5FC03C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0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1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463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A4DBE8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06039"/>
            <a:ext cx="7886700" cy="20266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1235075"/>
            <a:chOff x="0" y="-66259"/>
            <a:chExt cx="9144000" cy="1235075"/>
          </a:xfrm>
        </p:grpSpPr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0" y="-66259"/>
              <a:ext cx="9144000" cy="1235075"/>
            </a:xfrm>
            <a:custGeom>
              <a:avLst/>
              <a:gdLst>
                <a:gd name="T0" fmla="*/ 0 w 1123"/>
                <a:gd name="T1" fmla="*/ 0 h 151"/>
                <a:gd name="T2" fmla="*/ 0 w 1123"/>
                <a:gd name="T3" fmla="*/ 151 h 151"/>
                <a:gd name="T4" fmla="*/ 844 w 1123"/>
                <a:gd name="T5" fmla="*/ 151 h 151"/>
                <a:gd name="T6" fmla="*/ 841 w 1123"/>
                <a:gd name="T7" fmla="*/ 148 h 151"/>
                <a:gd name="T8" fmla="*/ 832 w 1123"/>
                <a:gd name="T9" fmla="*/ 122 h 151"/>
                <a:gd name="T10" fmla="*/ 832 w 1123"/>
                <a:gd name="T11" fmla="*/ 72 h 151"/>
                <a:gd name="T12" fmla="*/ 859 w 1123"/>
                <a:gd name="T13" fmla="*/ 72 h 151"/>
                <a:gd name="T14" fmla="*/ 859 w 1123"/>
                <a:gd name="T15" fmla="*/ 124 h 151"/>
                <a:gd name="T16" fmla="*/ 863 w 1123"/>
                <a:gd name="T17" fmla="*/ 135 h 151"/>
                <a:gd name="T18" fmla="*/ 871 w 1123"/>
                <a:gd name="T19" fmla="*/ 138 h 151"/>
                <a:gd name="T20" fmla="*/ 880 w 1123"/>
                <a:gd name="T21" fmla="*/ 135 h 151"/>
                <a:gd name="T22" fmla="*/ 883 w 1123"/>
                <a:gd name="T23" fmla="*/ 124 h 151"/>
                <a:gd name="T24" fmla="*/ 883 w 1123"/>
                <a:gd name="T25" fmla="*/ 72 h 151"/>
                <a:gd name="T26" fmla="*/ 910 w 1123"/>
                <a:gd name="T27" fmla="*/ 72 h 151"/>
                <a:gd name="T28" fmla="*/ 910 w 1123"/>
                <a:gd name="T29" fmla="*/ 117 h 151"/>
                <a:gd name="T30" fmla="*/ 900 w 1123"/>
                <a:gd name="T31" fmla="*/ 148 h 151"/>
                <a:gd name="T32" fmla="*/ 897 w 1123"/>
                <a:gd name="T33" fmla="*/ 151 h 151"/>
                <a:gd name="T34" fmla="*/ 937 w 1123"/>
                <a:gd name="T35" fmla="*/ 151 h 151"/>
                <a:gd name="T36" fmla="*/ 920 w 1123"/>
                <a:gd name="T37" fmla="*/ 114 h 151"/>
                <a:gd name="T38" fmla="*/ 964 w 1123"/>
                <a:gd name="T39" fmla="*/ 69 h 151"/>
                <a:gd name="T40" fmla="*/ 998 w 1123"/>
                <a:gd name="T41" fmla="*/ 82 h 151"/>
                <a:gd name="T42" fmla="*/ 1005 w 1123"/>
                <a:gd name="T43" fmla="*/ 92 h 151"/>
                <a:gd name="T44" fmla="*/ 982 w 1123"/>
                <a:gd name="T45" fmla="*/ 103 h 151"/>
                <a:gd name="T46" fmla="*/ 965 w 1123"/>
                <a:gd name="T47" fmla="*/ 89 h 151"/>
                <a:gd name="T48" fmla="*/ 953 w 1123"/>
                <a:gd name="T49" fmla="*/ 94 h 151"/>
                <a:gd name="T50" fmla="*/ 947 w 1123"/>
                <a:gd name="T51" fmla="*/ 113 h 151"/>
                <a:gd name="T52" fmla="*/ 965 w 1123"/>
                <a:gd name="T53" fmla="*/ 137 h 151"/>
                <a:gd name="T54" fmla="*/ 982 w 1123"/>
                <a:gd name="T55" fmla="*/ 123 h 151"/>
                <a:gd name="T56" fmla="*/ 1005 w 1123"/>
                <a:gd name="T57" fmla="*/ 134 h 151"/>
                <a:gd name="T58" fmla="*/ 997 w 1123"/>
                <a:gd name="T59" fmla="*/ 146 h 151"/>
                <a:gd name="T60" fmla="*/ 991 w 1123"/>
                <a:gd name="T61" fmla="*/ 151 h 151"/>
                <a:gd name="T62" fmla="*/ 1016 w 1123"/>
                <a:gd name="T63" fmla="*/ 151 h 151"/>
                <a:gd name="T64" fmla="*/ 1016 w 1123"/>
                <a:gd name="T65" fmla="*/ 72 h 151"/>
                <a:gd name="T66" fmla="*/ 1042 w 1123"/>
                <a:gd name="T67" fmla="*/ 72 h 151"/>
                <a:gd name="T68" fmla="*/ 1042 w 1123"/>
                <a:gd name="T69" fmla="*/ 134 h 151"/>
                <a:gd name="T70" fmla="*/ 1077 w 1123"/>
                <a:gd name="T71" fmla="*/ 134 h 151"/>
                <a:gd name="T72" fmla="*/ 1077 w 1123"/>
                <a:gd name="T73" fmla="*/ 151 h 151"/>
                <a:gd name="T74" fmla="*/ 1123 w 1123"/>
                <a:gd name="T75" fmla="*/ 151 h 151"/>
                <a:gd name="T76" fmla="*/ 1123 w 1123"/>
                <a:gd name="T77" fmla="*/ 0 h 151"/>
                <a:gd name="T78" fmla="*/ 0 w 1123"/>
                <a:gd name="T7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4DB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20182" y="514785"/>
              <a:ext cx="257986" cy="303133"/>
            </a:xfrm>
            <a:prstGeom prst="rect">
              <a:avLst/>
            </a:prstGeom>
          </p:spPr>
        </p:pic>
      </p:grp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999" y="288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94718"/>
            <a:ext cx="4629150" cy="374506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994718"/>
            <a:ext cx="2949178" cy="374506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rgbClr val="A4DBE8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588"/>
            <a:ext cx="9144000" cy="741363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4DB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77174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reframe banner">
    <p:bg>
      <p:bgPr>
        <a:solidFill>
          <a:srgbClr val="A4DBE8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713"/>
            <a:ext cx="7886700" cy="67881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12185"/>
            <a:ext cx="3886200" cy="26205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12185"/>
            <a:ext cx="3886200" cy="26205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58"/>
            <a:ext cx="9144000" cy="409398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00742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165187" y="165584"/>
            <a:ext cx="3216840" cy="7049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2700"/>
            <a:endParaRPr lang="en-GB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30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811" r:id="rId2"/>
    <p:sldLayoutId id="214748381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00" indent="-9000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28649" y="1524463"/>
            <a:ext cx="8077605" cy="13743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WDR91 Binding Analogue List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28650" y="3356042"/>
            <a:ext cx="7886700" cy="1276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Kangping</a:t>
            </a:r>
            <a:r>
              <a:rPr lang="en-US" sz="1600" dirty="0"/>
              <a:t> Liu</a:t>
            </a:r>
          </a:p>
          <a:p>
            <a:pPr marL="0" indent="0">
              <a:buNone/>
            </a:pPr>
            <a:r>
              <a:rPr lang="en-US" sz="1600" dirty="0"/>
              <a:t>Prof. Matthew H. Todd Group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School of Pharmacy</a:t>
            </a:r>
          </a:p>
          <a:p>
            <a:r>
              <a:rPr lang="en-US" dirty="0"/>
              <a:t>University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46775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9256978-3A86-5006-B6EB-4578A67001B7}"/>
              </a:ext>
            </a:extLst>
          </p:cNvPr>
          <p:cNvSpPr txBox="1"/>
          <p:nvPr/>
        </p:nvSpPr>
        <p:spPr>
          <a:xfrm>
            <a:off x="316871" y="199176"/>
            <a:ext cx="1611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chemeClr val="bg1"/>
                </a:solidFill>
              </a:rPr>
              <a:t>Initial Binders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4655493-B4B6-6F3C-E109-1B1E1672C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290" y="763222"/>
            <a:ext cx="6103766" cy="429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506C39-7068-C6C7-CCCA-FC6196B972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Series 1 Analogues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409E60-27FF-B9A7-07C0-F4C4BF57D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98355"/>
            <a:ext cx="7772400" cy="2746790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DA13C6E2-B667-A0E7-E93F-1E9FB65287C0}"/>
              </a:ext>
            </a:extLst>
          </p:cNvPr>
          <p:cNvSpPr/>
          <p:nvPr/>
        </p:nvSpPr>
        <p:spPr>
          <a:xfrm>
            <a:off x="2113314" y="2680447"/>
            <a:ext cx="1694330" cy="1264698"/>
          </a:xfrm>
          <a:prstGeom prst="frame">
            <a:avLst>
              <a:gd name="adj1" fmla="val 4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D3ADF335-457B-D9BA-3DE1-A1A8B7A0D9B5}"/>
              </a:ext>
            </a:extLst>
          </p:cNvPr>
          <p:cNvSpPr/>
          <p:nvPr/>
        </p:nvSpPr>
        <p:spPr>
          <a:xfrm>
            <a:off x="6891502" y="2680447"/>
            <a:ext cx="1694330" cy="1264698"/>
          </a:xfrm>
          <a:prstGeom prst="frame">
            <a:avLst>
              <a:gd name="adj1" fmla="val 4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69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506C39-7068-C6C7-CCCA-FC6196B972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Series 2 Analogues</a:t>
            </a:r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C3F7F87-7DC6-B190-CEE4-6EAAB6F58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68274"/>
            <a:ext cx="7772400" cy="2606951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D7E4F6B7-4EE9-B344-10EC-A8D50EB8F4F1}"/>
              </a:ext>
            </a:extLst>
          </p:cNvPr>
          <p:cNvSpPr/>
          <p:nvPr/>
        </p:nvSpPr>
        <p:spPr>
          <a:xfrm>
            <a:off x="2113314" y="2680447"/>
            <a:ext cx="1694330" cy="1264698"/>
          </a:xfrm>
          <a:prstGeom prst="frame">
            <a:avLst>
              <a:gd name="adj1" fmla="val 4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264DC169-2C9B-9306-EA97-288F26EFA804}"/>
              </a:ext>
            </a:extLst>
          </p:cNvPr>
          <p:cNvSpPr/>
          <p:nvPr/>
        </p:nvSpPr>
        <p:spPr>
          <a:xfrm>
            <a:off x="3807644" y="1307051"/>
            <a:ext cx="1694330" cy="1264698"/>
          </a:xfrm>
          <a:prstGeom prst="frame">
            <a:avLst>
              <a:gd name="adj1" fmla="val 4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76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506C39-7068-C6C7-CCCA-FC6196B972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Series 3 Analogues</a:t>
            </a:r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44BA6E9-4AF0-61BF-551A-3A66106BF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60978"/>
            <a:ext cx="7772400" cy="3021544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D2EADB96-BFE6-7AE9-C55D-76F39FF1A706}"/>
              </a:ext>
            </a:extLst>
          </p:cNvPr>
          <p:cNvSpPr/>
          <p:nvPr/>
        </p:nvSpPr>
        <p:spPr>
          <a:xfrm>
            <a:off x="6891502" y="1060978"/>
            <a:ext cx="1694330" cy="1264698"/>
          </a:xfrm>
          <a:prstGeom prst="frame">
            <a:avLst>
              <a:gd name="adj1" fmla="val 4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E222313C-2981-0B3A-119E-0C0C655D51F1}"/>
              </a:ext>
            </a:extLst>
          </p:cNvPr>
          <p:cNvSpPr/>
          <p:nvPr/>
        </p:nvSpPr>
        <p:spPr>
          <a:xfrm>
            <a:off x="5197172" y="2880813"/>
            <a:ext cx="1694330" cy="1264698"/>
          </a:xfrm>
          <a:prstGeom prst="frame">
            <a:avLst>
              <a:gd name="adj1" fmla="val 4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03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506C39-7068-C6C7-CCCA-FC6196B972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Series 4 Analogues</a:t>
            </a:r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44BB26B-711F-5830-A2FB-CAA37288B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79" y="1415428"/>
            <a:ext cx="8217242" cy="204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7792"/>
      </p:ext>
    </p:extLst>
  </p:cSld>
  <p:clrMapOvr>
    <a:masterClrMapping/>
  </p:clrMapOvr>
</p:sld>
</file>

<file path=ppt/theme/theme1.xml><?xml version="1.0" encoding="utf-8"?>
<a:theme xmlns:a="http://schemas.openxmlformats.org/drawingml/2006/main" name="4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41526</TotalTime>
  <Words>34</Words>
  <Application>Microsoft Macintosh PowerPoint</Application>
  <PresentationFormat>On-screen Show (16:9)</PresentationFormat>
  <Paragraphs>11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4_Custom Design</vt:lpstr>
      <vt:lpstr>WDR91 Binding Analogue List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UCL 16:9 PP Plain - BLUE CELESTE</dc:title>
  <dc:subject/>
  <dc:creator>Clayton, Janine</dc:creator>
  <cp:keywords/>
  <dc:description/>
  <cp:lastModifiedBy>Todd, Matthew</cp:lastModifiedBy>
  <cp:revision>118</cp:revision>
  <dcterms:created xsi:type="dcterms:W3CDTF">2016-12-07T10:36:45Z</dcterms:created>
  <dcterms:modified xsi:type="dcterms:W3CDTF">2023-03-24T17:58:11Z</dcterms:modified>
  <cp:category/>
</cp:coreProperties>
</file>