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8"/>
    <p:restoredTop sz="96327"/>
  </p:normalViewPr>
  <p:slideViewPr>
    <p:cSldViewPr snapToGrid="0">
      <p:cViewPr varScale="1">
        <p:scale>
          <a:sx n="166" d="100"/>
          <a:sy n="166" d="100"/>
        </p:scale>
        <p:origin x="2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52B5-E6D5-54AD-47A2-90DC0AF63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7313D-6F6F-41F5-06CC-92B6BC840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9DBD-3FFC-5AEC-D0B0-F93BD4A4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8856-D1DB-BBCA-2A12-F4DEAD28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5F1E-BE68-4AC0-602A-B1151A8A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868D-ACE8-C06A-88B8-C1B70A74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53E08-89F2-D8D6-62B0-71BBBE9C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FA65-F874-DF81-43B0-50164E12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15E1-5918-5628-A8BD-A6C89907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30AD-8098-7754-BE19-C051D81F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9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95112-BA32-F46F-0544-AC13C5A60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54383-F4E2-F283-F918-30A838243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CD63-A9BA-0965-73BE-70183C4C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5EEC-780C-046B-CB59-4D73CF5D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D6E3-A114-A83A-E23B-A48DDC6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126E-B0E2-CA8B-DCDB-93B86418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DAE8-CDEC-C382-7D3B-BBA3123F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4DE2-F7B4-400D-D9B1-A89D9C15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C9A2-A05E-918F-C6E5-E81A58BA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A6E4-8BEE-FE9B-0D57-B2CC4A85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2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CD0D-8AC0-8DC7-B5B4-B8EDE37B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9B37E-7881-4162-C0D6-8722B8DF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81FE-1A1A-069A-16C0-0AD5AB6E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A768-478B-3B1A-C733-8C2A8390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D6D8-0EC0-3BDA-781A-5CA4C5B1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4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1620-832B-F3E8-6DCD-A20430C0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4008-3418-3397-A8A0-81B1320F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1773-2B9D-D04B-937F-8ACD5F7D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53911-F6CA-4DD4-ACB5-CD7A1284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1E5F-6494-1FAD-A5F1-479921D0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E5B7B-2AF8-6CB4-9350-92462FA9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1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EC92-2469-4786-4BA6-8CEBF31D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27DF-1BEB-E0D9-895D-F2819271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CB65-43CC-D3D5-9145-0288119D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2B7E8-9511-3B08-C457-525A73C9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20691-E2E3-3C72-29B1-2EF1D4C1C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89C47-FA45-C016-AF12-A2F55A7C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AB1B6-8246-C07D-D63D-9FECE936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92CFD-C2A7-21C8-3442-897168B4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B4F5-9999-3E5F-3BBE-CE1A2560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6D734-71A2-5DCD-60C2-2535C78C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23423-0C20-4C73-739F-430A0C8C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749A9-25E7-260B-BC72-194C8460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F2F15-8A70-0D8C-BCAA-42C085A1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0205A-7E73-4F06-5C8E-AA995A2E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038F8-DCAA-9FA5-BA5C-A801FB66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8073-55E7-0FE5-A956-BC21295D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6D23-BFAE-5DFE-3879-9DC10F5B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6806-446E-C019-3754-7DE3D5D2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B960E-19C0-168E-4EBE-93F40BB1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43D4A-6995-A7BD-59D2-5D8369F0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093C-3DB6-553A-75D8-C0555A4B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086A-BF76-7638-0B20-0A8992F8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07907-ECFC-9124-A831-2AF5231F3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834C8-8DEE-04D7-4A27-B0FC74668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6AE2-810F-12F9-AD72-1F40D0C6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7E530-B3AC-9780-C10A-34D88916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8981D-4ABA-FA9E-EC61-9C6A1360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DEF1A-60A3-2B69-EAC6-F3A3CD65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734F-24B3-AC91-1496-12F4D102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A78E-F67D-E87D-3E53-08F06EED3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EAE6-1540-8B45-80EF-7FD5FFCE588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C22A-4789-8320-9BA8-D25EA0472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9261-74EB-F8E3-6970-9C0453691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766D-0051-9E45-BCD1-FAEC3A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346702D-A746-DE38-0B28-73A17C9FEA8D}"/>
              </a:ext>
            </a:extLst>
          </p:cNvPr>
          <p:cNvGrpSpPr/>
          <p:nvPr/>
        </p:nvGrpSpPr>
        <p:grpSpPr>
          <a:xfrm>
            <a:off x="-58827" y="934390"/>
            <a:ext cx="3722865" cy="3146847"/>
            <a:chOff x="-50235" y="2547962"/>
            <a:chExt cx="3722865" cy="314684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195E5CF-BA8A-7FCD-3156-60E0B29E7B4D}"/>
                </a:ext>
              </a:extLst>
            </p:cNvPr>
            <p:cNvGrpSpPr/>
            <p:nvPr/>
          </p:nvGrpSpPr>
          <p:grpSpPr>
            <a:xfrm>
              <a:off x="-50235" y="3218044"/>
              <a:ext cx="482772" cy="1865664"/>
              <a:chOff x="96230" y="2338524"/>
              <a:chExt cx="482772" cy="1865664"/>
            </a:xfrm>
          </p:grpSpPr>
          <p:sp>
            <p:nvSpPr>
              <p:cNvPr id="26" name="Up Arrow 25">
                <a:extLst>
                  <a:ext uri="{FF2B5EF4-FFF2-40B4-BE49-F238E27FC236}">
                    <a16:creationId xmlns:a16="http://schemas.microsoft.com/office/drawing/2014/main" id="{BBB1E306-AE3E-7D0F-F2FA-EC38DF1ECAC1}"/>
                  </a:ext>
                </a:extLst>
              </p:cNvPr>
              <p:cNvSpPr/>
              <p:nvPr/>
            </p:nvSpPr>
            <p:spPr>
              <a:xfrm>
                <a:off x="365536" y="2338524"/>
                <a:ext cx="213466" cy="1865664"/>
              </a:xfrm>
              <a:prstGeom prst="upArrow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6E877A-4F36-F8BF-5BEE-0EB5F7D1BCD0}"/>
                  </a:ext>
                </a:extLst>
              </p:cNvPr>
              <p:cNvSpPr txBox="1"/>
              <p:nvPr/>
            </p:nvSpPr>
            <p:spPr>
              <a:xfrm rot="16200000">
                <a:off x="-498831" y="3020862"/>
                <a:ext cx="1559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Conservation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C5EF3D7-4936-DDF0-1B22-010E9DF18C9D}"/>
                </a:ext>
              </a:extLst>
            </p:cNvPr>
            <p:cNvGrpSpPr/>
            <p:nvPr/>
          </p:nvGrpSpPr>
          <p:grpSpPr>
            <a:xfrm>
              <a:off x="336473" y="2547962"/>
              <a:ext cx="3336157" cy="3146847"/>
              <a:chOff x="704261" y="1666131"/>
              <a:chExt cx="3336157" cy="314684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0DB45CD-BC24-6117-933A-360B96A38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4261" y="1666131"/>
                <a:ext cx="3336157" cy="3146847"/>
              </a:xfrm>
              <a:prstGeom prst="rect">
                <a:avLst/>
              </a:prstGeom>
            </p:spPr>
          </p:pic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391A76-8130-FB3E-A22A-E51B51CA963A}"/>
                  </a:ext>
                </a:extLst>
              </p:cNvPr>
              <p:cNvSpPr/>
              <p:nvPr/>
            </p:nvSpPr>
            <p:spPr>
              <a:xfrm rot="19078001">
                <a:off x="1772097" y="3047074"/>
                <a:ext cx="484757" cy="499979"/>
              </a:xfrm>
              <a:prstGeom prst="ellipse">
                <a:avLst/>
              </a:prstGeom>
              <a:solidFill>
                <a:srgbClr val="00FF11">
                  <a:alpha val="54902"/>
                </a:srgb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BC83D-11D8-F6C0-EE35-2F3B9C2CC099}"/>
              </a:ext>
            </a:extLst>
          </p:cNvPr>
          <p:cNvGrpSpPr/>
          <p:nvPr/>
        </p:nvGrpSpPr>
        <p:grpSpPr>
          <a:xfrm>
            <a:off x="3145" y="4275970"/>
            <a:ext cx="4649578" cy="2001579"/>
            <a:chOff x="208719" y="1484207"/>
            <a:chExt cx="4649578" cy="20015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6DC0E6-D481-7B21-A2AC-B882E15E482A}"/>
                </a:ext>
              </a:extLst>
            </p:cNvPr>
            <p:cNvSpPr txBox="1"/>
            <p:nvPr/>
          </p:nvSpPr>
          <p:spPr>
            <a:xfrm>
              <a:off x="208719" y="1484207"/>
              <a:ext cx="3739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Binding site residues nomination: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47333A-1C75-6061-7194-BBD1B7A5FA4D}"/>
                </a:ext>
              </a:extLst>
            </p:cNvPr>
            <p:cNvSpPr txBox="1"/>
            <p:nvPr/>
          </p:nvSpPr>
          <p:spPr>
            <a:xfrm>
              <a:off x="217761" y="1752616"/>
              <a:ext cx="3097300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Conserved across viruses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360C8-8D74-B7BB-F6B8-7267C58CCBB0}"/>
                </a:ext>
              </a:extLst>
            </p:cNvPr>
            <p:cNvSpPr txBox="1"/>
            <p:nvPr/>
          </p:nvSpPr>
          <p:spPr>
            <a:xfrm>
              <a:off x="217761" y="2074739"/>
              <a:ext cx="3719778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Located in “druggable” cavities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715EAD-38FC-05ED-AFFC-E714B07E9611}"/>
                </a:ext>
              </a:extLst>
            </p:cNvPr>
            <p:cNvSpPr txBox="1"/>
            <p:nvPr/>
          </p:nvSpPr>
          <p:spPr>
            <a:xfrm>
              <a:off x="217761" y="2394451"/>
              <a:ext cx="3719778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Interact with fragment/probes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F00AC9-3AB2-6A76-383C-52D583178AB2}"/>
                </a:ext>
              </a:extLst>
            </p:cNvPr>
            <p:cNvSpPr txBox="1"/>
            <p:nvPr/>
          </p:nvSpPr>
          <p:spPr>
            <a:xfrm>
              <a:off x="217761" y="2711142"/>
              <a:ext cx="4640536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Mutations do not destabilize the protein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29778A-BEB0-E77B-DF02-28FA7F319547}"/>
                </a:ext>
              </a:extLst>
            </p:cNvPr>
            <p:cNvSpPr txBox="1"/>
            <p:nvPr/>
          </p:nvSpPr>
          <p:spPr>
            <a:xfrm>
              <a:off x="212654" y="3020915"/>
              <a:ext cx="4640536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Validated with experimental mutagenesis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CDDA4BC-26CF-D155-8BE1-1F743B49B23F}"/>
              </a:ext>
            </a:extLst>
          </p:cNvPr>
          <p:cNvGrpSpPr/>
          <p:nvPr/>
        </p:nvGrpSpPr>
        <p:grpSpPr>
          <a:xfrm>
            <a:off x="4833099" y="1048166"/>
            <a:ext cx="7420136" cy="4734615"/>
            <a:chOff x="4833099" y="1684262"/>
            <a:chExt cx="7420136" cy="47346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85E4800-1F6F-AD2A-B33E-3F1ABD24A1E8}"/>
                </a:ext>
              </a:extLst>
            </p:cNvPr>
            <p:cNvGrpSpPr/>
            <p:nvPr/>
          </p:nvGrpSpPr>
          <p:grpSpPr>
            <a:xfrm>
              <a:off x="4833099" y="1684262"/>
              <a:ext cx="7420136" cy="4734615"/>
              <a:chOff x="4684301" y="2007705"/>
              <a:chExt cx="7420136" cy="473461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7779FF-2B8C-02FB-3A2C-DA2A0DF77A6B}"/>
                  </a:ext>
                </a:extLst>
              </p:cNvPr>
              <p:cNvSpPr txBox="1"/>
              <p:nvPr/>
            </p:nvSpPr>
            <p:spPr>
              <a:xfrm>
                <a:off x="4684301" y="5819884"/>
                <a:ext cx="22319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Target-specific library </a:t>
                </a:r>
              </a:p>
              <a:p>
                <a:pPr algn="ctr"/>
                <a:r>
                  <a:rPr lang="en-US" dirty="0"/>
                  <a:t>for initial screening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EAC4463-A3CC-AB29-F9F3-851D15642946}"/>
                  </a:ext>
                </a:extLst>
              </p:cNvPr>
              <p:cNvGrpSpPr/>
              <p:nvPr/>
            </p:nvGrpSpPr>
            <p:grpSpPr>
              <a:xfrm>
                <a:off x="4781165" y="2007705"/>
                <a:ext cx="7323272" cy="4734615"/>
                <a:chOff x="980294" y="1026745"/>
                <a:chExt cx="8070972" cy="5218014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554A7900-4D32-222F-2AEA-12962F8B48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alphaModFix amt="51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33000"/>
                          </a14:imgEffect>
                        </a14:imgLayer>
                      </a14:imgProps>
                    </a:ext>
                  </a:extLst>
                </a:blip>
                <a:srcRect l="25116" t="3131" r="12950" b="49969"/>
                <a:stretch/>
              </p:blipFill>
              <p:spPr>
                <a:xfrm>
                  <a:off x="4642651" y="2112386"/>
                  <a:ext cx="2709287" cy="2197538"/>
                </a:xfrm>
                <a:custGeom>
                  <a:avLst/>
                  <a:gdLst>
                    <a:gd name="connsiteX0" fmla="*/ 999763 w 3283937"/>
                    <a:gd name="connsiteY0" fmla="*/ 0 h 1114175"/>
                    <a:gd name="connsiteX1" fmla="*/ 2328711 w 3283937"/>
                    <a:gd name="connsiteY1" fmla="*/ 0 h 1114175"/>
                    <a:gd name="connsiteX2" fmla="*/ 2330638 w 3283937"/>
                    <a:gd name="connsiteY2" fmla="*/ 439 h 1114175"/>
                    <a:gd name="connsiteX3" fmla="*/ 3248854 w 3283937"/>
                    <a:gd name="connsiteY3" fmla="*/ 492358 h 1114175"/>
                    <a:gd name="connsiteX4" fmla="*/ 3283937 w 3283937"/>
                    <a:gd name="connsiteY4" fmla="*/ 526534 h 1114175"/>
                    <a:gd name="connsiteX5" fmla="*/ 3283937 w 3283937"/>
                    <a:gd name="connsiteY5" fmla="*/ 1114175 h 1114175"/>
                    <a:gd name="connsiteX6" fmla="*/ 0 w 3283937"/>
                    <a:gd name="connsiteY6" fmla="*/ 1114175 h 1114175"/>
                    <a:gd name="connsiteX7" fmla="*/ 0 w 3283937"/>
                    <a:gd name="connsiteY7" fmla="*/ 569919 h 1114175"/>
                    <a:gd name="connsiteX8" fmla="*/ 79620 w 3283937"/>
                    <a:gd name="connsiteY8" fmla="*/ 492358 h 1114175"/>
                    <a:gd name="connsiteX9" fmla="*/ 997836 w 3283937"/>
                    <a:gd name="connsiteY9" fmla="*/ 439 h 1114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3937" h="1114175">
                      <a:moveTo>
                        <a:pt x="999763" y="0"/>
                      </a:moveTo>
                      <a:lnTo>
                        <a:pt x="2328711" y="0"/>
                      </a:lnTo>
                      <a:lnTo>
                        <a:pt x="2330638" y="439"/>
                      </a:lnTo>
                      <a:cubicBezTo>
                        <a:pt x="2681498" y="97056"/>
                        <a:pt x="2995392" y="267955"/>
                        <a:pt x="3248854" y="492358"/>
                      </a:cubicBezTo>
                      <a:lnTo>
                        <a:pt x="3283937" y="526534"/>
                      </a:lnTo>
                      <a:lnTo>
                        <a:pt x="3283937" y="1114175"/>
                      </a:lnTo>
                      <a:lnTo>
                        <a:pt x="0" y="1114175"/>
                      </a:lnTo>
                      <a:lnTo>
                        <a:pt x="0" y="569919"/>
                      </a:lnTo>
                      <a:lnTo>
                        <a:pt x="79620" y="492358"/>
                      </a:lnTo>
                      <a:cubicBezTo>
                        <a:pt x="333082" y="267955"/>
                        <a:pt x="646976" y="97056"/>
                        <a:pt x="997836" y="439"/>
                      </a:cubicBezTo>
                      <a:close/>
                    </a:path>
                  </a:pathLst>
                </a:custGeom>
              </p:spPr>
            </p:pic>
            <p:sp>
              <p:nvSpPr>
                <p:cNvPr id="14" name="Donut 13">
                  <a:extLst>
                    <a:ext uri="{FF2B5EF4-FFF2-40B4-BE49-F238E27FC236}">
                      <a16:creationId xmlns:a16="http://schemas.microsoft.com/office/drawing/2014/main" id="{037288B3-F778-6392-BC5B-21759C2CC84D}"/>
                    </a:ext>
                  </a:extLst>
                </p:cNvPr>
                <p:cNvSpPr/>
                <p:nvPr/>
              </p:nvSpPr>
              <p:spPr>
                <a:xfrm>
                  <a:off x="4403877" y="1969423"/>
                  <a:ext cx="3175367" cy="2949278"/>
                </a:xfrm>
                <a:prstGeom prst="donut">
                  <a:avLst>
                    <a:gd name="adj" fmla="val 167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riangle 14">
                  <a:extLst>
                    <a:ext uri="{FF2B5EF4-FFF2-40B4-BE49-F238E27FC236}">
                      <a16:creationId xmlns:a16="http://schemas.microsoft.com/office/drawing/2014/main" id="{C1A8A42D-C960-396F-948E-EECF4D27A2C8}"/>
                    </a:ext>
                  </a:extLst>
                </p:cNvPr>
                <p:cNvSpPr/>
                <p:nvPr/>
              </p:nvSpPr>
              <p:spPr>
                <a:xfrm rot="7964739">
                  <a:off x="6908433" y="2177684"/>
                  <a:ext cx="286926" cy="408016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riangle 16">
                  <a:extLst>
                    <a:ext uri="{FF2B5EF4-FFF2-40B4-BE49-F238E27FC236}">
                      <a16:creationId xmlns:a16="http://schemas.microsoft.com/office/drawing/2014/main" id="{D9791CCF-E896-8250-01D6-097C8786C500}"/>
                    </a:ext>
                  </a:extLst>
                </p:cNvPr>
                <p:cNvSpPr/>
                <p:nvPr/>
              </p:nvSpPr>
              <p:spPr>
                <a:xfrm rot="13507848">
                  <a:off x="6959252" y="4273373"/>
                  <a:ext cx="300053" cy="390166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iangle 17">
                  <a:extLst>
                    <a:ext uri="{FF2B5EF4-FFF2-40B4-BE49-F238E27FC236}">
                      <a16:creationId xmlns:a16="http://schemas.microsoft.com/office/drawing/2014/main" id="{0E824290-7F9C-13AC-83EB-6150E75A0011}"/>
                    </a:ext>
                  </a:extLst>
                </p:cNvPr>
                <p:cNvSpPr/>
                <p:nvPr/>
              </p:nvSpPr>
              <p:spPr>
                <a:xfrm rot="2834854">
                  <a:off x="4712553" y="2243570"/>
                  <a:ext cx="300053" cy="390166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Picture 4" descr="New REAL Space Navigator Breaks Billion Compound Barrier | Business Wire">
                  <a:extLst>
                    <a:ext uri="{FF2B5EF4-FFF2-40B4-BE49-F238E27FC236}">
                      <a16:creationId xmlns:a16="http://schemas.microsoft.com/office/drawing/2014/main" id="{3CA22C03-2EF4-21DC-2ED9-51C2916173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85" t="9015" r="4880" b="10345"/>
                <a:stretch/>
              </p:blipFill>
              <p:spPr bwMode="auto">
                <a:xfrm>
                  <a:off x="5242668" y="3022338"/>
                  <a:ext cx="1449399" cy="6621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728CB440-CBF0-94F9-3004-8AAE933DA7C1}"/>
                    </a:ext>
                  </a:extLst>
                </p:cNvPr>
                <p:cNvGrpSpPr/>
                <p:nvPr/>
              </p:nvGrpSpPr>
              <p:grpSpPr>
                <a:xfrm rot="19078001">
                  <a:off x="1605676" y="1311826"/>
                  <a:ext cx="1205547" cy="1208399"/>
                  <a:chOff x="4660971" y="2197204"/>
                  <a:chExt cx="1272734" cy="1209030"/>
                </a:xfrm>
              </p:grpSpPr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96E54DAE-8903-8756-D28C-4657C4F34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 rot="1059584">
                    <a:off x="4660971" y="2197204"/>
                    <a:ext cx="1272734" cy="1209030"/>
                  </a:xfrm>
                  <a:prstGeom prst="rect">
                    <a:avLst/>
                  </a:prstGeom>
                </p:spPr>
              </p:pic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94F1B53C-5B1D-55EF-9B1F-09ABE6A335CE}"/>
                      </a:ext>
                    </a:extLst>
                  </p:cNvPr>
                  <p:cNvSpPr/>
                  <p:nvPr/>
                </p:nvSpPr>
                <p:spPr>
                  <a:xfrm>
                    <a:off x="4910597" y="2214060"/>
                    <a:ext cx="460787" cy="402634"/>
                  </a:xfrm>
                  <a:prstGeom prst="ellipse">
                    <a:avLst/>
                  </a:prstGeom>
                  <a:solidFill>
                    <a:srgbClr val="00FF11">
                      <a:alpha val="24706"/>
                    </a:srgb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" name="Right Arrow 6">
                  <a:extLst>
                    <a:ext uri="{FF2B5EF4-FFF2-40B4-BE49-F238E27FC236}">
                      <a16:creationId xmlns:a16="http://schemas.microsoft.com/office/drawing/2014/main" id="{8A29FA0E-504C-2C5C-BC94-053E6F5B8BC5}"/>
                    </a:ext>
                  </a:extLst>
                </p:cNvPr>
                <p:cNvSpPr/>
                <p:nvPr/>
              </p:nvSpPr>
              <p:spPr>
                <a:xfrm rot="5400000">
                  <a:off x="1888103" y="2394819"/>
                  <a:ext cx="348932" cy="334259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Bent Arrow 8">
                  <a:extLst>
                    <a:ext uri="{FF2B5EF4-FFF2-40B4-BE49-F238E27FC236}">
                      <a16:creationId xmlns:a16="http://schemas.microsoft.com/office/drawing/2014/main" id="{565DE2B9-A89B-52D8-3479-5DF1302A0787}"/>
                    </a:ext>
                  </a:extLst>
                </p:cNvPr>
                <p:cNvSpPr/>
                <p:nvPr/>
              </p:nvSpPr>
              <p:spPr>
                <a:xfrm rot="10800000" flipH="1">
                  <a:off x="5945526" y="5368052"/>
                  <a:ext cx="482023" cy="384449"/>
                </a:xfrm>
                <a:prstGeom prst="bentArrow">
                  <a:avLst>
                    <a:gd name="adj1" fmla="val 37576"/>
                    <a:gd name="adj2" fmla="val 43816"/>
                    <a:gd name="adj3" fmla="val 46951"/>
                    <a:gd name="adj4" fmla="val 32603"/>
                  </a:avLst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823BBC-49C4-3745-6399-70584490B891}"/>
                    </a:ext>
                  </a:extLst>
                </p:cNvPr>
                <p:cNvSpPr txBox="1"/>
                <p:nvPr/>
              </p:nvSpPr>
              <p:spPr>
                <a:xfrm>
                  <a:off x="6271435" y="1026745"/>
                  <a:ext cx="13568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de novo hits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A0CEBED5-5B71-200E-48ED-E2A0E9BB8168}"/>
                    </a:ext>
                  </a:extLst>
                </p:cNvPr>
                <p:cNvGrpSpPr/>
                <p:nvPr/>
              </p:nvGrpSpPr>
              <p:grpSpPr>
                <a:xfrm>
                  <a:off x="3278632" y="2705265"/>
                  <a:ext cx="1548883" cy="1369621"/>
                  <a:chOff x="6949073" y="2665381"/>
                  <a:chExt cx="1548883" cy="1369621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AD8C774-AEA8-92A2-F4EF-BBB986D5E923}"/>
                      </a:ext>
                    </a:extLst>
                  </p:cNvPr>
                  <p:cNvSpPr/>
                  <p:nvPr/>
                </p:nvSpPr>
                <p:spPr>
                  <a:xfrm>
                    <a:off x="6949073" y="2665381"/>
                    <a:ext cx="1548883" cy="1369621"/>
                  </a:xfrm>
                  <a:prstGeom prst="roundRect">
                    <a:avLst>
                      <a:gd name="adj" fmla="val 28993"/>
                    </a:avLst>
                  </a:prstGeom>
                  <a:solidFill>
                    <a:schemeClr val="bg1"/>
                  </a:solidFill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E62F2625-7396-92A5-8D2A-3229DC89D74D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212" y="3569994"/>
                    <a:ext cx="1386339" cy="40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u="sng" dirty="0">
                        <a:solidFill>
                          <a:srgbClr val="002060"/>
                        </a:solidFill>
                      </a:rPr>
                      <a:t>Generation</a:t>
                    </a:r>
                  </a:p>
                </p:txBody>
              </p:sp>
              <p:pic>
                <p:nvPicPr>
                  <p:cNvPr id="46" name="Picture 2" descr="AI vs. Machine Learning vs. Deep Learning vs. Neural Networks: What's the  Difference? | IBM">
                    <a:extLst>
                      <a:ext uri="{FF2B5EF4-FFF2-40B4-BE49-F238E27FC236}">
                        <a16:creationId xmlns:a16="http://schemas.microsoft.com/office/drawing/2014/main" id="{E2752E5F-B06E-3C65-D874-29670143ABE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96"/>
                  <a:stretch/>
                </p:blipFill>
                <p:spPr bwMode="auto">
                  <a:xfrm>
                    <a:off x="7231945" y="3154098"/>
                    <a:ext cx="1012127" cy="560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7" name="Picture 8" descr="Preclinical Lead Optimization of a 1,2,4-Triazole Based Tankyrase Inhibitor  | Journal of Medicinal Chemistry">
                    <a:extLst>
                      <a:ext uri="{FF2B5EF4-FFF2-40B4-BE49-F238E27FC236}">
                        <a16:creationId xmlns:a16="http://schemas.microsoft.com/office/drawing/2014/main" id="{E7F49674-4A77-54B8-9AA1-2A7F914C4E2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colorTemperature colorTemp="59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1136" t="37140" r="60711" b="41220"/>
                  <a:stretch/>
                </p:blipFill>
                <p:spPr bwMode="auto">
                  <a:xfrm rot="11080230">
                    <a:off x="7199590" y="2764272"/>
                    <a:ext cx="1008983" cy="3880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EC4A56C0-6CD2-DF36-C86B-3E3BF777671B}"/>
                    </a:ext>
                  </a:extLst>
                </p:cNvPr>
                <p:cNvGrpSpPr/>
                <p:nvPr/>
              </p:nvGrpSpPr>
              <p:grpSpPr>
                <a:xfrm>
                  <a:off x="1234395" y="2780514"/>
                  <a:ext cx="1548883" cy="1162612"/>
                  <a:chOff x="5376591" y="4365890"/>
                  <a:chExt cx="1548883" cy="1162612"/>
                </a:xfrm>
              </p:grpSpPr>
              <p:sp>
                <p:nvSpPr>
                  <p:cNvPr id="49" name="Rounded Rectangle 48">
                    <a:extLst>
                      <a:ext uri="{FF2B5EF4-FFF2-40B4-BE49-F238E27FC236}">
                        <a16:creationId xmlns:a16="http://schemas.microsoft.com/office/drawing/2014/main" id="{0635A202-F20A-D4B7-D6B1-668F6260FC69}"/>
                      </a:ext>
                    </a:extLst>
                  </p:cNvPr>
                  <p:cNvSpPr/>
                  <p:nvPr/>
                </p:nvSpPr>
                <p:spPr>
                  <a:xfrm>
                    <a:off x="5376591" y="4386565"/>
                    <a:ext cx="1548883" cy="1141937"/>
                  </a:xfrm>
                  <a:prstGeom prst="roundRect">
                    <a:avLst>
                      <a:gd name="adj" fmla="val 28993"/>
                    </a:avLst>
                  </a:prstGeom>
                  <a:solidFill>
                    <a:schemeClr val="bg1"/>
                  </a:solidFill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Bent Arrow 49">
                    <a:extLst>
                      <a:ext uri="{FF2B5EF4-FFF2-40B4-BE49-F238E27FC236}">
                        <a16:creationId xmlns:a16="http://schemas.microsoft.com/office/drawing/2014/main" id="{25D401E1-282B-85AD-1EB5-214985BE39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045179" y="4840603"/>
                    <a:ext cx="456888" cy="188836"/>
                  </a:xfrm>
                  <a:prstGeom prst="ben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1AEBEAE9-8045-A2DD-71B5-0E20E04FB9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l="2262" t="7737" r="5486" b="8251"/>
                  <a:stretch/>
                </p:blipFill>
                <p:spPr>
                  <a:xfrm rot="6829104">
                    <a:off x="5399725" y="4474491"/>
                    <a:ext cx="815365" cy="598164"/>
                  </a:xfrm>
                  <a:prstGeom prst="rect">
                    <a:avLst/>
                  </a:prstGeom>
                </p:spPr>
              </p:pic>
              <p:pic>
                <p:nvPicPr>
                  <p:cNvPr id="52" name="Picture 51">
                    <a:extLst>
                      <a:ext uri="{FF2B5EF4-FFF2-40B4-BE49-F238E27FC236}">
                        <a16:creationId xmlns:a16="http://schemas.microsoft.com/office/drawing/2014/main" id="{6549BF65-43F8-D8D8-0129-6186645A84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 rot="16775928">
                    <a:off x="6314047" y="4406485"/>
                    <a:ext cx="535603" cy="606430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88CD12F-BE27-DD6C-E76D-A16367630D19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046" y="5040974"/>
                    <a:ext cx="1046221" cy="40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u="sng" dirty="0">
                        <a:solidFill>
                          <a:srgbClr val="002060"/>
                        </a:solidFill>
                      </a:rPr>
                      <a:t>Docking</a:t>
                    </a:r>
                  </a:p>
                </p:txBody>
              </p:sp>
            </p:grp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D9B58935-BF91-CF97-3E50-113EF4412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alphaModFix amt="51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33000"/>
                          </a14:imgEffect>
                        </a14:imgLayer>
                      </a14:imgProps>
                    </a:ext>
                  </a:extLst>
                </a:blip>
                <a:srcRect l="27170" t="14035" r="23336" b="68823"/>
                <a:stretch/>
              </p:blipFill>
              <p:spPr>
                <a:xfrm>
                  <a:off x="980294" y="4397163"/>
                  <a:ext cx="2165097" cy="803201"/>
                </a:xfrm>
                <a:custGeom>
                  <a:avLst/>
                  <a:gdLst>
                    <a:gd name="connsiteX0" fmla="*/ 999763 w 3283937"/>
                    <a:gd name="connsiteY0" fmla="*/ 0 h 1114175"/>
                    <a:gd name="connsiteX1" fmla="*/ 2328711 w 3283937"/>
                    <a:gd name="connsiteY1" fmla="*/ 0 h 1114175"/>
                    <a:gd name="connsiteX2" fmla="*/ 2330638 w 3283937"/>
                    <a:gd name="connsiteY2" fmla="*/ 439 h 1114175"/>
                    <a:gd name="connsiteX3" fmla="*/ 3248854 w 3283937"/>
                    <a:gd name="connsiteY3" fmla="*/ 492358 h 1114175"/>
                    <a:gd name="connsiteX4" fmla="*/ 3283937 w 3283937"/>
                    <a:gd name="connsiteY4" fmla="*/ 526534 h 1114175"/>
                    <a:gd name="connsiteX5" fmla="*/ 3283937 w 3283937"/>
                    <a:gd name="connsiteY5" fmla="*/ 1114175 h 1114175"/>
                    <a:gd name="connsiteX6" fmla="*/ 0 w 3283937"/>
                    <a:gd name="connsiteY6" fmla="*/ 1114175 h 1114175"/>
                    <a:gd name="connsiteX7" fmla="*/ 0 w 3283937"/>
                    <a:gd name="connsiteY7" fmla="*/ 569919 h 1114175"/>
                    <a:gd name="connsiteX8" fmla="*/ 79620 w 3283937"/>
                    <a:gd name="connsiteY8" fmla="*/ 492358 h 1114175"/>
                    <a:gd name="connsiteX9" fmla="*/ 997836 w 3283937"/>
                    <a:gd name="connsiteY9" fmla="*/ 439 h 1114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3937" h="1114175">
                      <a:moveTo>
                        <a:pt x="999763" y="0"/>
                      </a:moveTo>
                      <a:lnTo>
                        <a:pt x="2328711" y="0"/>
                      </a:lnTo>
                      <a:lnTo>
                        <a:pt x="2330638" y="439"/>
                      </a:lnTo>
                      <a:cubicBezTo>
                        <a:pt x="2681498" y="97056"/>
                        <a:pt x="2995392" y="267955"/>
                        <a:pt x="3248854" y="492358"/>
                      </a:cubicBezTo>
                      <a:lnTo>
                        <a:pt x="3283937" y="526534"/>
                      </a:lnTo>
                      <a:lnTo>
                        <a:pt x="3283937" y="1114175"/>
                      </a:lnTo>
                      <a:lnTo>
                        <a:pt x="0" y="1114175"/>
                      </a:lnTo>
                      <a:lnTo>
                        <a:pt x="0" y="569919"/>
                      </a:lnTo>
                      <a:lnTo>
                        <a:pt x="79620" y="492358"/>
                      </a:lnTo>
                      <a:cubicBezTo>
                        <a:pt x="333082" y="267955"/>
                        <a:pt x="646976" y="97056"/>
                        <a:pt x="997836" y="439"/>
                      </a:cubicBezTo>
                      <a:close/>
                    </a:path>
                  </a:pathLst>
                </a:custGeom>
              </p:spPr>
            </p:pic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CBC9A6F4-6630-0B5F-862D-77FDE3310A0B}"/>
                    </a:ext>
                  </a:extLst>
                </p:cNvPr>
                <p:cNvSpPr/>
                <p:nvPr/>
              </p:nvSpPr>
              <p:spPr>
                <a:xfrm rot="16200000">
                  <a:off x="1881279" y="4000081"/>
                  <a:ext cx="348932" cy="334259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Arrow 55">
                  <a:extLst>
                    <a:ext uri="{FF2B5EF4-FFF2-40B4-BE49-F238E27FC236}">
                      <a16:creationId xmlns:a16="http://schemas.microsoft.com/office/drawing/2014/main" id="{0CAFE341-8CBB-008D-256C-63EEE5257EEB}"/>
                    </a:ext>
                  </a:extLst>
                </p:cNvPr>
                <p:cNvSpPr/>
                <p:nvPr/>
              </p:nvSpPr>
              <p:spPr>
                <a:xfrm>
                  <a:off x="2859138" y="3214972"/>
                  <a:ext cx="348932" cy="334259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7" name="Bent Arrow 56">
                  <a:extLst>
                    <a:ext uri="{FF2B5EF4-FFF2-40B4-BE49-F238E27FC236}">
                      <a16:creationId xmlns:a16="http://schemas.microsoft.com/office/drawing/2014/main" id="{6979F716-EF4B-8D0C-6515-018422411221}"/>
                    </a:ext>
                  </a:extLst>
                </p:cNvPr>
                <p:cNvSpPr/>
                <p:nvPr/>
              </p:nvSpPr>
              <p:spPr>
                <a:xfrm>
                  <a:off x="5889624" y="1097455"/>
                  <a:ext cx="392704" cy="369332"/>
                </a:xfrm>
                <a:prstGeom prst="bentArrow">
                  <a:avLst>
                    <a:gd name="adj1" fmla="val 35765"/>
                    <a:gd name="adj2" fmla="val 37110"/>
                    <a:gd name="adj3" fmla="val 30382"/>
                    <a:gd name="adj4" fmla="val 27604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D8BB02E6-19CF-5376-CE3B-CE2EBDC41682}"/>
                    </a:ext>
                  </a:extLst>
                </p:cNvPr>
                <p:cNvGrpSpPr/>
                <p:nvPr/>
              </p:nvGrpSpPr>
              <p:grpSpPr>
                <a:xfrm>
                  <a:off x="5225902" y="4155221"/>
                  <a:ext cx="1548883" cy="1142278"/>
                  <a:chOff x="5170646" y="4267004"/>
                  <a:chExt cx="1548883" cy="1142278"/>
                </a:xfrm>
              </p:grpSpPr>
              <p:sp>
                <p:nvSpPr>
                  <p:cNvPr id="65" name="Rounded Rectangle 64">
                    <a:extLst>
                      <a:ext uri="{FF2B5EF4-FFF2-40B4-BE49-F238E27FC236}">
                        <a16:creationId xmlns:a16="http://schemas.microsoft.com/office/drawing/2014/main" id="{EEC7E168-DF08-89D6-E2A3-2798C137815B}"/>
                      </a:ext>
                    </a:extLst>
                  </p:cNvPr>
                  <p:cNvSpPr/>
                  <p:nvPr/>
                </p:nvSpPr>
                <p:spPr>
                  <a:xfrm>
                    <a:off x="5170646" y="4267344"/>
                    <a:ext cx="1548883" cy="1141938"/>
                  </a:xfrm>
                  <a:prstGeom prst="roundRect">
                    <a:avLst>
                      <a:gd name="adj" fmla="val 28993"/>
                    </a:avLst>
                  </a:prstGeom>
                  <a:solidFill>
                    <a:schemeClr val="bg1"/>
                  </a:solidFill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Bent Arrow 65">
                    <a:extLst>
                      <a:ext uri="{FF2B5EF4-FFF2-40B4-BE49-F238E27FC236}">
                        <a16:creationId xmlns:a16="http://schemas.microsoft.com/office/drawing/2014/main" id="{09AA0FB3-C549-3175-5F5F-875AA785FF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27226" y="4729864"/>
                    <a:ext cx="456888" cy="188836"/>
                  </a:xfrm>
                  <a:prstGeom prst="ben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E214997E-C107-6FF6-3964-7423866A4E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l="2262" t="7737" r="5486" b="8251"/>
                  <a:stretch/>
                </p:blipFill>
                <p:spPr>
                  <a:xfrm rot="6829104">
                    <a:off x="5149725" y="4375605"/>
                    <a:ext cx="815365" cy="598164"/>
                  </a:xfrm>
                  <a:prstGeom prst="rect">
                    <a:avLst/>
                  </a:prstGeom>
                </p:spPr>
              </p:pic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1CA7673F-6271-0911-5416-D6EEC755D1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 rot="16775928">
                    <a:off x="6031494" y="4262154"/>
                    <a:ext cx="535603" cy="606430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D79FD0C-FE74-DCC4-F1EE-9E4656EDB9C6}"/>
                      </a:ext>
                    </a:extLst>
                  </p:cNvPr>
                  <p:cNvSpPr txBox="1"/>
                  <p:nvPr/>
                </p:nvSpPr>
                <p:spPr>
                  <a:xfrm>
                    <a:off x="5490965" y="4942941"/>
                    <a:ext cx="1046221" cy="40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u="sng" dirty="0">
                        <a:solidFill>
                          <a:srgbClr val="002060"/>
                        </a:solidFill>
                      </a:rPr>
                      <a:t>Docking</a:t>
                    </a:r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EF0D2343-BCBC-957F-47CB-F4A27C59462C}"/>
                    </a:ext>
                  </a:extLst>
                </p:cNvPr>
                <p:cNvGrpSpPr/>
                <p:nvPr/>
              </p:nvGrpSpPr>
              <p:grpSpPr>
                <a:xfrm>
                  <a:off x="5143184" y="1522258"/>
                  <a:ext cx="1548883" cy="1142278"/>
                  <a:chOff x="5170646" y="4267004"/>
                  <a:chExt cx="1548883" cy="1142278"/>
                </a:xfrm>
              </p:grpSpPr>
              <p:sp>
                <p:nvSpPr>
                  <p:cNvPr id="71" name="Rounded Rectangle 70">
                    <a:extLst>
                      <a:ext uri="{FF2B5EF4-FFF2-40B4-BE49-F238E27FC236}">
                        <a16:creationId xmlns:a16="http://schemas.microsoft.com/office/drawing/2014/main" id="{2E004396-4E4D-B3A9-3A86-54A8FCEA1573}"/>
                      </a:ext>
                    </a:extLst>
                  </p:cNvPr>
                  <p:cNvSpPr/>
                  <p:nvPr/>
                </p:nvSpPr>
                <p:spPr>
                  <a:xfrm>
                    <a:off x="5170646" y="4267344"/>
                    <a:ext cx="1548883" cy="1141938"/>
                  </a:xfrm>
                  <a:prstGeom prst="roundRect">
                    <a:avLst>
                      <a:gd name="adj" fmla="val 28993"/>
                    </a:avLst>
                  </a:prstGeom>
                  <a:solidFill>
                    <a:schemeClr val="bg1"/>
                  </a:solidFill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Bent Arrow 71">
                    <a:extLst>
                      <a:ext uri="{FF2B5EF4-FFF2-40B4-BE49-F238E27FC236}">
                        <a16:creationId xmlns:a16="http://schemas.microsoft.com/office/drawing/2014/main" id="{3304B279-F70E-2015-42C7-526AACEF4C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27226" y="4729864"/>
                    <a:ext cx="456888" cy="188836"/>
                  </a:xfrm>
                  <a:prstGeom prst="ben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1F790713-31AA-14E8-55CB-5E0C014F60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l="2262" t="7737" r="5486" b="8251"/>
                  <a:stretch/>
                </p:blipFill>
                <p:spPr>
                  <a:xfrm rot="6829104">
                    <a:off x="5149725" y="4375605"/>
                    <a:ext cx="815365" cy="598164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3BAC3C2B-14E7-E48C-0DEA-69ADDAC57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 rot="16775928">
                    <a:off x="6031494" y="4262154"/>
                    <a:ext cx="535603" cy="606430"/>
                  </a:xfrm>
                  <a:prstGeom prst="rect">
                    <a:avLst/>
                  </a:prstGeom>
                </p:spPr>
              </p:pic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7877B7C-4136-A8CA-1B73-92F9C3BA3A4E}"/>
                      </a:ext>
                    </a:extLst>
                  </p:cNvPr>
                  <p:cNvSpPr txBox="1"/>
                  <p:nvPr/>
                </p:nvSpPr>
                <p:spPr>
                  <a:xfrm>
                    <a:off x="5490965" y="4942941"/>
                    <a:ext cx="1046221" cy="40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u="sng" dirty="0">
                        <a:solidFill>
                          <a:srgbClr val="002060"/>
                        </a:solidFill>
                      </a:rPr>
                      <a:t>Docking</a:t>
                    </a:r>
                  </a:p>
                </p:txBody>
              </p:sp>
            </p:grpSp>
            <p:sp>
              <p:nvSpPr>
                <p:cNvPr id="77" name="Triangle 76">
                  <a:extLst>
                    <a:ext uri="{FF2B5EF4-FFF2-40B4-BE49-F238E27FC236}">
                      <a16:creationId xmlns:a16="http://schemas.microsoft.com/office/drawing/2014/main" id="{72AC2810-E4B7-6EDD-68B2-A470BD38C053}"/>
                    </a:ext>
                  </a:extLst>
                </p:cNvPr>
                <p:cNvSpPr/>
                <p:nvPr/>
              </p:nvSpPr>
              <p:spPr>
                <a:xfrm rot="18669764">
                  <a:off x="4716039" y="4239235"/>
                  <a:ext cx="300053" cy="390166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B58EE3F-40D8-AC51-619C-3ADD84911E68}"/>
                    </a:ext>
                  </a:extLst>
                </p:cNvPr>
                <p:cNvSpPr txBox="1"/>
                <p:nvPr/>
              </p:nvSpPr>
              <p:spPr>
                <a:xfrm>
                  <a:off x="6107219" y="5532438"/>
                  <a:ext cx="2944047" cy="7123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50"/>
                      </a:solidFill>
                    </a:rPr>
                    <a:t>Purchasable hits from </a:t>
                  </a:r>
                </a:p>
                <a:p>
                  <a:pPr algn="ctr"/>
                  <a:r>
                    <a:rPr lang="en-US" b="1" dirty="0">
                      <a:solidFill>
                        <a:srgbClr val="00B050"/>
                      </a:solidFill>
                    </a:rPr>
                    <a:t>~37B Enamine REAL space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BC1B99F-BC7A-3960-1068-1C90B01109FD}"/>
                    </a:ext>
                  </a:extLst>
                </p:cNvPr>
                <p:cNvSpPr txBox="1"/>
                <p:nvPr/>
              </p:nvSpPr>
              <p:spPr>
                <a:xfrm>
                  <a:off x="1094862" y="4712943"/>
                  <a:ext cx="1786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~1M compounds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025AF808-A664-2BDD-88FD-AB722B1875CF}"/>
                    </a:ext>
                  </a:extLst>
                </p:cNvPr>
                <p:cNvGrpSpPr/>
                <p:nvPr/>
              </p:nvGrpSpPr>
              <p:grpSpPr>
                <a:xfrm>
                  <a:off x="7058402" y="2665381"/>
                  <a:ext cx="1548883" cy="1369621"/>
                  <a:chOff x="6949073" y="2665381"/>
                  <a:chExt cx="1548883" cy="1369621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5C1F94C3-61AC-57EC-1A33-E4F28DE872C3}"/>
                      </a:ext>
                    </a:extLst>
                  </p:cNvPr>
                  <p:cNvGrpSpPr/>
                  <p:nvPr/>
                </p:nvGrpSpPr>
                <p:grpSpPr>
                  <a:xfrm>
                    <a:off x="6949073" y="2665381"/>
                    <a:ext cx="1548883" cy="1369621"/>
                    <a:chOff x="6949073" y="2665381"/>
                    <a:chExt cx="1548883" cy="1369621"/>
                  </a:xfrm>
                </p:grpSpPr>
                <p:sp>
                  <p:nvSpPr>
                    <p:cNvPr id="16" name="Rounded Rectangle 15">
                      <a:extLst>
                        <a:ext uri="{FF2B5EF4-FFF2-40B4-BE49-F238E27FC236}">
                          <a16:creationId xmlns:a16="http://schemas.microsoft.com/office/drawing/2014/main" id="{8CC9E715-F42D-FF33-0182-FFF75F0D6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9073" y="2665381"/>
                      <a:ext cx="1548883" cy="1369621"/>
                    </a:xfrm>
                    <a:prstGeom prst="roundRect">
                      <a:avLst>
                        <a:gd name="adj" fmla="val 28993"/>
                      </a:avLst>
                    </a:prstGeom>
                    <a:solidFill>
                      <a:schemeClr val="bg1"/>
                    </a:solidFill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348DE14-55B1-5E95-09A9-DF5A982155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7036" y="3565016"/>
                      <a:ext cx="1201688" cy="4070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u="sng" dirty="0">
                          <a:solidFill>
                            <a:srgbClr val="002060"/>
                          </a:solidFill>
                        </a:rPr>
                        <a:t>Similarity</a:t>
                      </a:r>
                    </a:p>
                  </p:txBody>
                </p:sp>
              </p:grpSp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DF803C5C-8D38-E180-746E-AF8643556D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47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19465" y="2828549"/>
                    <a:ext cx="1262097" cy="471064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E259F027-99F8-C365-F763-446C0E3FE4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colorTemperature colorTemp="47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19466" y="3319778"/>
                    <a:ext cx="1259182" cy="32531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Left-Right Arrow 20">
                  <a:extLst>
                    <a:ext uri="{FF2B5EF4-FFF2-40B4-BE49-F238E27FC236}">
                      <a16:creationId xmlns:a16="http://schemas.microsoft.com/office/drawing/2014/main" id="{A3929FDC-D1AB-3CFC-A1E9-5AFD7FA68B36}"/>
                    </a:ext>
                  </a:extLst>
                </p:cNvPr>
                <p:cNvSpPr/>
                <p:nvPr/>
              </p:nvSpPr>
              <p:spPr>
                <a:xfrm>
                  <a:off x="6786583" y="3247885"/>
                  <a:ext cx="473099" cy="268435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45558E-D40E-817B-BD17-63E9E08612C6}"/>
                </a:ext>
              </a:extLst>
            </p:cNvPr>
            <p:cNvSpPr txBox="1"/>
            <p:nvPr/>
          </p:nvSpPr>
          <p:spPr>
            <a:xfrm>
              <a:off x="4919144" y="1708369"/>
              <a:ext cx="1334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Validated site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0FF0936-7837-F67F-2BE0-52900F478AB2}"/>
              </a:ext>
            </a:extLst>
          </p:cNvPr>
          <p:cNvGrpSpPr/>
          <p:nvPr/>
        </p:nvGrpSpPr>
        <p:grpSpPr>
          <a:xfrm>
            <a:off x="3185291" y="2745665"/>
            <a:ext cx="1709635" cy="830997"/>
            <a:chOff x="3285079" y="1379941"/>
            <a:chExt cx="1709635" cy="830997"/>
          </a:xfrm>
        </p:grpSpPr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C117FF76-947D-6863-ECA1-39AA2744E308}"/>
                </a:ext>
              </a:extLst>
            </p:cNvPr>
            <p:cNvSpPr/>
            <p:nvPr/>
          </p:nvSpPr>
          <p:spPr>
            <a:xfrm>
              <a:off x="3485693" y="1643792"/>
              <a:ext cx="1373460" cy="303293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D68B34-3743-42AC-9C52-99EBE6D4A2D3}"/>
                </a:ext>
              </a:extLst>
            </p:cNvPr>
            <p:cNvSpPr txBox="1"/>
            <p:nvPr/>
          </p:nvSpPr>
          <p:spPr>
            <a:xfrm>
              <a:off x="3285079" y="1379941"/>
              <a:ext cx="17096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Site identified for </a:t>
              </a:r>
            </a:p>
            <a:p>
              <a:endParaRPr lang="en-US" sz="1600" b="1" dirty="0"/>
            </a:p>
            <a:p>
              <a:r>
                <a:rPr lang="en-US" sz="1600" b="1" dirty="0"/>
                <a:t>Virtual Screening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1EC78CA-B1FC-BE1E-47B8-F4E9CC277377}"/>
              </a:ext>
            </a:extLst>
          </p:cNvPr>
          <p:cNvSpPr txBox="1"/>
          <p:nvPr/>
        </p:nvSpPr>
        <p:spPr>
          <a:xfrm>
            <a:off x="301076" y="70619"/>
            <a:ext cx="11725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</a:rPr>
              <a:t>Binding sites identification and Virtual Screening protocol for DENV2 NS5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CE1F82-E7C4-27B7-AF5E-95E133AE8F09}"/>
              </a:ext>
            </a:extLst>
          </p:cNvPr>
          <p:cNvSpPr txBox="1"/>
          <p:nvPr/>
        </p:nvSpPr>
        <p:spPr>
          <a:xfrm>
            <a:off x="4695357" y="6006257"/>
            <a:ext cx="7754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new AI-driven VS protocol allows to screen </a:t>
            </a:r>
            <a:r>
              <a:rPr lang="en-US" b="1" i="1" u="sng" dirty="0"/>
              <a:t>37B library in 6 weeks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nominate </a:t>
            </a:r>
            <a:r>
              <a:rPr lang="en-US" b="1" u="sng" dirty="0"/>
              <a:t>150 purchasable</a:t>
            </a:r>
            <a:r>
              <a:rPr lang="en-US" dirty="0"/>
              <a:t> and </a:t>
            </a:r>
            <a:r>
              <a:rPr lang="en-US" b="1" u="sng" dirty="0"/>
              <a:t>50 </a:t>
            </a:r>
            <a:r>
              <a:rPr lang="en-US" b="1" i="1" u="sng" dirty="0"/>
              <a:t>de novo </a:t>
            </a:r>
            <a:r>
              <a:rPr lang="en-US" dirty="0"/>
              <a:t>hits for experimental testing.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6E60D-9A0B-0198-9FA8-86B7EAE61CED}"/>
              </a:ext>
            </a:extLst>
          </p:cNvPr>
          <p:cNvSpPr txBox="1"/>
          <p:nvPr/>
        </p:nvSpPr>
        <p:spPr>
          <a:xfrm>
            <a:off x="6456167" y="1045387"/>
            <a:ext cx="125846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391  395   400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|    |</a:t>
            </a:r>
          </a:p>
          <a:p>
            <a:r>
              <a:rPr lang="en-US" sz="1200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MCTRE</a:t>
            </a:r>
            <a:r>
              <a:rPr lang="en-US" sz="1200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200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2214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106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Popov, Konstantin</dc:creator>
  <cp:lastModifiedBy>Popov, Konstantin</cp:lastModifiedBy>
  <cp:revision>4</cp:revision>
  <dcterms:created xsi:type="dcterms:W3CDTF">2023-02-16T20:38:54Z</dcterms:created>
  <dcterms:modified xsi:type="dcterms:W3CDTF">2023-05-15T07:07:38Z</dcterms:modified>
</cp:coreProperties>
</file>