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  <p:sldMasterId id="2147483732" r:id="rId3"/>
  </p:sldMasterIdLst>
  <p:notesMasterIdLst>
    <p:notesMasterId r:id="rId7"/>
  </p:notesMasterIdLst>
  <p:sldIdLst>
    <p:sldId id="256" r:id="rId4"/>
    <p:sldId id="273" r:id="rId5"/>
    <p:sldId id="258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ksson, Rebecka" userId="473d5df5-6db8-48a7-b87f-a86c85ecdcdc" providerId="ADAL" clId="{2DF98922-0774-40F8-95D5-B5FB6A998578}"/>
    <pc:docChg chg="delSld modSld">
      <pc:chgData name="Isaksson, Rebecka" userId="473d5df5-6db8-48a7-b87f-a86c85ecdcdc" providerId="ADAL" clId="{2DF98922-0774-40F8-95D5-B5FB6A998578}" dt="2024-04-09T16:35:50.538" v="2" actId="47"/>
      <pc:docMkLst>
        <pc:docMk/>
      </pc:docMkLst>
      <pc:sldChg chg="del">
        <pc:chgData name="Isaksson, Rebecka" userId="473d5df5-6db8-48a7-b87f-a86c85ecdcdc" providerId="ADAL" clId="{2DF98922-0774-40F8-95D5-B5FB6A998578}" dt="2024-04-09T16:35:48.497" v="1" actId="47"/>
        <pc:sldMkLst>
          <pc:docMk/>
          <pc:sldMk cId="1549170377" sldId="272"/>
        </pc:sldMkLst>
      </pc:sldChg>
      <pc:sldChg chg="modSp mod">
        <pc:chgData name="Isaksson, Rebecka" userId="473d5df5-6db8-48a7-b87f-a86c85ecdcdc" providerId="ADAL" clId="{2DF98922-0774-40F8-95D5-B5FB6A998578}" dt="2024-04-09T16:19:14.741" v="0" actId="1076"/>
        <pc:sldMkLst>
          <pc:docMk/>
          <pc:sldMk cId="1203774662" sldId="273"/>
        </pc:sldMkLst>
        <pc:graphicFrameChg chg="mod">
          <ac:chgData name="Isaksson, Rebecka" userId="473d5df5-6db8-48a7-b87f-a86c85ecdcdc" providerId="ADAL" clId="{2DF98922-0774-40F8-95D5-B5FB6A998578}" dt="2024-04-09T16:19:14.741" v="0" actId="1076"/>
          <ac:graphicFrameMkLst>
            <pc:docMk/>
            <pc:sldMk cId="1203774662" sldId="273"/>
            <ac:graphicFrameMk id="12" creationId="{47379A56-DD0B-1BB6-9684-8E14AEA27FB7}"/>
          </ac:graphicFrameMkLst>
        </pc:graphicFrameChg>
      </pc:sldChg>
      <pc:sldChg chg="del">
        <pc:chgData name="Isaksson, Rebecka" userId="473d5df5-6db8-48a7-b87f-a86c85ecdcdc" providerId="ADAL" clId="{2DF98922-0774-40F8-95D5-B5FB6A998578}" dt="2024-04-09T16:35:50.538" v="2" actId="47"/>
        <pc:sldMkLst>
          <pc:docMk/>
          <pc:sldMk cId="1049355846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5083AE6-17C6-4E98-A082-7F43743ED7E0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79310D8-C9C5-4755-9438-BB691307CD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47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37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06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5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9CD3-D308-49BC-97A3-FE7AE4B3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D5EA-1D36-4A50-832A-4E92A42E0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5589-8202-4D3B-B363-024C4EEB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D7CA-1AC1-47FF-8473-3C3E49A6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D301-12E6-4B32-800D-0BAB5336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21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26EA-3A43-4E3E-8D84-DCF7795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A436-7EED-44F4-A563-2545AFE8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702B-97E2-45FC-8D6B-A43F3E68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5975-15C8-477E-88CF-1BDCB9F6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E269-905A-4243-B96F-1BB9F0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447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B0B2-1F15-4BB5-9F48-FABA8D00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2A72-25F5-419E-A312-E652479C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2304-C4B6-4DF9-9CE7-F0D6CD9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D225-BC1D-4FC5-9334-2A0FD68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280F-2890-4D10-972E-434AFAFE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7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75B9-C805-470D-AF08-7E781211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C1E7-BCA7-4479-A97B-E0FCD20CD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AA15-8F38-4BE0-B516-5ED8099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4C28-1112-48B1-81D1-62DB367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B202-26B5-413C-B0D8-321173C1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33FD5-4294-42DD-9D05-4F9EA5A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42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76A-36D1-4726-A6C7-64D2F12A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7785B-9BB8-420D-8AF9-2B46107E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4576-7383-42AB-B82C-BD8B7C9B7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0C3B-01FE-40E4-A1A4-A18BFDC70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ABD8-C67A-4A25-BD30-46B705B55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3E99A-3043-4AF7-B6AC-77D18E5B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892D6-5250-4C94-8D07-D91C6E36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45BE7-DCD6-4648-9FC5-EEB13337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669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636-C50B-4C10-A59B-81807D39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31500-CB66-43F9-BBB1-6A1B3798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56EA7-6F6E-4D4E-91D1-F5A2EC2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D5BC0-EFBA-4D32-8561-13BBFB4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94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7315-C1A7-401C-8D64-155A2A7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0173C-BB10-478C-B25F-153632E3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03B85-E160-4037-B471-A42636C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917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2519-45A5-4CF9-8336-80D2757E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B964-E731-476B-A24A-18088C6F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C4C17-879E-4BA4-BB5D-082E87EC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3A75-9FAE-42C2-82DF-7A934101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7C20-6A8A-42DB-94FE-0B4B95D9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E6E5-C2AD-46E8-881C-4D412C70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55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04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1C2D-F8D2-4C39-9B9D-2B260857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12229-4E66-4F09-ABEF-8A042B3CD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23A74-0519-49B0-9585-C9FB31E68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8317-9117-406A-8457-99DB3087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FC3F-39DD-4FEB-9BA6-DE240196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AB1E-0DBA-45D1-B73E-33751AC5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886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C520-AD00-4E51-86A8-D4A414DD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B787-43A5-48B2-9BC4-F0E59714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3A73-1D55-40DE-85AE-558B5989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D6A0-CF7C-4E58-B3EC-84ADF828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783B-4F91-434C-8041-807B5F5A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115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7062A-6F2D-4BCA-A0E9-59954867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3909E-1FB0-4D04-A0DC-0C5B69A8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93FE-5C91-4087-8F9F-EFFC8BF4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32AB-4CFF-4F06-9022-776EDF50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1DCA-BE77-4322-98AE-563B2DD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03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9CD3-D308-49BC-97A3-FE7AE4B3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D5EA-1D36-4A50-832A-4E92A42E0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5589-8202-4D3B-B363-024C4EEB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D7CA-1AC1-47FF-8473-3C3E49A6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D301-12E6-4B32-800D-0BAB5336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711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26EA-3A43-4E3E-8D84-DCF7795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A436-7EED-44F4-A563-2545AFE8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702B-97E2-45FC-8D6B-A43F3E68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5975-15C8-477E-88CF-1BDCB9F6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E269-905A-4243-B96F-1BB9F0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75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B0B2-1F15-4BB5-9F48-FABA8D00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2A72-25F5-419E-A312-E652479C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2304-C4B6-4DF9-9CE7-F0D6CD9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D225-BC1D-4FC5-9334-2A0FD68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280F-2890-4D10-972E-434AFAFE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68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75B9-C805-470D-AF08-7E781211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C1E7-BCA7-4479-A97B-E0FCD20CD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AA15-8F38-4BE0-B516-5ED8099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4C28-1112-48B1-81D1-62DB367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B202-26B5-413C-B0D8-321173C1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33FD5-4294-42DD-9D05-4F9EA5A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21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76A-36D1-4726-A6C7-64D2F12A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7785B-9BB8-420D-8AF9-2B46107E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4576-7383-42AB-B82C-BD8B7C9B7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0C3B-01FE-40E4-A1A4-A18BFDC70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ABD8-C67A-4A25-BD30-46B705B55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3E99A-3043-4AF7-B6AC-77D18E5B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892D6-5250-4C94-8D07-D91C6E36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45BE7-DCD6-4648-9FC5-EEB13337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182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636-C50B-4C10-A59B-81807D39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31500-CB66-43F9-BBB1-6A1B3798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56EA7-6F6E-4D4E-91D1-F5A2EC2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D5BC0-EFBA-4D32-8561-13BBFB4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740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7315-C1A7-401C-8D64-155A2A7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0173C-BB10-478C-B25F-153632E3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03B85-E160-4037-B471-A42636C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5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797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2519-45A5-4CF9-8336-80D2757E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B964-E731-476B-A24A-18088C6F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C4C17-879E-4BA4-BB5D-082E87EC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3A75-9FAE-42C2-82DF-7A934101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7C20-6A8A-42DB-94FE-0B4B95D9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E6E5-C2AD-46E8-881C-4D412C70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2436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1C2D-F8D2-4C39-9B9D-2B260857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12229-4E66-4F09-ABEF-8A042B3CD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23A74-0519-49B0-9585-C9FB31E68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8317-9117-406A-8457-99DB3087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FC3F-39DD-4FEB-9BA6-DE240196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AB1E-0DBA-45D1-B73E-33751AC5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324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C520-AD00-4E51-86A8-D4A414DD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B787-43A5-48B2-9BC4-F0E59714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3A73-1D55-40DE-85AE-558B5989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D6A0-CF7C-4E58-B3EC-84ADF828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783B-4F91-434C-8041-807B5F5A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2766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7062A-6F2D-4BCA-A0E9-59954867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3909E-1FB0-4D04-A0DC-0C5B69A8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93FE-5C91-4087-8F9F-EFFC8BF4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32AB-4CFF-4F06-9022-776EDF50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1DCA-BE77-4322-98AE-563B2DD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09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10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6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93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5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63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01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EB70-3C6B-4255-893D-A21E6E95FF29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23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0F061-FF05-4D13-8F1E-C6FB3E15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FC47-7999-4007-A3E8-1396AF77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4CB0-A32C-47D9-A792-F0A662C0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C2B2-6DCA-4CCF-827F-26493B8DE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6287-491A-4DE7-B8EB-9F6AA426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66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0F061-FF05-4D13-8F1E-C6FB3E15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FC47-7999-4007-A3E8-1396AF77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4CB0-A32C-47D9-A792-F0A662C0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4716-624B-4CA4-8642-7F6D86A5A407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C2B2-6DCA-4CCF-827F-26493B8DE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6287-491A-4DE7-B8EB-9F6AA426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06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hyperlink" Target="mailto:wenhwa.lee@sgc.ox.ac.uk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17549486-38F9-4166-A690-01E11E67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0"/>
            <a:ext cx="12198351" cy="90805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17" descr="4A">
            <a:extLst>
              <a:ext uri="{FF2B5EF4-FFF2-40B4-BE49-F238E27FC236}">
                <a16:creationId xmlns:a16="http://schemas.microsoft.com/office/drawing/2014/main" id="{32EA041D-6B1B-4029-A056-BB9D6CFA9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9" b="17822"/>
          <a:stretch>
            <a:fillRect/>
          </a:stretch>
        </p:blipFill>
        <p:spPr bwMode="auto">
          <a:xfrm>
            <a:off x="-6351" y="942658"/>
            <a:ext cx="12198351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3">
            <a:extLst>
              <a:ext uri="{FF2B5EF4-FFF2-40B4-BE49-F238E27FC236}">
                <a16:creationId xmlns:a16="http://schemas.microsoft.com/office/drawing/2014/main" id="{06630C1C-88BD-4B23-84BB-D46368265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57813"/>
            <a:ext cx="12192000" cy="0"/>
          </a:xfrm>
          <a:prstGeom prst="line">
            <a:avLst/>
          </a:prstGeom>
          <a:noFill/>
          <a:ln w="28575">
            <a:solidFill>
              <a:srgbClr val="005C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FF34828-9437-4850-BF45-2D4F6C4A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2472" r="1563" b="5438"/>
          <a:stretch>
            <a:fillRect/>
          </a:stretch>
        </p:blipFill>
        <p:spPr bwMode="auto">
          <a:xfrm>
            <a:off x="9867901" y="61913"/>
            <a:ext cx="2156884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3">
            <a:extLst>
              <a:ext uri="{FF2B5EF4-FFF2-40B4-BE49-F238E27FC236}">
                <a16:creationId xmlns:a16="http://schemas.microsoft.com/office/drawing/2014/main" id="{415C53EA-D18B-4CC9-9028-76E3612C6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-6350" y="908050"/>
            <a:ext cx="12198351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9FA5A5-BDDF-4C4A-B3FB-FFAC4C57B003}"/>
              </a:ext>
            </a:extLst>
          </p:cNvPr>
          <p:cNvGrpSpPr/>
          <p:nvPr/>
        </p:nvGrpSpPr>
        <p:grpSpPr>
          <a:xfrm>
            <a:off x="575493" y="5485733"/>
            <a:ext cx="1547578" cy="1334199"/>
            <a:chOff x="500034" y="5322107"/>
            <a:chExt cx="1547578" cy="1334199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05E5F1F9-F9D1-4396-B293-C16A0C3F0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6317752"/>
              <a:ext cx="15475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Toronto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endParaRPr>
            </a:p>
          </p:txBody>
        </p:sp>
        <p:pic>
          <p:nvPicPr>
            <p:cNvPr id="13" name="Picture 12" descr="u_of_t">
              <a:extLst>
                <a:ext uri="{FF2B5EF4-FFF2-40B4-BE49-F238E27FC236}">
                  <a16:creationId xmlns:a16="http://schemas.microsoft.com/office/drawing/2014/main" id="{CD3DF8F3-004A-47DA-A943-E825A96FE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1672" y="5322107"/>
              <a:ext cx="543010" cy="923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4365E7-A78A-43CC-B90C-D5CD4598A8BC}"/>
              </a:ext>
            </a:extLst>
          </p:cNvPr>
          <p:cNvGrpSpPr/>
          <p:nvPr/>
        </p:nvGrpSpPr>
        <p:grpSpPr>
          <a:xfrm>
            <a:off x="2546033" y="5414191"/>
            <a:ext cx="1590521" cy="1290933"/>
            <a:chOff x="2955642" y="5535995"/>
            <a:chExt cx="1590521" cy="12909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558F4D-02C2-4427-B31A-8D6C9EC945A9}"/>
                </a:ext>
              </a:extLst>
            </p:cNvPr>
            <p:cNvSpPr/>
            <p:nvPr/>
          </p:nvSpPr>
          <p:spPr>
            <a:xfrm>
              <a:off x="2955642" y="6488374"/>
              <a:ext cx="15696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Frankfurt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885A284-FE9B-428B-8793-85B9560D2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642" y="5535995"/>
              <a:ext cx="1590521" cy="86676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29E246-3001-4F40-9586-C1E6B95129F9}"/>
              </a:ext>
            </a:extLst>
          </p:cNvPr>
          <p:cNvGrpSpPr/>
          <p:nvPr/>
        </p:nvGrpSpPr>
        <p:grpSpPr>
          <a:xfrm>
            <a:off x="5062446" y="5455067"/>
            <a:ext cx="900169" cy="1257399"/>
            <a:chOff x="5466175" y="5568302"/>
            <a:chExt cx="900169" cy="1257399"/>
          </a:xfrm>
        </p:grpSpPr>
        <p:pic>
          <p:nvPicPr>
            <p:cNvPr id="18" name="Picture 4" descr="C:\Users\whlee\Desktop\karolinska.png">
              <a:extLst>
                <a:ext uri="{FF2B5EF4-FFF2-40B4-BE49-F238E27FC236}">
                  <a16:creationId xmlns:a16="http://schemas.microsoft.com/office/drawing/2014/main" id="{441F10DF-3866-49F6-8F27-19E271FA6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AFBFA"/>
                </a:clrFrom>
                <a:clrTo>
                  <a:srgbClr val="FAFB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884" y="5568302"/>
              <a:ext cx="875460" cy="895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EEAA33-EC28-4141-80F4-9DCAB9EE98AF}"/>
                </a:ext>
              </a:extLst>
            </p:cNvPr>
            <p:cNvSpPr/>
            <p:nvPr/>
          </p:nvSpPr>
          <p:spPr>
            <a:xfrm>
              <a:off x="5466175" y="6487147"/>
              <a:ext cx="8467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KI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4BEB7-40BE-42F5-AF41-093C2933493A}"/>
              </a:ext>
            </a:extLst>
          </p:cNvPr>
          <p:cNvGrpSpPr/>
          <p:nvPr/>
        </p:nvGrpSpPr>
        <p:grpSpPr>
          <a:xfrm>
            <a:off x="6547590" y="5512991"/>
            <a:ext cx="1090363" cy="1282832"/>
            <a:chOff x="7509902" y="5519380"/>
            <a:chExt cx="1090363" cy="1282832"/>
          </a:xfrm>
        </p:grpSpPr>
        <p:pic>
          <p:nvPicPr>
            <p:cNvPr id="21" name="Picture 2" descr="http://www.thesgc.org/sites/all/themes/tundra/tundra_subtheme/images/UNC.jpg">
              <a:extLst>
                <a:ext uri="{FF2B5EF4-FFF2-40B4-BE49-F238E27FC236}">
                  <a16:creationId xmlns:a16="http://schemas.microsoft.com/office/drawing/2014/main" id="{7BBF4045-C740-4E55-B3CC-65995AC50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309" y="5519380"/>
              <a:ext cx="89999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CECA7E-5AEC-45BC-8813-72A2A28DE0A5}"/>
                </a:ext>
              </a:extLst>
            </p:cNvPr>
            <p:cNvSpPr/>
            <p:nvPr/>
          </p:nvSpPr>
          <p:spPr>
            <a:xfrm>
              <a:off x="7509902" y="6463658"/>
              <a:ext cx="10903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UNC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627B00-0358-46BD-8025-4647D826624F}"/>
              </a:ext>
            </a:extLst>
          </p:cNvPr>
          <p:cNvGrpSpPr/>
          <p:nvPr/>
        </p:nvGrpSpPr>
        <p:grpSpPr>
          <a:xfrm>
            <a:off x="7950756" y="5614305"/>
            <a:ext cx="1795543" cy="970350"/>
            <a:chOff x="9283184" y="5831862"/>
            <a:chExt cx="1795543" cy="970350"/>
          </a:xfrm>
        </p:grpSpPr>
        <p:pic>
          <p:nvPicPr>
            <p:cNvPr id="24" name="Picture 4" descr="Image result for mcgill logo transparent">
              <a:extLst>
                <a:ext uri="{FF2B5EF4-FFF2-40B4-BE49-F238E27FC236}">
                  <a16:creationId xmlns:a16="http://schemas.microsoft.com/office/drawing/2014/main" id="{226837F5-23DC-4AD6-9E47-F272C330F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3184" y="5831862"/>
              <a:ext cx="1795543" cy="424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840E83-64FC-40C0-AAE9-442893707B7E}"/>
                </a:ext>
              </a:extLst>
            </p:cNvPr>
            <p:cNvSpPr/>
            <p:nvPr/>
          </p:nvSpPr>
          <p:spPr>
            <a:xfrm>
              <a:off x="9584477" y="6463658"/>
              <a:ext cx="12554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Neuro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FA3B680-AD1E-4229-86DE-0E47DA141C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7026" y="5603814"/>
            <a:ext cx="1558775" cy="11013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1DC960-16C8-4CB2-8DD7-C765066A46B0}"/>
              </a:ext>
            </a:extLst>
          </p:cNvPr>
          <p:cNvSpPr txBox="1"/>
          <p:nvPr/>
        </p:nvSpPr>
        <p:spPr>
          <a:xfrm>
            <a:off x="1518441" y="1351657"/>
            <a:ext cx="91487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2400" b="1" dirty="0">
              <a:solidFill>
                <a:srgbClr val="00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3600" b="1" dirty="0">
                <a:solidFill>
                  <a:srgbClr val="006666"/>
                </a:solidFill>
                <a:latin typeface="Calibri"/>
              </a:rPr>
              <a:t>Solubility Testing of 14 compounds by DLS</a:t>
            </a:r>
            <a:endParaRPr lang="en-CA" sz="3600" b="1" dirty="0">
              <a:solidFill>
                <a:srgbClr val="006666"/>
              </a:solidFill>
              <a:latin typeface="Calibri" panose="020F0502020204030204" pitchFamily="34" charset="0"/>
            </a:endParaRPr>
          </a:p>
          <a:p>
            <a:pPr algn="ctr"/>
            <a:endParaRPr lang="en-CA" sz="2800" b="1" dirty="0">
              <a:solidFill>
                <a:srgbClr val="006666"/>
              </a:solidFill>
              <a:latin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22BF47-FB00-45FC-9950-8DC7B90D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61" y="3975433"/>
            <a:ext cx="88099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Sumera Perveen </a:t>
            </a:r>
          </a:p>
          <a:p>
            <a:pPr algn="ctr"/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Molecular Biophysics</a:t>
            </a:r>
          </a:p>
          <a:p>
            <a:pPr algn="ctr"/>
            <a:endParaRPr lang="sv-SE" sz="1400" dirty="0">
              <a:solidFill>
                <a:prstClr val="black"/>
              </a:solidFill>
              <a:latin typeface="Lucida Sans Unicode" pitchFamily="34" charset="0"/>
              <a:ea typeface="ＭＳ Ｐゴシック"/>
              <a:cs typeface="Lucida Sans Unicode" pitchFamily="34" charset="0"/>
            </a:endParaRPr>
          </a:p>
          <a:p>
            <a:pPr algn="ctr"/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SGC Toronto</a:t>
            </a:r>
          </a:p>
          <a:p>
            <a:pPr algn="ctr"/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March 26</a:t>
            </a:r>
            <a:r>
              <a:rPr lang="sv-SE" sz="1400" baseline="300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th</a:t>
            </a:r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,</a:t>
            </a:r>
            <a:r>
              <a:rPr lang="sv-SE" sz="1400" baseline="300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 </a:t>
            </a:r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2024</a:t>
            </a:r>
            <a:endParaRPr lang="en-GB" sz="1600" dirty="0">
              <a:solidFill>
                <a:prstClr val="black"/>
              </a:solidFill>
              <a:latin typeface="Lucida Sans Unicode" pitchFamily="34" charset="0"/>
              <a:ea typeface="ＭＳ Ｐゴシック"/>
              <a:cs typeface="Lucida Sans Unicode" pitchFamily="34" charset="0"/>
              <a:hlinkClick r:id="rId10"/>
            </a:endParaRPr>
          </a:p>
        </p:txBody>
      </p:sp>
    </p:spTree>
    <p:extLst>
      <p:ext uri="{BB962C8B-B14F-4D97-AF65-F5344CB8AC3E}">
        <p14:creationId xmlns:p14="http://schemas.microsoft.com/office/powerpoint/2010/main" val="326219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-1" y="6134745"/>
            <a:ext cx="12191999" cy="714376"/>
            <a:chOff x="43" y="3888"/>
            <a:chExt cx="5735" cy="45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99" y="3888"/>
              <a:ext cx="428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981" y="4203"/>
              <a:ext cx="79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b="1" dirty="0">
                  <a:solidFill>
                    <a:srgbClr val="008080"/>
                  </a:solidFill>
                </a:rPr>
                <a:t>Molecular Biophysics</a:t>
              </a:r>
            </a:p>
          </p:txBody>
        </p:sp>
        <p:pic>
          <p:nvPicPr>
            <p:cNvPr id="8" name="Picture 7" descr="C:\Users\bmarsden\Desktop\SGC Phase 3 Templates\logos\SGC_PB_correct_font_new_revers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" y="3984"/>
              <a:ext cx="62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F78CCD-B364-89C5-F9C7-1BE790509DA3}"/>
              </a:ext>
            </a:extLst>
          </p:cNvPr>
          <p:cNvSpPr txBox="1"/>
          <p:nvPr/>
        </p:nvSpPr>
        <p:spPr>
          <a:xfrm>
            <a:off x="1036671" y="1250021"/>
            <a:ext cx="10118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Solubility of 4 DENV NS5 compounds (Plate AViDD2196) were tested by DLS (</a:t>
            </a:r>
            <a:r>
              <a:rPr lang="en-US" sz="1600" b="1" dirty="0" err="1">
                <a:solidFill>
                  <a:prstClr val="black"/>
                </a:solidFill>
              </a:rPr>
              <a:t>DynaPro</a:t>
            </a:r>
            <a:r>
              <a:rPr lang="en-US" sz="1600" b="1" dirty="0">
                <a:solidFill>
                  <a:prstClr val="black"/>
                </a:solidFill>
              </a:rPr>
              <a:t> DLS Plate Reader III) from </a:t>
            </a:r>
            <a:r>
              <a:rPr lang="en-US" sz="1600" b="1" dirty="0"/>
              <a:t>6.3µM to 25µM</a:t>
            </a:r>
            <a:r>
              <a:rPr lang="en-US" sz="1600" b="1" dirty="0">
                <a:solidFill>
                  <a:prstClr val="black"/>
                </a:solidFill>
              </a:rPr>
              <a:t>, in filtered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25mM Tris pH 7.5, 1mM MgCl</a:t>
            </a:r>
            <a:r>
              <a:rPr lang="en-US" sz="1600" b="1" i="0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, and 2mM MnCl</a:t>
            </a:r>
            <a:r>
              <a:rPr lang="en-US" sz="1600" b="1" i="0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nl-NL" sz="1600" b="1" i="0" dirty="0">
                <a:solidFill>
                  <a:srgbClr val="000000"/>
                </a:solidFill>
                <a:effectLst/>
              </a:rPr>
              <a:t>,</a:t>
            </a:r>
            <a:r>
              <a:rPr lang="en-CA" sz="16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0.5% glycerol, </a:t>
            </a:r>
            <a:r>
              <a:rPr lang="en-CA" sz="1600" b="1" i="0" dirty="0">
                <a:solidFill>
                  <a:srgbClr val="000000"/>
                </a:solidFill>
                <a:effectLst/>
              </a:rPr>
              <a:t>2% DMSO</a:t>
            </a:r>
            <a:r>
              <a:rPr lang="en-US" sz="1600" b="1" dirty="0">
                <a:solidFill>
                  <a:prstClr val="black"/>
                </a:solidFill>
              </a:rPr>
              <a:t>, at 25</a:t>
            </a:r>
            <a:r>
              <a:rPr lang="en-US" sz="1600" b="1" baseline="30000" dirty="0">
                <a:solidFill>
                  <a:prstClr val="black"/>
                </a:solidFill>
              </a:rPr>
              <a:t>o</a:t>
            </a:r>
            <a:r>
              <a:rPr lang="en-US" sz="1600" b="1" dirty="0">
                <a:solidFill>
                  <a:prstClr val="black"/>
                </a:solidFill>
              </a:rPr>
              <a:t>C, in duplicate. </a:t>
            </a:r>
          </a:p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Buffer with </a:t>
            </a:r>
            <a:r>
              <a:rPr lang="en-US" sz="1600" b="1" dirty="0"/>
              <a:t>2% </a:t>
            </a:r>
            <a:r>
              <a:rPr lang="en-US" sz="1600" b="1" dirty="0">
                <a:solidFill>
                  <a:prstClr val="black"/>
                </a:solidFill>
              </a:rPr>
              <a:t>DMSO control produced laser power of </a:t>
            </a:r>
            <a:r>
              <a:rPr lang="en-US" sz="1600" b="1" dirty="0"/>
              <a:t>100%</a:t>
            </a:r>
            <a:r>
              <a:rPr lang="en-US" sz="1600" b="1" dirty="0">
                <a:solidFill>
                  <a:prstClr val="black"/>
                </a:solidFill>
              </a:rPr>
              <a:t>, and an average intensity of </a:t>
            </a:r>
            <a:r>
              <a:rPr lang="en-US" sz="1600" b="1" dirty="0"/>
              <a:t>583 </a:t>
            </a:r>
            <a:r>
              <a:rPr lang="en-US" sz="1600" b="1" dirty="0" err="1">
                <a:solidFill>
                  <a:prstClr val="black"/>
                </a:solidFill>
              </a:rPr>
              <a:t>kCounts</a:t>
            </a:r>
            <a:r>
              <a:rPr lang="en-US" sz="1600" b="1" dirty="0">
                <a:solidFill>
                  <a:prstClr val="black"/>
                </a:solidFill>
              </a:rPr>
              <a:t>/s.</a:t>
            </a:r>
          </a:p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The compounds are ranked according to increasing intensity values at </a:t>
            </a:r>
            <a:r>
              <a:rPr lang="en-US" sz="1600" b="1" dirty="0"/>
              <a:t>25µM</a:t>
            </a:r>
            <a:r>
              <a:rPr lang="en-US" sz="1600" b="1" dirty="0">
                <a:solidFill>
                  <a:prstClr val="black"/>
                </a:solidFill>
              </a:rPr>
              <a:t>.</a:t>
            </a:r>
            <a:endParaRPr lang="en-CA" sz="1600" b="1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D5F41-95BD-5DBC-B6AC-FCE1FAFDEB88}"/>
              </a:ext>
            </a:extLst>
          </p:cNvPr>
          <p:cNvSpPr txBox="1"/>
          <p:nvPr/>
        </p:nvSpPr>
        <p:spPr>
          <a:xfrm>
            <a:off x="1" y="30605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3600" b="1" dirty="0">
                <a:solidFill>
                  <a:srgbClr val="006666"/>
                </a:solidFill>
                <a:latin typeface="Calibri"/>
              </a:rPr>
              <a:t>Testing 4 DENV NS5 compounds by DLS</a:t>
            </a:r>
            <a:endParaRPr lang="en-CA" sz="3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379A56-DD0B-1BB6-9684-8E14AEA27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2819"/>
              </p:ext>
            </p:extLst>
          </p:nvPr>
        </p:nvGraphicFramePr>
        <p:xfrm>
          <a:off x="609599" y="3237237"/>
          <a:ext cx="10972800" cy="2386131"/>
        </p:xfrm>
        <a:graphic>
          <a:graphicData uri="http://schemas.openxmlformats.org/drawingml/2006/table">
            <a:tbl>
              <a:tblPr/>
              <a:tblGrid>
                <a:gridCol w="1779619">
                  <a:extLst>
                    <a:ext uri="{9D8B030D-6E8A-4147-A177-3AD203B41FA5}">
                      <a16:colId xmlns:a16="http://schemas.microsoft.com/office/drawing/2014/main" val="2559950041"/>
                    </a:ext>
                  </a:extLst>
                </a:gridCol>
                <a:gridCol w="1816125">
                  <a:extLst>
                    <a:ext uri="{9D8B030D-6E8A-4147-A177-3AD203B41FA5}">
                      <a16:colId xmlns:a16="http://schemas.microsoft.com/office/drawing/2014/main" val="3691539417"/>
                    </a:ext>
                  </a:extLst>
                </a:gridCol>
                <a:gridCol w="1314181">
                  <a:extLst>
                    <a:ext uri="{9D8B030D-6E8A-4147-A177-3AD203B41FA5}">
                      <a16:colId xmlns:a16="http://schemas.microsoft.com/office/drawing/2014/main" val="3095466428"/>
                    </a:ext>
                  </a:extLst>
                </a:gridCol>
                <a:gridCol w="1314181">
                  <a:extLst>
                    <a:ext uri="{9D8B030D-6E8A-4147-A177-3AD203B41FA5}">
                      <a16:colId xmlns:a16="http://schemas.microsoft.com/office/drawing/2014/main" val="2824729394"/>
                    </a:ext>
                  </a:extLst>
                </a:gridCol>
                <a:gridCol w="1159034">
                  <a:extLst>
                    <a:ext uri="{9D8B030D-6E8A-4147-A177-3AD203B41FA5}">
                      <a16:colId xmlns:a16="http://schemas.microsoft.com/office/drawing/2014/main" val="2205545748"/>
                    </a:ext>
                  </a:extLst>
                </a:gridCol>
                <a:gridCol w="1159034">
                  <a:extLst>
                    <a:ext uri="{9D8B030D-6E8A-4147-A177-3AD203B41FA5}">
                      <a16:colId xmlns:a16="http://schemas.microsoft.com/office/drawing/2014/main" val="1911485100"/>
                    </a:ext>
                  </a:extLst>
                </a:gridCol>
                <a:gridCol w="1216834">
                  <a:extLst>
                    <a:ext uri="{9D8B030D-6E8A-4147-A177-3AD203B41FA5}">
                      <a16:colId xmlns:a16="http://schemas.microsoft.com/office/drawing/2014/main" val="910576087"/>
                    </a:ext>
                  </a:extLst>
                </a:gridCol>
                <a:gridCol w="1213792">
                  <a:extLst>
                    <a:ext uri="{9D8B030D-6E8A-4147-A177-3AD203B41FA5}">
                      <a16:colId xmlns:a16="http://schemas.microsoft.com/office/drawing/2014/main" val="2975738632"/>
                    </a:ext>
                  </a:extLst>
                </a:gridCol>
              </a:tblGrid>
              <a:tr h="42285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Name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ChemiReg</a:t>
                      </a:r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 Intensity (</a:t>
                      </a:r>
                      <a:r>
                        <a:rPr lang="en-CA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kCnt</a:t>
                      </a:r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/s)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Laser Power (%)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01901"/>
                  </a:ext>
                </a:extLst>
              </a:tr>
              <a:tr h="43796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6.3µM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12.5µM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25µM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6.3µM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12.5µM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25µM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43454"/>
                  </a:ext>
                </a:extLst>
              </a:tr>
              <a:tr h="3775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RA-0003318-01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HL004314b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35409"/>
                  </a:ext>
                </a:extLst>
              </a:tr>
              <a:tr h="3775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RA-0020066-01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HL004327a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404919"/>
                  </a:ext>
                </a:extLst>
              </a:tr>
              <a:tr h="3775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RA-0003301-01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HL004325a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517831"/>
                  </a:ext>
                </a:extLst>
              </a:tr>
              <a:tr h="3926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RA-0003272-01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HL004326a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1461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2206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257" marR="9257" marT="9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39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7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0FC3F5-26C1-42A2-8C6E-7C66967F90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666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CA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2725" y="5222594"/>
            <a:ext cx="784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FUNDING PARTNERS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The Structural Genomics Consortium is a registered charity (no: 1097737) that receives funds from Bayer AG, Boehringer Ingelheim, Bristol Myers Squibb, Genentech, Genome Canada through Ontario Genomics Institute [OGI-196], EU/EFPIA/OICR/McGill/KTH/Diamond Innovative Medicines Initiative 2 Joint Undertaking [</a:t>
            </a:r>
            <a:r>
              <a:rPr lang="en-US" sz="1200" dirty="0" err="1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EUbOPEN</a:t>
            </a:r>
            <a:r>
              <a:rPr lang="en-US" sz="120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 grant 875510], Janssen, Merck </a:t>
            </a:r>
            <a:r>
              <a:rPr lang="en-US" sz="1200" dirty="0" err="1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KGaA</a:t>
            </a:r>
            <a:r>
              <a:rPr lang="en-US" sz="120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 (aka EMD in Canada and US), Pfizer and Takeda.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3509550" y="2076923"/>
            <a:ext cx="514203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endParaRPr lang="en-US" sz="1600" b="1" dirty="0">
              <a:solidFill>
                <a:prstClr val="white"/>
              </a:solidFill>
              <a:latin typeface="Calibri"/>
              <a:cs typeface="Lucida Sans Unicode" panose="020B0602030504020204" pitchFamily="34" charset="0"/>
            </a:endParaRPr>
          </a:p>
          <a:p>
            <a:pPr defTabSz="685800" eaLnBrk="1" hangingPunct="1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Experiments in this report were performed by:</a:t>
            </a:r>
          </a:p>
          <a:p>
            <a:pPr defTabSz="685800" eaLnBrk="1" hangingPunct="1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Irene Chau</a:t>
            </a:r>
          </a:p>
          <a:p>
            <a:pPr defTabSz="685800" eaLnBrk="1" hangingPunct="1">
              <a:defRPr/>
            </a:pPr>
            <a:endParaRPr lang="en-US" sz="1600" b="1" dirty="0">
              <a:solidFill>
                <a:prstClr val="white"/>
              </a:solidFill>
              <a:latin typeface="Calibri"/>
              <a:cs typeface="Lucida Sans Unicode" panose="020B0602030504020204" pitchFamily="34" charset="0"/>
            </a:endParaRPr>
          </a:p>
          <a:p>
            <a:pPr defTabSz="685800" eaLnBrk="1" hangingPunct="1">
              <a:defRPr/>
            </a:pPr>
            <a:endParaRPr lang="en-US" sz="1600" b="1" dirty="0">
              <a:solidFill>
                <a:prstClr val="white"/>
              </a:solidFill>
              <a:latin typeface="Calibri"/>
              <a:cs typeface="Lucida Sans Unicode" panose="020B0602030504020204" pitchFamily="34" charset="0"/>
            </a:endParaRPr>
          </a:p>
          <a:p>
            <a:pPr defTabSz="685800" eaLnBrk="1" hangingPunct="1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Compound Management:</a:t>
            </a:r>
          </a:p>
          <a:p>
            <a:pPr defTabSz="685800" eaLnBrk="1" hangingPunct="1">
              <a:defRPr/>
            </a:pPr>
            <a:r>
              <a:rPr lang="en-CA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Albina Bolotokova</a:t>
            </a:r>
          </a:p>
          <a:p>
            <a:pPr defTabSz="685800" eaLnBrk="1" hangingPunct="1">
              <a:defRPr/>
            </a:pPr>
            <a:endParaRPr lang="en-US" sz="1600" b="1" dirty="0">
              <a:solidFill>
                <a:prstClr val="white"/>
              </a:solidFill>
              <a:latin typeface="Calibri"/>
              <a:cs typeface="Lucida Sans Unicode" panose="020B0602030504020204" pitchFamily="34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871486" y="504678"/>
            <a:ext cx="314861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685800" eaLnBrk="1" hangingPunct="1">
              <a:defRPr/>
            </a:pPr>
            <a:r>
              <a:rPr lang="sv-SE" sz="2700" dirty="0">
                <a:solidFill>
                  <a:prstClr val="white"/>
                </a:solidFill>
                <a:latin typeface="Lucida Sans Unicode" pitchFamily="34" charset="0"/>
                <a:ea typeface="ＭＳ Ｐゴシック" pitchFamily="34" charset="-128"/>
              </a:rPr>
              <a:t>A</a:t>
            </a:r>
            <a:r>
              <a:rPr lang="sv-SE" sz="2100" dirty="0">
                <a:solidFill>
                  <a:prstClr val="white"/>
                </a:solidFill>
                <a:latin typeface="Lucida Sans Unicode" pitchFamily="34" charset="0"/>
                <a:ea typeface="ＭＳ Ｐゴシック" pitchFamily="34" charset="-128"/>
              </a:rPr>
              <a:t>CKNOWLEDGEMENTS</a:t>
            </a:r>
            <a:endParaRPr lang="en-US" sz="2100" dirty="0">
              <a:solidFill>
                <a:prstClr val="white"/>
              </a:solidFill>
              <a:latin typeface="Lucida Sans Unicode" pitchFamily="34" charset="0"/>
              <a:ea typeface="ＭＳ Ｐゴシック" pitchFamily="34" charset="-128"/>
            </a:endParaRPr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V="1">
            <a:off x="1703512" y="5082680"/>
            <a:ext cx="871296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>
              <a:defRPr/>
            </a:pPr>
            <a:endParaRPr lang="en-CA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8153401" y="4831268"/>
            <a:ext cx="1234633" cy="25391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sv-SE" sz="105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 pitchFamily="34" charset="-128"/>
                <a:cs typeface="Lucida Sans Unicode" panose="020B0602030504020204" pitchFamily="34" charset="0"/>
              </a:rPr>
              <a:t>www.thesgc.org</a:t>
            </a:r>
            <a:endParaRPr lang="en-US" sz="1050" dirty="0">
              <a:solidFill>
                <a:prstClr val="white"/>
              </a:solidFill>
              <a:latin typeface="Lucida Sans Unicode" panose="020B0602030504020204" pitchFamily="34" charset="0"/>
              <a:ea typeface="ＭＳ Ｐゴシック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1699732" y="1350115"/>
            <a:ext cx="19846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Molecular Biophysics</a:t>
            </a:r>
          </a:p>
          <a:p>
            <a:pPr algn="ctr" defTabSz="685800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SGC Toronto </a:t>
            </a:r>
          </a:p>
        </p:txBody>
      </p:sp>
      <p:pic>
        <p:nvPicPr>
          <p:cNvPr id="51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2472" r="1563" b="5438"/>
          <a:stretch>
            <a:fillRect/>
          </a:stretch>
        </p:blipFill>
        <p:spPr bwMode="auto">
          <a:xfrm>
            <a:off x="8217696" y="404664"/>
            <a:ext cx="1213247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8998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8669</TotalTime>
  <Words>279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Lucida Sans Unicode</vt:lpstr>
      <vt:lpstr>Wingdings</vt:lpstr>
      <vt:lpstr>2_Office Theme</vt:lpstr>
      <vt:lpstr>Office Theme</vt:lpstr>
      <vt:lpstr>4_Office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Fengling Li</dc:creator>
  <cp:lastModifiedBy>Isaksson, Rebecka</cp:lastModifiedBy>
  <cp:revision>313</cp:revision>
  <cp:lastPrinted>2022-10-27T17:33:14Z</cp:lastPrinted>
  <dcterms:created xsi:type="dcterms:W3CDTF">2020-10-21T14:12:38Z</dcterms:created>
  <dcterms:modified xsi:type="dcterms:W3CDTF">2024-04-09T16:35:57Z</dcterms:modified>
</cp:coreProperties>
</file>