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0" r:id="rId2"/>
    <p:sldId id="288" r:id="rId3"/>
    <p:sldId id="289" r:id="rId4"/>
    <p:sldId id="291" r:id="rId5"/>
  </p:sldIdLst>
  <p:sldSz cx="719931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4A96D-E3DA-438E-ABC9-766ED14A6C18}" v="3" dt="2024-04-09T17:00:55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76"/>
  </p:normalViewPr>
  <p:slideViewPr>
    <p:cSldViewPr snapToGrid="0" showGuides="1">
      <p:cViewPr>
        <p:scale>
          <a:sx n="110" d="100"/>
          <a:sy n="110" d="100"/>
        </p:scale>
        <p:origin x="2232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sson, Rebecka" userId="473d5df5-6db8-48a7-b87f-a86c85ecdcdc" providerId="ADAL" clId="{D274A96D-E3DA-438E-ABC9-766ED14A6C18}"/>
    <pc:docChg chg="custSel modSld">
      <pc:chgData name="Isaksson, Rebecka" userId="473d5df5-6db8-48a7-b87f-a86c85ecdcdc" providerId="ADAL" clId="{D274A96D-E3DA-438E-ABC9-766ED14A6C18}" dt="2024-04-09T17:02:16.141" v="233" actId="1076"/>
      <pc:docMkLst>
        <pc:docMk/>
      </pc:docMkLst>
      <pc:sldChg chg="addSp modSp mod">
        <pc:chgData name="Isaksson, Rebecka" userId="473d5df5-6db8-48a7-b87f-a86c85ecdcdc" providerId="ADAL" clId="{D274A96D-E3DA-438E-ABC9-766ED14A6C18}" dt="2024-04-09T17:00:28.289" v="12" actId="1076"/>
        <pc:sldMkLst>
          <pc:docMk/>
          <pc:sldMk cId="4016818328" sldId="288"/>
        </pc:sldMkLst>
        <pc:spChg chg="add mod">
          <ac:chgData name="Isaksson, Rebecka" userId="473d5df5-6db8-48a7-b87f-a86c85ecdcdc" providerId="ADAL" clId="{D274A96D-E3DA-438E-ABC9-766ED14A6C18}" dt="2024-04-09T17:00:28.289" v="12" actId="1076"/>
          <ac:spMkLst>
            <pc:docMk/>
            <pc:sldMk cId="4016818328" sldId="288"/>
            <ac:spMk id="33" creationId="{8F6854FA-D06A-6D16-C805-BB887597EFD1}"/>
          </ac:spMkLst>
        </pc:spChg>
        <pc:picChg chg="mod modCrop">
          <ac:chgData name="Isaksson, Rebecka" userId="473d5df5-6db8-48a7-b87f-a86c85ecdcdc" providerId="ADAL" clId="{D274A96D-E3DA-438E-ABC9-766ED14A6C18}" dt="2024-04-09T17:00:18.623" v="9" actId="732"/>
          <ac:picMkLst>
            <pc:docMk/>
            <pc:sldMk cId="4016818328" sldId="288"/>
            <ac:picMk id="36" creationId="{93DEB4EE-0D49-7EEE-C00B-A9365097D641}"/>
          </ac:picMkLst>
        </pc:picChg>
      </pc:sldChg>
      <pc:sldChg chg="addSp delSp modSp mod">
        <pc:chgData name="Isaksson, Rebecka" userId="473d5df5-6db8-48a7-b87f-a86c85ecdcdc" providerId="ADAL" clId="{D274A96D-E3DA-438E-ABC9-766ED14A6C18}" dt="2024-04-09T16:59:35.020" v="4" actId="21"/>
        <pc:sldMkLst>
          <pc:docMk/>
          <pc:sldMk cId="3995882720" sldId="289"/>
        </pc:sldMkLst>
        <pc:spChg chg="del mod">
          <ac:chgData name="Isaksson, Rebecka" userId="473d5df5-6db8-48a7-b87f-a86c85ecdcdc" providerId="ADAL" clId="{D274A96D-E3DA-438E-ABC9-766ED14A6C18}" dt="2024-04-09T16:59:35.020" v="4" actId="21"/>
          <ac:spMkLst>
            <pc:docMk/>
            <pc:sldMk cId="3995882720" sldId="289"/>
            <ac:spMk id="52" creationId="{8F6854FA-D06A-6D16-C805-BB887597EFD1}"/>
          </ac:spMkLst>
        </pc:spChg>
        <pc:picChg chg="add mod modCrop">
          <ac:chgData name="Isaksson, Rebecka" userId="473d5df5-6db8-48a7-b87f-a86c85ecdcdc" providerId="ADAL" clId="{D274A96D-E3DA-438E-ABC9-766ED14A6C18}" dt="2024-04-09T16:59:30.351" v="3" actId="732"/>
          <ac:picMkLst>
            <pc:docMk/>
            <pc:sldMk cId="3995882720" sldId="289"/>
            <ac:picMk id="47" creationId="{68E3C270-AF7A-0878-D1ED-C0AC963BAAD6}"/>
          </ac:picMkLst>
        </pc:picChg>
      </pc:sldChg>
      <pc:sldChg chg="addSp modSp mod">
        <pc:chgData name="Isaksson, Rebecka" userId="473d5df5-6db8-48a7-b87f-a86c85ecdcdc" providerId="ADAL" clId="{D274A96D-E3DA-438E-ABC9-766ED14A6C18}" dt="2024-04-09T17:02:16.141" v="233" actId="1076"/>
        <pc:sldMkLst>
          <pc:docMk/>
          <pc:sldMk cId="4068191114" sldId="291"/>
        </pc:sldMkLst>
        <pc:spChg chg="add mod">
          <ac:chgData name="Isaksson, Rebecka" userId="473d5df5-6db8-48a7-b87f-a86c85ecdcdc" providerId="ADAL" clId="{D274A96D-E3DA-438E-ABC9-766ED14A6C18}" dt="2024-04-09T17:02:16.141" v="233" actId="1076"/>
          <ac:spMkLst>
            <pc:docMk/>
            <pc:sldMk cId="4068191114" sldId="291"/>
            <ac:spMk id="4" creationId="{EA5C01A2-E7BB-F67C-1D3C-D6FA977CB7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496484"/>
            <a:ext cx="6119416" cy="318346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802717"/>
            <a:ext cx="5399485" cy="220768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86833"/>
            <a:ext cx="1552352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86833"/>
            <a:ext cx="456706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279653"/>
            <a:ext cx="6209407" cy="380364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119286"/>
            <a:ext cx="6209407" cy="20002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434167"/>
            <a:ext cx="305970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434167"/>
            <a:ext cx="305970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86835"/>
            <a:ext cx="6209407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241551"/>
            <a:ext cx="3045646" cy="109854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340100"/>
            <a:ext cx="30456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241551"/>
            <a:ext cx="3060646" cy="109854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340100"/>
            <a:ext cx="30606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09600"/>
            <a:ext cx="2321966" cy="21336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316568"/>
            <a:ext cx="3644652" cy="649816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743200"/>
            <a:ext cx="2321966" cy="508211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09600"/>
            <a:ext cx="2321966" cy="21336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316568"/>
            <a:ext cx="3644652" cy="649816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743200"/>
            <a:ext cx="2321966" cy="508211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86835"/>
            <a:ext cx="620940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434167"/>
            <a:ext cx="620940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475136"/>
            <a:ext cx="1619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6F474-B8FB-0D4B-928D-DF688003EB1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475136"/>
            <a:ext cx="242976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475136"/>
            <a:ext cx="1619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1882C-C9AB-E84B-AF2B-CFF5826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D06DA-3A23-5DDB-A349-E5472E369744}"/>
              </a:ext>
            </a:extLst>
          </p:cNvPr>
          <p:cNvSpPr txBox="1"/>
          <p:nvPr/>
        </p:nvSpPr>
        <p:spPr>
          <a:xfrm>
            <a:off x="1460897" y="2775857"/>
            <a:ext cx="42775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Arial" panose="020B0604020202020204" pitchFamily="34" charset="0"/>
              </a:rPr>
              <a:t>DENV-2</a:t>
            </a:r>
          </a:p>
          <a:p>
            <a:pPr algn="ctr"/>
            <a:endParaRPr lang="en-US" sz="3200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+mj-lt"/>
                <a:cs typeface="Arial" panose="020B0604020202020204" pitchFamily="34" charset="0"/>
              </a:rPr>
              <a:t>UNC Brown Compounds</a:t>
            </a:r>
          </a:p>
          <a:p>
            <a:pPr algn="ctr"/>
            <a:endParaRPr lang="en-US" sz="3200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+mj-lt"/>
                <a:cs typeface="Arial" panose="020B0604020202020204" pitchFamily="34" charset="0"/>
              </a:rPr>
              <a:t>March 21, 2024</a:t>
            </a:r>
          </a:p>
          <a:p>
            <a:pPr algn="ctr"/>
            <a:r>
              <a:rPr lang="en-US" sz="2000" dirty="0">
                <a:latin typeface="+mj-lt"/>
                <a:cs typeface="Arial" panose="020B0604020202020204" pitchFamily="34" charset="0"/>
              </a:rPr>
              <a:t>Simon M. Walker</a:t>
            </a:r>
          </a:p>
        </p:txBody>
      </p:sp>
    </p:spTree>
    <p:extLst>
      <p:ext uri="{BB962C8B-B14F-4D97-AF65-F5344CB8AC3E}">
        <p14:creationId xmlns:p14="http://schemas.microsoft.com/office/powerpoint/2010/main" val="169335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na test&#10;&#10;Description automatically generated">
            <a:extLst>
              <a:ext uri="{FF2B5EF4-FFF2-40B4-BE49-F238E27FC236}">
                <a16:creationId xmlns:a16="http://schemas.microsoft.com/office/drawing/2014/main" id="{60F5F728-E505-6E2A-3D55-4815BB48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" t="13722" r="2873" b="7650"/>
          <a:stretch/>
        </p:blipFill>
        <p:spPr>
          <a:xfrm>
            <a:off x="274036" y="2836076"/>
            <a:ext cx="3121200" cy="25797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7B92719-7957-1772-4537-87FEAEA1EFF7}"/>
              </a:ext>
            </a:extLst>
          </p:cNvPr>
          <p:cNvGrpSpPr/>
          <p:nvPr/>
        </p:nvGrpSpPr>
        <p:grpSpPr>
          <a:xfrm>
            <a:off x="2360265" y="2600763"/>
            <a:ext cx="900000" cy="224420"/>
            <a:chOff x="1299763" y="2595680"/>
            <a:chExt cx="955087" cy="224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5D193F-3EC6-1F97-69D6-3495C02AE868}"/>
                </a:ext>
              </a:extLst>
            </p:cNvPr>
            <p:cNvSpPr txBox="1"/>
            <p:nvPr/>
          </p:nvSpPr>
          <p:spPr>
            <a:xfrm rot="16200000">
              <a:off x="1649280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2C06F5-F5FB-99B3-68FE-6EC2FBA8ABEF}"/>
                </a:ext>
              </a:extLst>
            </p:cNvPr>
            <p:cNvSpPr txBox="1"/>
            <p:nvPr/>
          </p:nvSpPr>
          <p:spPr>
            <a:xfrm rot="16200000">
              <a:off x="1772284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3.7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20E6A8-D173-2422-F6A9-6C2DB7664967}"/>
                </a:ext>
              </a:extLst>
            </p:cNvPr>
            <p:cNvSpPr txBox="1"/>
            <p:nvPr/>
          </p:nvSpPr>
          <p:spPr>
            <a:xfrm rot="16200000">
              <a:off x="149644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0.41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F288DC-553C-7DF3-9463-A30F2C3E0B23}"/>
                </a:ext>
              </a:extLst>
            </p:cNvPr>
            <p:cNvSpPr txBox="1"/>
            <p:nvPr/>
          </p:nvSpPr>
          <p:spPr>
            <a:xfrm rot="16200000">
              <a:off x="203533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89BB2A-A800-CEA0-5E32-318874B0FDA6}"/>
                </a:ext>
              </a:extLst>
            </p:cNvPr>
            <p:cNvSpPr txBox="1"/>
            <p:nvPr/>
          </p:nvSpPr>
          <p:spPr>
            <a:xfrm rot="16200000">
              <a:off x="137680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0.14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73063C-600B-BC39-6373-5CBA61746EB4}"/>
                </a:ext>
              </a:extLst>
            </p:cNvPr>
            <p:cNvSpPr txBox="1"/>
            <p:nvPr/>
          </p:nvSpPr>
          <p:spPr>
            <a:xfrm rot="16200000">
              <a:off x="1337530" y="2718213"/>
              <a:ext cx="641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879A0-057E-1922-95F0-EEB03B5C71AE}"/>
                </a:ext>
              </a:extLst>
            </p:cNvPr>
            <p:cNvSpPr txBox="1"/>
            <p:nvPr/>
          </p:nvSpPr>
          <p:spPr>
            <a:xfrm rot="16200000">
              <a:off x="190976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D2EA0-232D-3A3C-8588-4E36DCA40934}"/>
                </a:ext>
              </a:extLst>
            </p:cNvPr>
            <p:cNvSpPr txBox="1"/>
            <p:nvPr/>
          </p:nvSpPr>
          <p:spPr>
            <a:xfrm rot="16200000">
              <a:off x="2106930" y="2672180"/>
              <a:ext cx="192360" cy="103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7B4C5-08DF-BBE6-1C8F-E3152F21B88C}"/>
              </a:ext>
            </a:extLst>
          </p:cNvPr>
          <p:cNvGrpSpPr/>
          <p:nvPr/>
        </p:nvGrpSpPr>
        <p:grpSpPr>
          <a:xfrm>
            <a:off x="1336739" y="2600763"/>
            <a:ext cx="900000" cy="224420"/>
            <a:chOff x="1299763" y="2595680"/>
            <a:chExt cx="955087" cy="2244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975CE1-780D-8F6E-F0DE-3C683070A3B7}"/>
                </a:ext>
              </a:extLst>
            </p:cNvPr>
            <p:cNvSpPr txBox="1"/>
            <p:nvPr/>
          </p:nvSpPr>
          <p:spPr>
            <a:xfrm rot="16200000">
              <a:off x="1649280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1.2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4F1ADF-4359-359C-D321-39BA296C441A}"/>
                </a:ext>
              </a:extLst>
            </p:cNvPr>
            <p:cNvSpPr txBox="1"/>
            <p:nvPr/>
          </p:nvSpPr>
          <p:spPr>
            <a:xfrm rot="16200000">
              <a:off x="1772284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3.7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0B7CA-3257-C144-706C-A405B6DF9B5B}"/>
                </a:ext>
              </a:extLst>
            </p:cNvPr>
            <p:cNvSpPr txBox="1"/>
            <p:nvPr/>
          </p:nvSpPr>
          <p:spPr>
            <a:xfrm rot="16200000">
              <a:off x="149644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0.41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E0F37A-EBE0-F404-7FC3-AF879A149082}"/>
                </a:ext>
              </a:extLst>
            </p:cNvPr>
            <p:cNvSpPr txBox="1"/>
            <p:nvPr/>
          </p:nvSpPr>
          <p:spPr>
            <a:xfrm rot="16200000">
              <a:off x="203533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F96BFF-1831-D135-DD3F-15614FFB1B53}"/>
                </a:ext>
              </a:extLst>
            </p:cNvPr>
            <p:cNvSpPr txBox="1"/>
            <p:nvPr/>
          </p:nvSpPr>
          <p:spPr>
            <a:xfrm rot="16200000">
              <a:off x="137680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0.14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7B768-FCBA-B496-1BE7-C593407ECE32}"/>
                </a:ext>
              </a:extLst>
            </p:cNvPr>
            <p:cNvSpPr txBox="1"/>
            <p:nvPr/>
          </p:nvSpPr>
          <p:spPr>
            <a:xfrm rot="16200000">
              <a:off x="1337530" y="2718213"/>
              <a:ext cx="641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9E9042-B2E6-400D-849E-1CA21FF6159A}"/>
                </a:ext>
              </a:extLst>
            </p:cNvPr>
            <p:cNvSpPr txBox="1"/>
            <p:nvPr/>
          </p:nvSpPr>
          <p:spPr>
            <a:xfrm rot="16200000">
              <a:off x="190976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AE5095-99E7-AB96-D99D-909E6AA1514C}"/>
                </a:ext>
              </a:extLst>
            </p:cNvPr>
            <p:cNvSpPr txBox="1"/>
            <p:nvPr/>
          </p:nvSpPr>
          <p:spPr>
            <a:xfrm rot="16200000">
              <a:off x="2106930" y="2672180"/>
              <a:ext cx="192360" cy="103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5D2055-5065-995D-4233-1937E378FA8F}"/>
              </a:ext>
            </a:extLst>
          </p:cNvPr>
          <p:cNvGrpSpPr/>
          <p:nvPr/>
        </p:nvGrpSpPr>
        <p:grpSpPr>
          <a:xfrm>
            <a:off x="321340" y="2600763"/>
            <a:ext cx="900000" cy="224420"/>
            <a:chOff x="1299763" y="2595680"/>
            <a:chExt cx="955087" cy="2244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D6B42-6D03-EEA5-65DB-2ECCD7EC0647}"/>
                </a:ext>
              </a:extLst>
            </p:cNvPr>
            <p:cNvSpPr txBox="1"/>
            <p:nvPr/>
          </p:nvSpPr>
          <p:spPr>
            <a:xfrm rot="16200000">
              <a:off x="1649280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1.2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8B1D03-7305-E9C0-4790-15DC19117BA2}"/>
                </a:ext>
              </a:extLst>
            </p:cNvPr>
            <p:cNvSpPr txBox="1"/>
            <p:nvPr/>
          </p:nvSpPr>
          <p:spPr>
            <a:xfrm rot="16200000">
              <a:off x="1772284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3.7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68753-1EBD-EA29-C847-6779F2AC49FF}"/>
                </a:ext>
              </a:extLst>
            </p:cNvPr>
            <p:cNvSpPr txBox="1"/>
            <p:nvPr/>
          </p:nvSpPr>
          <p:spPr>
            <a:xfrm rot="16200000">
              <a:off x="149644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0.41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BB28D2-F43E-0A18-3644-45BB592CB3E3}"/>
                </a:ext>
              </a:extLst>
            </p:cNvPr>
            <p:cNvSpPr txBox="1"/>
            <p:nvPr/>
          </p:nvSpPr>
          <p:spPr>
            <a:xfrm rot="16200000">
              <a:off x="203533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72FA9C-62B8-E1E6-A8C3-782E2F2009B6}"/>
                </a:ext>
              </a:extLst>
            </p:cNvPr>
            <p:cNvSpPr txBox="1"/>
            <p:nvPr/>
          </p:nvSpPr>
          <p:spPr>
            <a:xfrm rot="16200000">
              <a:off x="137680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F9C8A-4FAA-0CB0-2DD4-EE93D6A0490D}"/>
                </a:ext>
              </a:extLst>
            </p:cNvPr>
            <p:cNvSpPr txBox="1"/>
            <p:nvPr/>
          </p:nvSpPr>
          <p:spPr>
            <a:xfrm rot="16200000">
              <a:off x="1337530" y="2718213"/>
              <a:ext cx="641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CF8EE-1C5A-E315-11D1-1DEB273BB9E6}"/>
                </a:ext>
              </a:extLst>
            </p:cNvPr>
            <p:cNvSpPr txBox="1"/>
            <p:nvPr/>
          </p:nvSpPr>
          <p:spPr>
            <a:xfrm rot="16200000">
              <a:off x="190976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0709FE-C362-1A8D-0587-2A9F62A8823C}"/>
                </a:ext>
              </a:extLst>
            </p:cNvPr>
            <p:cNvSpPr txBox="1"/>
            <p:nvPr/>
          </p:nvSpPr>
          <p:spPr>
            <a:xfrm rot="16200000">
              <a:off x="2106930" y="2672180"/>
              <a:ext cx="192360" cy="103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3956C6-69E6-D386-DEFD-C8694C6234BE}"/>
              </a:ext>
            </a:extLst>
          </p:cNvPr>
          <p:cNvGrpSpPr/>
          <p:nvPr/>
        </p:nvGrpSpPr>
        <p:grpSpPr>
          <a:xfrm>
            <a:off x="274035" y="2429376"/>
            <a:ext cx="958670" cy="143551"/>
            <a:chOff x="589860" y="3580754"/>
            <a:chExt cx="683571" cy="4339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46CBDC-E7B3-DDA5-02D7-A49D003789C2}"/>
                </a:ext>
              </a:extLst>
            </p:cNvPr>
            <p:cNvCxnSpPr>
              <a:cxnSpLocks/>
            </p:cNvCxnSpPr>
            <p:nvPr/>
          </p:nvCxnSpPr>
          <p:spPr>
            <a:xfrm>
              <a:off x="589860" y="3624150"/>
              <a:ext cx="683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012F82-30A9-29FC-AFA1-E65444CB8C1E}"/>
                </a:ext>
              </a:extLst>
            </p:cNvPr>
            <p:cNvSpPr txBox="1"/>
            <p:nvPr/>
          </p:nvSpPr>
          <p:spPr>
            <a:xfrm>
              <a:off x="679398" y="3580754"/>
              <a:ext cx="544668" cy="4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dirty="0">
                  <a:latin typeface="Arial" pitchFamily="34" charset="0"/>
                  <a:cs typeface="Arial" pitchFamily="34" charset="0"/>
                </a:rPr>
                <a:t>RA-3118, µ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NZ" sz="9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7FB249-A3D2-B4B9-6B86-63FAEB4786B9}"/>
              </a:ext>
            </a:extLst>
          </p:cNvPr>
          <p:cNvGrpSpPr/>
          <p:nvPr/>
        </p:nvGrpSpPr>
        <p:grpSpPr>
          <a:xfrm>
            <a:off x="1362165" y="2429376"/>
            <a:ext cx="890011" cy="143551"/>
            <a:chOff x="589860" y="3580754"/>
            <a:chExt cx="683571" cy="4339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A297D3-EB54-E0A9-3BA3-7ED5F2918059}"/>
                </a:ext>
              </a:extLst>
            </p:cNvPr>
            <p:cNvCxnSpPr>
              <a:cxnSpLocks/>
            </p:cNvCxnSpPr>
            <p:nvPr/>
          </p:nvCxnSpPr>
          <p:spPr>
            <a:xfrm>
              <a:off x="589860" y="3624150"/>
              <a:ext cx="683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EFE9E9-2D26-8642-6785-A9A000961361}"/>
                </a:ext>
              </a:extLst>
            </p:cNvPr>
            <p:cNvSpPr txBox="1"/>
            <p:nvPr/>
          </p:nvSpPr>
          <p:spPr>
            <a:xfrm>
              <a:off x="677791" y="3580754"/>
              <a:ext cx="547877" cy="4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dirty="0">
                  <a:latin typeface="Arial" pitchFamily="34" charset="0"/>
                  <a:cs typeface="Arial" pitchFamily="34" charset="0"/>
                </a:rPr>
                <a:t>RA-3272, µ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NZ" sz="9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9D086A-6726-EFF4-6745-268B71AEFA7B}"/>
              </a:ext>
            </a:extLst>
          </p:cNvPr>
          <p:cNvGrpSpPr/>
          <p:nvPr/>
        </p:nvGrpSpPr>
        <p:grpSpPr>
          <a:xfrm>
            <a:off x="2385944" y="2429376"/>
            <a:ext cx="1009292" cy="143551"/>
            <a:chOff x="589860" y="3580754"/>
            <a:chExt cx="683571" cy="4339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D893A4-4E96-689C-FCB0-B3A9C23ECF42}"/>
                </a:ext>
              </a:extLst>
            </p:cNvPr>
            <p:cNvCxnSpPr>
              <a:cxnSpLocks/>
            </p:cNvCxnSpPr>
            <p:nvPr/>
          </p:nvCxnSpPr>
          <p:spPr>
            <a:xfrm>
              <a:off x="589860" y="3624150"/>
              <a:ext cx="683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F8F5DD-D9D6-C6E8-B808-24938D50273B}"/>
                </a:ext>
              </a:extLst>
            </p:cNvPr>
            <p:cNvSpPr txBox="1"/>
            <p:nvPr/>
          </p:nvSpPr>
          <p:spPr>
            <a:xfrm>
              <a:off x="710166" y="3580754"/>
              <a:ext cx="483127" cy="4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dirty="0">
                  <a:latin typeface="Arial" pitchFamily="34" charset="0"/>
                  <a:cs typeface="Arial" pitchFamily="34" charset="0"/>
                </a:rPr>
                <a:t>RA-3301, µ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NZ" sz="9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07CB6B6-9EE3-119A-98AE-16E47263DB87}"/>
              </a:ext>
            </a:extLst>
          </p:cNvPr>
          <p:cNvSpPr txBox="1"/>
          <p:nvPr/>
        </p:nvSpPr>
        <p:spPr>
          <a:xfrm>
            <a:off x="2178701" y="265790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8416D-6858-7A75-9D08-91474080405F}"/>
              </a:ext>
            </a:extLst>
          </p:cNvPr>
          <p:cNvSpPr txBox="1"/>
          <p:nvPr/>
        </p:nvSpPr>
        <p:spPr>
          <a:xfrm>
            <a:off x="1161238" y="265790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AAC9BD-8E04-BEAF-E40D-4BC47F714B96}"/>
              </a:ext>
            </a:extLst>
          </p:cNvPr>
          <p:cNvSpPr txBox="1"/>
          <p:nvPr/>
        </p:nvSpPr>
        <p:spPr>
          <a:xfrm>
            <a:off x="30072" y="4773502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FA5DEF-C937-F16C-2356-0FBC89B4D7AB}"/>
              </a:ext>
            </a:extLst>
          </p:cNvPr>
          <p:cNvSpPr txBox="1"/>
          <p:nvPr/>
        </p:nvSpPr>
        <p:spPr>
          <a:xfrm>
            <a:off x="106218" y="4231741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DC3E8-305F-172C-8A1A-ABFCFCE11908}"/>
              </a:ext>
            </a:extLst>
          </p:cNvPr>
          <p:cNvSpPr txBox="1"/>
          <p:nvPr/>
        </p:nvSpPr>
        <p:spPr>
          <a:xfrm>
            <a:off x="106218" y="4039941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D4948-6BB3-75C9-266E-D5CB1DFB74DE}"/>
              </a:ext>
            </a:extLst>
          </p:cNvPr>
          <p:cNvSpPr txBox="1"/>
          <p:nvPr/>
        </p:nvSpPr>
        <p:spPr>
          <a:xfrm>
            <a:off x="106218" y="3829891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80CCD0-6497-C98F-5074-9361B0CCD2D9}"/>
              </a:ext>
            </a:extLst>
          </p:cNvPr>
          <p:cNvSpPr txBox="1"/>
          <p:nvPr/>
        </p:nvSpPr>
        <p:spPr>
          <a:xfrm>
            <a:off x="55767" y="3613954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B62C0-B381-E60B-BDFC-C0B0FEF017A8}"/>
              </a:ext>
            </a:extLst>
          </p:cNvPr>
          <p:cNvSpPr txBox="1"/>
          <p:nvPr/>
        </p:nvSpPr>
        <p:spPr>
          <a:xfrm>
            <a:off x="63024" y="3418271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92F5AD-CF44-2EC1-B941-EC0780F7BB06}"/>
              </a:ext>
            </a:extLst>
          </p:cNvPr>
          <p:cNvSpPr txBox="1"/>
          <p:nvPr/>
        </p:nvSpPr>
        <p:spPr>
          <a:xfrm>
            <a:off x="48510" y="3244618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998D81-22CF-DD87-ED56-8787A5AAFCF3}"/>
              </a:ext>
            </a:extLst>
          </p:cNvPr>
          <p:cNvSpPr txBox="1"/>
          <p:nvPr/>
        </p:nvSpPr>
        <p:spPr>
          <a:xfrm>
            <a:off x="48510" y="3080359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D0955E-C869-6B72-A100-2CEC44472156}"/>
              </a:ext>
            </a:extLst>
          </p:cNvPr>
          <p:cNvSpPr txBox="1"/>
          <p:nvPr/>
        </p:nvSpPr>
        <p:spPr>
          <a:xfrm>
            <a:off x="48510" y="2946675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07E464-82A8-D8ED-9E7F-1BADC08C6F7B}"/>
              </a:ext>
            </a:extLst>
          </p:cNvPr>
          <p:cNvSpPr txBox="1"/>
          <p:nvPr/>
        </p:nvSpPr>
        <p:spPr>
          <a:xfrm>
            <a:off x="106217" y="5232335"/>
            <a:ext cx="242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0A39FB-2E73-66B3-3A1E-7E5213CA8CF3}"/>
              </a:ext>
            </a:extLst>
          </p:cNvPr>
          <p:cNvSpPr txBox="1"/>
          <p:nvPr/>
        </p:nvSpPr>
        <p:spPr>
          <a:xfrm>
            <a:off x="116634" y="28279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C64C36-6711-F01C-FB82-FF11D90B790B}"/>
              </a:ext>
            </a:extLst>
          </p:cNvPr>
          <p:cNvSpPr txBox="1"/>
          <p:nvPr/>
        </p:nvSpPr>
        <p:spPr>
          <a:xfrm>
            <a:off x="113475" y="449497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6F32E4-70EF-448C-8297-7D43CFBA2844}"/>
              </a:ext>
            </a:extLst>
          </p:cNvPr>
          <p:cNvSpPr txBox="1"/>
          <p:nvPr/>
        </p:nvSpPr>
        <p:spPr>
          <a:xfrm>
            <a:off x="3319320" y="4697559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45FE79-D52F-00EA-D367-BF26DA82B8D0}"/>
              </a:ext>
            </a:extLst>
          </p:cNvPr>
          <p:cNvSpPr txBox="1"/>
          <p:nvPr/>
        </p:nvSpPr>
        <p:spPr>
          <a:xfrm>
            <a:off x="3319320" y="5124613"/>
            <a:ext cx="242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B9ED7D-CD68-A369-127D-64FDC0B4AEFF}"/>
              </a:ext>
            </a:extLst>
          </p:cNvPr>
          <p:cNvSpPr txBox="1"/>
          <p:nvPr/>
        </p:nvSpPr>
        <p:spPr>
          <a:xfrm>
            <a:off x="3319320" y="4249945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9B7E57-CB9D-A1F2-68D4-3931FE3E4D6A}"/>
              </a:ext>
            </a:extLst>
          </p:cNvPr>
          <p:cNvSpPr txBox="1"/>
          <p:nvPr/>
        </p:nvSpPr>
        <p:spPr>
          <a:xfrm>
            <a:off x="3319320" y="4071494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61EFEC-8C2F-AB43-9E88-2937AAE2F743}"/>
              </a:ext>
            </a:extLst>
          </p:cNvPr>
          <p:cNvSpPr txBox="1"/>
          <p:nvPr/>
        </p:nvSpPr>
        <p:spPr>
          <a:xfrm>
            <a:off x="3319320" y="3879394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FE5DF6-4BC4-198E-F0DD-2BDE054C5D06}"/>
              </a:ext>
            </a:extLst>
          </p:cNvPr>
          <p:cNvSpPr txBox="1"/>
          <p:nvPr/>
        </p:nvSpPr>
        <p:spPr>
          <a:xfrm>
            <a:off x="3319320" y="3658184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5DDEDD-A0D6-01DC-AC11-7F815910602F}"/>
              </a:ext>
            </a:extLst>
          </p:cNvPr>
          <p:cNvSpPr txBox="1"/>
          <p:nvPr/>
        </p:nvSpPr>
        <p:spPr>
          <a:xfrm>
            <a:off x="3319320" y="3483348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3A507E-C2F0-7D2C-1D92-03B923176B48}"/>
              </a:ext>
            </a:extLst>
          </p:cNvPr>
          <p:cNvSpPr txBox="1"/>
          <p:nvPr/>
        </p:nvSpPr>
        <p:spPr>
          <a:xfrm>
            <a:off x="3319320" y="3309802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22CA3B-B5EE-F043-25E7-1F4CC15F5040}"/>
              </a:ext>
            </a:extLst>
          </p:cNvPr>
          <p:cNvSpPr txBox="1"/>
          <p:nvPr/>
        </p:nvSpPr>
        <p:spPr>
          <a:xfrm>
            <a:off x="3319320" y="3156614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CD996D-5052-2E3D-8B45-F0479F6ED919}"/>
              </a:ext>
            </a:extLst>
          </p:cNvPr>
          <p:cNvSpPr txBox="1"/>
          <p:nvPr/>
        </p:nvSpPr>
        <p:spPr>
          <a:xfrm>
            <a:off x="3319320" y="3019210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71534B-ADC4-743A-D9AB-F65BD056C0A8}"/>
              </a:ext>
            </a:extLst>
          </p:cNvPr>
          <p:cNvSpPr txBox="1"/>
          <p:nvPr/>
        </p:nvSpPr>
        <p:spPr>
          <a:xfrm>
            <a:off x="3319320" y="290408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06A6C61-3962-C108-F3B7-1AEBCD9FF631}"/>
              </a:ext>
            </a:extLst>
          </p:cNvPr>
          <p:cNvSpPr txBox="1"/>
          <p:nvPr/>
        </p:nvSpPr>
        <p:spPr>
          <a:xfrm>
            <a:off x="3319320" y="44790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CA5F8C-74CE-7922-59DD-8C1C569976C4}"/>
              </a:ext>
            </a:extLst>
          </p:cNvPr>
          <p:cNvSpPr/>
          <p:nvPr/>
        </p:nvSpPr>
        <p:spPr>
          <a:xfrm>
            <a:off x="190906" y="104897"/>
            <a:ext cx="189939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numCol="1" anchor="t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5        14</a:t>
            </a:r>
          </a:p>
          <a:p>
            <a:r>
              <a:rPr lang="en-CA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3’ UGCGCUAGAAAAAA</a:t>
            </a:r>
          </a:p>
          <a:p>
            <a:r>
              <a:rPr lang="en-CA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5’ ACGC</a:t>
            </a:r>
            <a:r>
              <a:rPr lang="en-CA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endParaRPr lang="en-CA" sz="1200" b="1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46134A-E33C-6EFD-D842-9CFE177F964A}"/>
              </a:ext>
            </a:extLst>
          </p:cNvPr>
          <p:cNvGrpSpPr/>
          <p:nvPr/>
        </p:nvGrpSpPr>
        <p:grpSpPr>
          <a:xfrm>
            <a:off x="175154" y="926923"/>
            <a:ext cx="3240001" cy="167078"/>
            <a:chOff x="502330" y="1279926"/>
            <a:chExt cx="3240001" cy="1670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C74D2C-5B6B-4F9C-10F1-7AF41C29286F}"/>
                </a:ext>
              </a:extLst>
            </p:cNvPr>
            <p:cNvSpPr txBox="1"/>
            <p:nvPr/>
          </p:nvSpPr>
          <p:spPr>
            <a:xfrm>
              <a:off x="985756" y="1279926"/>
              <a:ext cx="49051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NZ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27091F4-3CB0-C80C-20CF-15ED1EFD6F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31" y="1447004"/>
              <a:ext cx="3240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1036C9E-7C26-1950-2D2A-EA4CC10129B9}"/>
                </a:ext>
              </a:extLst>
            </p:cNvPr>
            <p:cNvSpPr txBox="1"/>
            <p:nvPr/>
          </p:nvSpPr>
          <p:spPr>
            <a:xfrm>
              <a:off x="502330" y="1279927"/>
              <a:ext cx="42319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DENV-2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29CAC55-4BEA-B9D6-CD5C-83250F361E76}"/>
              </a:ext>
            </a:extLst>
          </p:cNvPr>
          <p:cNvGrpSpPr/>
          <p:nvPr/>
        </p:nvGrpSpPr>
        <p:grpSpPr>
          <a:xfrm>
            <a:off x="168061" y="1636970"/>
            <a:ext cx="4566956" cy="167077"/>
            <a:chOff x="502331" y="1986089"/>
            <a:chExt cx="4566956" cy="16707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17FB21A-A26E-210A-B5EA-F3CA1504CCC3}"/>
                </a:ext>
              </a:extLst>
            </p:cNvPr>
            <p:cNvSpPr txBox="1"/>
            <p:nvPr/>
          </p:nvSpPr>
          <p:spPr>
            <a:xfrm>
              <a:off x="502331" y="1986089"/>
              <a:ext cx="456695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b="1" dirty="0">
                  <a:highlight>
                    <a:srgbClr val="FFFF00"/>
                  </a:highlight>
                  <a:latin typeface="Arial" pitchFamily="34" charset="0"/>
                  <a:cs typeface="Arial" pitchFamily="34" charset="0"/>
                </a:rPr>
                <a:t>PRE-INCUBATION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 = enzyme + inhibitor + MgCl</a:t>
              </a:r>
              <a:r>
                <a:rPr lang="en-NZ" sz="900" b="1" baseline="-25000" dirty="0">
                  <a:latin typeface="Arial" pitchFamily="34" charset="0"/>
                  <a:cs typeface="Arial" pitchFamily="34" charset="0"/>
                </a:rPr>
                <a:t>2 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+ EDTA + Tris-buffer = 10 min, 30°C </a:t>
              </a:r>
              <a:endParaRPr lang="en-NZ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117796-F897-E0FF-1F5B-9BD0ADE463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31" y="2153166"/>
              <a:ext cx="4536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A9BCCFC-F2BD-0D57-0C7A-A8E07328ADA9}"/>
              </a:ext>
            </a:extLst>
          </p:cNvPr>
          <p:cNvGrpSpPr/>
          <p:nvPr/>
        </p:nvGrpSpPr>
        <p:grpSpPr>
          <a:xfrm>
            <a:off x="168062" y="2119634"/>
            <a:ext cx="3240000" cy="160724"/>
            <a:chOff x="480843" y="3292258"/>
            <a:chExt cx="7776000" cy="160724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6B9EC93-2BA6-96FC-22AB-F7D0515F8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843" y="3452982"/>
              <a:ext cx="7776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A1BD56-54F0-3EEC-1098-FEC297C007E2}"/>
                </a:ext>
              </a:extLst>
            </p:cNvPr>
            <p:cNvSpPr txBox="1"/>
            <p:nvPr/>
          </p:nvSpPr>
          <p:spPr>
            <a:xfrm>
              <a:off x="480843" y="3292258"/>
              <a:ext cx="15465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b="1" dirty="0">
                  <a:latin typeface="Arial" pitchFamily="34" charset="0"/>
                  <a:cs typeface="Arial" pitchFamily="34" charset="0"/>
                </a:rPr>
                <a:t>UNC_p10=3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46BC27-7A59-2313-53BA-62D233790D58}"/>
              </a:ext>
            </a:extLst>
          </p:cNvPr>
          <p:cNvGrpSpPr/>
          <p:nvPr/>
        </p:nvGrpSpPr>
        <p:grpSpPr>
          <a:xfrm>
            <a:off x="167260" y="1145364"/>
            <a:ext cx="3247895" cy="377330"/>
            <a:chOff x="494436" y="1498367"/>
            <a:chExt cx="3247895" cy="37733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1F39F0-2C6E-9983-AB9D-6BFACEB4ED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31" y="1665444"/>
              <a:ext cx="3240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D37017-2C28-8F26-A85B-D05FFC37CEBD}"/>
                </a:ext>
              </a:extLst>
            </p:cNvPr>
            <p:cNvSpPr txBox="1"/>
            <p:nvPr/>
          </p:nvSpPr>
          <p:spPr>
            <a:xfrm>
              <a:off x="502331" y="1498367"/>
              <a:ext cx="1790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Primer = 200 µM; Template = 2 µM</a:t>
              </a:r>
              <a:endParaRPr lang="en-NZ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AC1A10A-586F-B670-9E69-EABAB7A134C9}"/>
                </a:ext>
              </a:extLst>
            </p:cNvPr>
            <p:cNvSpPr txBox="1"/>
            <p:nvPr/>
          </p:nvSpPr>
          <p:spPr>
            <a:xfrm>
              <a:off x="494436" y="1737198"/>
              <a:ext cx="19636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[</a:t>
              </a:r>
              <a:r>
                <a:rPr lang="el-GR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en-CA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CA" sz="900" baseline="30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32</a:t>
              </a:r>
              <a:r>
                <a:rPr lang="en-CA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P]G</a:t>
              </a:r>
              <a:r>
                <a:rPr lang="en-CA" sz="900" dirty="0">
                  <a:latin typeface="Arial" pitchFamily="34" charset="0"/>
                  <a:cs typeface="Arial" pitchFamily="34" charset="0"/>
                </a:rPr>
                <a:t>TP = 0.1 µM; ACU mix = 1 µM</a:t>
              </a:r>
              <a:endParaRPr lang="en-NZ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046E025-D000-B157-0ABA-CAA3970B83CB}"/>
              </a:ext>
            </a:extLst>
          </p:cNvPr>
          <p:cNvGrpSpPr/>
          <p:nvPr/>
        </p:nvGrpSpPr>
        <p:grpSpPr>
          <a:xfrm>
            <a:off x="168062" y="1881481"/>
            <a:ext cx="3240000" cy="181010"/>
            <a:chOff x="593313" y="2271839"/>
            <a:chExt cx="3762195" cy="18101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097B58-8FF9-2E62-8560-64952FB1F6A0}"/>
                </a:ext>
              </a:extLst>
            </p:cNvPr>
            <p:cNvSpPr txBox="1"/>
            <p:nvPr/>
          </p:nvSpPr>
          <p:spPr>
            <a:xfrm>
              <a:off x="593313" y="2271839"/>
              <a:ext cx="345282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b="1" dirty="0">
                  <a:highlight>
                    <a:srgbClr val="00FF00"/>
                  </a:highlight>
                  <a:latin typeface="Arial" pitchFamily="34" charset="0"/>
                  <a:cs typeface="Arial" pitchFamily="34" charset="0"/>
                </a:rPr>
                <a:t>START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 = Template + ACU + </a:t>
              </a:r>
              <a:r>
                <a:rPr lang="en-NZ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[</a:t>
              </a:r>
              <a:r>
                <a:rPr lang="el-GR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en-CA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CA" sz="900" b="1" baseline="30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32</a:t>
              </a:r>
              <a:r>
                <a:rPr lang="en-CA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P]G</a:t>
              </a:r>
              <a:r>
                <a:rPr lang="en-CA" sz="900" b="1" dirty="0">
                  <a:latin typeface="Arial" pitchFamily="34" charset="0"/>
                  <a:cs typeface="Arial" pitchFamily="34" charset="0"/>
                </a:rPr>
                <a:t>TP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  = 30 min, 30°C</a:t>
              </a:r>
              <a:endParaRPr lang="en-NZ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9572A4-7DC3-E31A-5DA0-FCFF40309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13" y="2452849"/>
              <a:ext cx="376219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42B3CA-3595-DAE1-F17C-5066A40CCDAD}"/>
              </a:ext>
            </a:extLst>
          </p:cNvPr>
          <p:cNvCxnSpPr>
            <a:cxnSpLocks/>
          </p:cNvCxnSpPr>
          <p:nvPr/>
        </p:nvCxnSpPr>
        <p:spPr>
          <a:xfrm flipH="1" flipV="1">
            <a:off x="175154" y="1576601"/>
            <a:ext cx="32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B4D7942-C92C-A7D2-5684-5B9970F0079B}"/>
              </a:ext>
            </a:extLst>
          </p:cNvPr>
          <p:cNvSpPr txBox="1"/>
          <p:nvPr/>
        </p:nvSpPr>
        <p:spPr>
          <a:xfrm>
            <a:off x="5850161" y="0"/>
            <a:ext cx="1349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Simon M. Walker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A1235D7-FF81-6152-C27F-17141839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17" y="6980808"/>
            <a:ext cx="2542862" cy="21248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36BC3C-4494-4CBC-248D-B7E2C9047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015" y="6985437"/>
            <a:ext cx="2558292" cy="21202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2218C2-7952-ABAC-57E0-DBF132287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" y="6985438"/>
            <a:ext cx="2558290" cy="212022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71DAA95-9BF0-6D19-8B6A-9E0861AED60C}"/>
              </a:ext>
            </a:extLst>
          </p:cNvPr>
          <p:cNvSpPr txBox="1"/>
          <p:nvPr/>
        </p:nvSpPr>
        <p:spPr>
          <a:xfrm>
            <a:off x="1580872" y="6493012"/>
            <a:ext cx="425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Inhibition of full-template length product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3DEB4EE-0D49-7EEE-C00B-A9365097D6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4089"/>
          <a:stretch/>
        </p:blipFill>
        <p:spPr>
          <a:xfrm>
            <a:off x="4311802" y="1989702"/>
            <a:ext cx="1941051" cy="2048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E5E40C9-F3F1-465A-8D52-FE12B92B5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801" y="3453054"/>
            <a:ext cx="2503424" cy="10241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092D3D-6B63-7D69-F0FE-4659F425C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1801" y="4579306"/>
            <a:ext cx="1756664" cy="16499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6854FA-D06A-6D16-C805-BB887597EFD1}"/>
              </a:ext>
            </a:extLst>
          </p:cNvPr>
          <p:cNvSpPr txBox="1"/>
          <p:nvPr/>
        </p:nvSpPr>
        <p:spPr>
          <a:xfrm>
            <a:off x="4283312" y="2245414"/>
            <a:ext cx="2435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Structure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401681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rry image of a book&#10;&#10;Description automatically generated">
            <a:extLst>
              <a:ext uri="{FF2B5EF4-FFF2-40B4-BE49-F238E27FC236}">
                <a16:creationId xmlns:a16="http://schemas.microsoft.com/office/drawing/2014/main" id="{311D4F2D-3035-A1CE-8DD2-BAEF70E43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5" t="16389" b="11667"/>
          <a:stretch/>
        </p:blipFill>
        <p:spPr>
          <a:xfrm>
            <a:off x="175154" y="2804375"/>
            <a:ext cx="1080000" cy="28984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729BB9F-4E12-9DD3-91F8-4FE36EBE1C91}"/>
              </a:ext>
            </a:extLst>
          </p:cNvPr>
          <p:cNvGrpSpPr/>
          <p:nvPr/>
        </p:nvGrpSpPr>
        <p:grpSpPr>
          <a:xfrm>
            <a:off x="175154" y="2567963"/>
            <a:ext cx="942623" cy="224420"/>
            <a:chOff x="1299763" y="2595680"/>
            <a:chExt cx="955087" cy="2244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AFE9E5-0322-FF49-50A3-58CCA9109189}"/>
                </a:ext>
              </a:extLst>
            </p:cNvPr>
            <p:cNvSpPr txBox="1"/>
            <p:nvPr/>
          </p:nvSpPr>
          <p:spPr>
            <a:xfrm rot="16200000">
              <a:off x="1649280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1.2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6C0B00-B97B-1EB0-8891-39F8D8E78A6C}"/>
                </a:ext>
              </a:extLst>
            </p:cNvPr>
            <p:cNvSpPr txBox="1"/>
            <p:nvPr/>
          </p:nvSpPr>
          <p:spPr>
            <a:xfrm rot="16200000">
              <a:off x="1772284" y="2670123"/>
              <a:ext cx="16030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3.7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339601-2C02-B243-C825-84242E34F51A}"/>
                </a:ext>
              </a:extLst>
            </p:cNvPr>
            <p:cNvSpPr txBox="1"/>
            <p:nvPr/>
          </p:nvSpPr>
          <p:spPr>
            <a:xfrm rot="16200000">
              <a:off x="149644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0.41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259813-7977-7FEC-8DED-765C5D0E9DC7}"/>
                </a:ext>
              </a:extLst>
            </p:cNvPr>
            <p:cNvSpPr txBox="1"/>
            <p:nvPr/>
          </p:nvSpPr>
          <p:spPr>
            <a:xfrm rot="16200000">
              <a:off x="203533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33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67E4F1-2F95-CE5D-9D6B-C6A37F6FFEC6}"/>
                </a:ext>
              </a:extLst>
            </p:cNvPr>
            <p:cNvSpPr txBox="1"/>
            <p:nvPr/>
          </p:nvSpPr>
          <p:spPr>
            <a:xfrm rot="16200000">
              <a:off x="1376801" y="2638063"/>
              <a:ext cx="2244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0.14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79FE51-DC0D-F7B5-7BDD-4B61CF0E5DEA}"/>
                </a:ext>
              </a:extLst>
            </p:cNvPr>
            <p:cNvSpPr txBox="1"/>
            <p:nvPr/>
          </p:nvSpPr>
          <p:spPr>
            <a:xfrm rot="16200000">
              <a:off x="1337530" y="2718213"/>
              <a:ext cx="6412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F8C638-5FE9-5F0B-49A1-1A4E53E0B04A}"/>
                </a:ext>
              </a:extLst>
            </p:cNvPr>
            <p:cNvSpPr txBox="1"/>
            <p:nvPr/>
          </p:nvSpPr>
          <p:spPr>
            <a:xfrm rot="16200000">
              <a:off x="1909762" y="2686153"/>
              <a:ext cx="128240" cy="1396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66EC4D-F0DA-6715-50A8-0A32E9B57D28}"/>
                </a:ext>
              </a:extLst>
            </p:cNvPr>
            <p:cNvSpPr txBox="1"/>
            <p:nvPr/>
          </p:nvSpPr>
          <p:spPr>
            <a:xfrm rot="16200000">
              <a:off x="2106930" y="2672180"/>
              <a:ext cx="192360" cy="103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21840F-6682-DC75-3143-4430F8657A6B}"/>
              </a:ext>
            </a:extLst>
          </p:cNvPr>
          <p:cNvSpPr txBox="1"/>
          <p:nvPr/>
        </p:nvSpPr>
        <p:spPr>
          <a:xfrm>
            <a:off x="1057675" y="262510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E9CE01-5187-DC1C-A743-B9B1659F599C}"/>
              </a:ext>
            </a:extLst>
          </p:cNvPr>
          <p:cNvGrpSpPr/>
          <p:nvPr/>
        </p:nvGrpSpPr>
        <p:grpSpPr>
          <a:xfrm>
            <a:off x="175154" y="2376863"/>
            <a:ext cx="1080000" cy="154426"/>
            <a:chOff x="589860" y="3484895"/>
            <a:chExt cx="720000" cy="13926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6F72BE-FF4B-73C6-4C22-16445B684E3A}"/>
                </a:ext>
              </a:extLst>
            </p:cNvPr>
            <p:cNvCxnSpPr>
              <a:cxnSpLocks/>
            </p:cNvCxnSpPr>
            <p:nvPr/>
          </p:nvCxnSpPr>
          <p:spPr>
            <a:xfrm>
              <a:off x="589860" y="3624160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3FF95-7E46-BE5B-7B71-AC37647A4E70}"/>
                </a:ext>
              </a:extLst>
            </p:cNvPr>
            <p:cNvSpPr txBox="1"/>
            <p:nvPr/>
          </p:nvSpPr>
          <p:spPr>
            <a:xfrm>
              <a:off x="722781" y="3484895"/>
              <a:ext cx="454185" cy="12490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dirty="0">
                  <a:latin typeface="Arial" pitchFamily="34" charset="0"/>
                  <a:cs typeface="Arial" pitchFamily="34" charset="0"/>
                </a:rPr>
                <a:t>RA-3318, µM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AF22F9D-55E0-3F00-8531-2EE1B2C737B1}"/>
              </a:ext>
            </a:extLst>
          </p:cNvPr>
          <p:cNvSpPr txBox="1"/>
          <p:nvPr/>
        </p:nvSpPr>
        <p:spPr>
          <a:xfrm>
            <a:off x="1178683" y="5038755"/>
            <a:ext cx="322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E6C7D-AA07-F9B1-0616-1EA3653D7CDE}"/>
              </a:ext>
            </a:extLst>
          </p:cNvPr>
          <p:cNvSpPr txBox="1"/>
          <p:nvPr/>
        </p:nvSpPr>
        <p:spPr>
          <a:xfrm>
            <a:off x="1178683" y="4515324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B94DF-53C1-A0F3-176C-971D9F575094}"/>
              </a:ext>
            </a:extLst>
          </p:cNvPr>
          <p:cNvSpPr txBox="1"/>
          <p:nvPr/>
        </p:nvSpPr>
        <p:spPr>
          <a:xfrm>
            <a:off x="1178683" y="4297776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8A02B2-C1CE-5A9C-9A15-278E31AA2079}"/>
              </a:ext>
            </a:extLst>
          </p:cNvPr>
          <p:cNvSpPr txBox="1"/>
          <p:nvPr/>
        </p:nvSpPr>
        <p:spPr>
          <a:xfrm>
            <a:off x="1178683" y="4039684"/>
            <a:ext cx="242374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8FC9A-4A55-2AE5-5633-66C6B94704FF}"/>
              </a:ext>
            </a:extLst>
          </p:cNvPr>
          <p:cNvSpPr txBox="1"/>
          <p:nvPr/>
        </p:nvSpPr>
        <p:spPr>
          <a:xfrm>
            <a:off x="1178683" y="3802709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50AE0-7CCD-8532-EB7C-84E1A3545D7F}"/>
              </a:ext>
            </a:extLst>
          </p:cNvPr>
          <p:cNvSpPr txBox="1"/>
          <p:nvPr/>
        </p:nvSpPr>
        <p:spPr>
          <a:xfrm>
            <a:off x="1178683" y="3588814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EC879-E4B1-949F-EB04-A58A19AE2A21}"/>
              </a:ext>
            </a:extLst>
          </p:cNvPr>
          <p:cNvSpPr txBox="1"/>
          <p:nvPr/>
        </p:nvSpPr>
        <p:spPr>
          <a:xfrm>
            <a:off x="1178683" y="3385959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9DAF81-0E8F-E170-7689-DAC4D968CCDB}"/>
              </a:ext>
            </a:extLst>
          </p:cNvPr>
          <p:cNvSpPr txBox="1"/>
          <p:nvPr/>
        </p:nvSpPr>
        <p:spPr>
          <a:xfrm>
            <a:off x="1178683" y="3200348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068549-18EC-0141-EBE1-0BE1A59E906B}"/>
              </a:ext>
            </a:extLst>
          </p:cNvPr>
          <p:cNvSpPr txBox="1"/>
          <p:nvPr/>
        </p:nvSpPr>
        <p:spPr>
          <a:xfrm>
            <a:off x="1178683" y="3032438"/>
            <a:ext cx="300082" cy="10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21210-3099-7AD5-7DC9-AE687676F1CC}"/>
              </a:ext>
            </a:extLst>
          </p:cNvPr>
          <p:cNvSpPr txBox="1"/>
          <p:nvPr/>
        </p:nvSpPr>
        <p:spPr>
          <a:xfrm>
            <a:off x="1178683" y="5471250"/>
            <a:ext cx="242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259AA7-F1D0-5574-A6AA-DCEBBCA165B2}"/>
              </a:ext>
            </a:extLst>
          </p:cNvPr>
          <p:cNvSpPr txBox="1"/>
          <p:nvPr/>
        </p:nvSpPr>
        <p:spPr>
          <a:xfrm>
            <a:off x="1178683" y="28851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4C138B-B061-780D-6239-3553398C4186}"/>
              </a:ext>
            </a:extLst>
          </p:cNvPr>
          <p:cNvSpPr txBox="1"/>
          <p:nvPr/>
        </p:nvSpPr>
        <p:spPr>
          <a:xfrm>
            <a:off x="1178683" y="477415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40EAFA-0882-B341-0E71-641926153C23}"/>
              </a:ext>
            </a:extLst>
          </p:cNvPr>
          <p:cNvGrpSpPr/>
          <p:nvPr/>
        </p:nvGrpSpPr>
        <p:grpSpPr>
          <a:xfrm>
            <a:off x="175154" y="926923"/>
            <a:ext cx="3240001" cy="167078"/>
            <a:chOff x="502330" y="1279926"/>
            <a:chExt cx="3240001" cy="1670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B11DD-1416-DC3C-4972-0FD6340B6DF3}"/>
                </a:ext>
              </a:extLst>
            </p:cNvPr>
            <p:cNvSpPr txBox="1"/>
            <p:nvPr/>
          </p:nvSpPr>
          <p:spPr>
            <a:xfrm>
              <a:off x="985756" y="1279926"/>
              <a:ext cx="49051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NZ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CFFA708-BBBD-B65B-93A4-50DDDD847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31" y="1447004"/>
              <a:ext cx="3240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5475AB-AD04-85B5-41D6-F558DDC2762C}"/>
                </a:ext>
              </a:extLst>
            </p:cNvPr>
            <p:cNvSpPr txBox="1"/>
            <p:nvPr/>
          </p:nvSpPr>
          <p:spPr>
            <a:xfrm>
              <a:off x="502330" y="1279927"/>
              <a:ext cx="42319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DENV-2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66743A-E406-D60B-5ACE-E92D08AD0B7A}"/>
              </a:ext>
            </a:extLst>
          </p:cNvPr>
          <p:cNvGrpSpPr/>
          <p:nvPr/>
        </p:nvGrpSpPr>
        <p:grpSpPr>
          <a:xfrm>
            <a:off x="168061" y="1636970"/>
            <a:ext cx="4566956" cy="167077"/>
            <a:chOff x="502331" y="1986089"/>
            <a:chExt cx="4566956" cy="167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C8D4B9-8AD3-8FB4-08C5-502B40194FAF}"/>
                </a:ext>
              </a:extLst>
            </p:cNvPr>
            <p:cNvSpPr txBox="1"/>
            <p:nvPr/>
          </p:nvSpPr>
          <p:spPr>
            <a:xfrm>
              <a:off x="502331" y="1986089"/>
              <a:ext cx="456695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b="1" dirty="0">
                  <a:highlight>
                    <a:srgbClr val="FFFF00"/>
                  </a:highlight>
                  <a:latin typeface="Arial" pitchFamily="34" charset="0"/>
                  <a:cs typeface="Arial" pitchFamily="34" charset="0"/>
                </a:rPr>
                <a:t>PRE-INCUBATION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 = enzyme + inhibitor + MgCl</a:t>
              </a:r>
              <a:r>
                <a:rPr lang="en-NZ" sz="900" b="1" baseline="-25000" dirty="0">
                  <a:latin typeface="Arial" pitchFamily="34" charset="0"/>
                  <a:cs typeface="Arial" pitchFamily="34" charset="0"/>
                </a:rPr>
                <a:t>2 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+ EDTA + Tris-buffer = 10 min, 30°C </a:t>
              </a:r>
              <a:endParaRPr lang="en-NZ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B93D00E-D45C-D1AC-7646-D1E4747B2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31" y="2153166"/>
              <a:ext cx="4536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D8B6EB-35E6-5D37-38B5-6684FADC00C6}"/>
              </a:ext>
            </a:extLst>
          </p:cNvPr>
          <p:cNvGrpSpPr/>
          <p:nvPr/>
        </p:nvGrpSpPr>
        <p:grpSpPr>
          <a:xfrm>
            <a:off x="168062" y="2119634"/>
            <a:ext cx="3240000" cy="160724"/>
            <a:chOff x="480843" y="3292258"/>
            <a:chExt cx="7776000" cy="16072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60841E4-8280-EA97-E85E-B7F46432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843" y="3452982"/>
              <a:ext cx="7776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0D4970-92F2-928B-EC55-9F3AF1C3F14E}"/>
                </a:ext>
              </a:extLst>
            </p:cNvPr>
            <p:cNvSpPr txBox="1"/>
            <p:nvPr/>
          </p:nvSpPr>
          <p:spPr>
            <a:xfrm>
              <a:off x="480843" y="3292258"/>
              <a:ext cx="123110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b="1" dirty="0">
                  <a:latin typeface="Arial" pitchFamily="34" charset="0"/>
                  <a:cs typeface="Arial" pitchFamily="34" charset="0"/>
                </a:rPr>
                <a:t>UNC_p10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307B9F-227A-9B7C-3F84-F35006795872}"/>
              </a:ext>
            </a:extLst>
          </p:cNvPr>
          <p:cNvGrpSpPr/>
          <p:nvPr/>
        </p:nvGrpSpPr>
        <p:grpSpPr>
          <a:xfrm>
            <a:off x="166459" y="1145364"/>
            <a:ext cx="3248696" cy="377330"/>
            <a:chOff x="493635" y="1498367"/>
            <a:chExt cx="3248696" cy="37733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A76078-683D-FD7C-541C-437566F8E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31" y="1665444"/>
              <a:ext cx="3240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9EB8AB-9757-0A69-7E85-34BF64089A90}"/>
                </a:ext>
              </a:extLst>
            </p:cNvPr>
            <p:cNvSpPr txBox="1"/>
            <p:nvPr/>
          </p:nvSpPr>
          <p:spPr>
            <a:xfrm>
              <a:off x="502331" y="1498367"/>
              <a:ext cx="1790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dirty="0">
                  <a:latin typeface="Arial" pitchFamily="34" charset="0"/>
                  <a:cs typeface="Arial" pitchFamily="34" charset="0"/>
                </a:rPr>
                <a:t>Primer = 200 µM; Template = 2 µM</a:t>
              </a:r>
              <a:endParaRPr lang="en-NZ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A13590-1C5E-6930-9D14-2F563302CA1B}"/>
                </a:ext>
              </a:extLst>
            </p:cNvPr>
            <p:cNvSpPr txBox="1"/>
            <p:nvPr/>
          </p:nvSpPr>
          <p:spPr>
            <a:xfrm>
              <a:off x="493635" y="1737198"/>
              <a:ext cx="19652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NZ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[</a:t>
              </a:r>
              <a:r>
                <a:rPr lang="el-GR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en-CA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CA" sz="900" baseline="30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32</a:t>
              </a:r>
              <a:r>
                <a:rPr lang="en-CA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P]G</a:t>
              </a:r>
              <a:r>
                <a:rPr lang="en-CA" sz="900" dirty="0">
                  <a:latin typeface="Arial" pitchFamily="34" charset="0"/>
                  <a:cs typeface="Arial" pitchFamily="34" charset="0"/>
                </a:rPr>
                <a:t>TP = 0.1 µM; ACU mix = 1 µM</a:t>
              </a:r>
              <a:endParaRPr lang="en-NZ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599DB0-D5AD-ADAB-93AD-B534D0147E9C}"/>
              </a:ext>
            </a:extLst>
          </p:cNvPr>
          <p:cNvGrpSpPr/>
          <p:nvPr/>
        </p:nvGrpSpPr>
        <p:grpSpPr>
          <a:xfrm>
            <a:off x="168062" y="1881481"/>
            <a:ext cx="3240000" cy="181010"/>
            <a:chOff x="593313" y="2271839"/>
            <a:chExt cx="3762195" cy="1810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15400A-C0EC-D701-20A4-F232374402A5}"/>
                </a:ext>
              </a:extLst>
            </p:cNvPr>
            <p:cNvSpPr txBox="1"/>
            <p:nvPr/>
          </p:nvSpPr>
          <p:spPr>
            <a:xfrm>
              <a:off x="593313" y="2271839"/>
              <a:ext cx="345282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NZ" sz="900" b="1" dirty="0">
                  <a:highlight>
                    <a:srgbClr val="00FF00"/>
                  </a:highlight>
                  <a:latin typeface="Arial" pitchFamily="34" charset="0"/>
                  <a:cs typeface="Arial" pitchFamily="34" charset="0"/>
                </a:rPr>
                <a:t>START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 = Template + ACU + </a:t>
              </a:r>
              <a:r>
                <a:rPr lang="en-NZ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[</a:t>
              </a:r>
              <a:r>
                <a:rPr lang="el-GR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en-CA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CA" sz="900" b="1" baseline="30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32</a:t>
              </a:r>
              <a:r>
                <a:rPr lang="en-CA" sz="9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P]G</a:t>
              </a:r>
              <a:r>
                <a:rPr lang="en-CA" sz="900" b="1" dirty="0">
                  <a:latin typeface="Arial" pitchFamily="34" charset="0"/>
                  <a:cs typeface="Arial" pitchFamily="34" charset="0"/>
                </a:rPr>
                <a:t>TP</a:t>
              </a:r>
              <a:r>
                <a:rPr lang="en-NZ" sz="900" b="1" dirty="0">
                  <a:latin typeface="Arial" pitchFamily="34" charset="0"/>
                  <a:cs typeface="Arial" pitchFamily="34" charset="0"/>
                </a:rPr>
                <a:t>  = 30 min, 30°C</a:t>
              </a:r>
              <a:endParaRPr lang="en-NZ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6052DF-D928-95C0-6D0C-83C37A484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13" y="2452849"/>
              <a:ext cx="376219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8261F1-64B7-1F2B-7872-11A428DED1AB}"/>
              </a:ext>
            </a:extLst>
          </p:cNvPr>
          <p:cNvCxnSpPr>
            <a:cxnSpLocks/>
          </p:cNvCxnSpPr>
          <p:nvPr/>
        </p:nvCxnSpPr>
        <p:spPr>
          <a:xfrm flipH="1" flipV="1">
            <a:off x="175154" y="1576601"/>
            <a:ext cx="32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5F8A8F-DC93-7A26-6194-070CEFDB0460}"/>
              </a:ext>
            </a:extLst>
          </p:cNvPr>
          <p:cNvSpPr txBox="1"/>
          <p:nvPr/>
        </p:nvSpPr>
        <p:spPr>
          <a:xfrm>
            <a:off x="5850161" y="0"/>
            <a:ext cx="1349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Simon M. Walker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C9B5FF-D3D5-115B-5586-91D2C5912151}"/>
              </a:ext>
            </a:extLst>
          </p:cNvPr>
          <p:cNvSpPr/>
          <p:nvPr/>
        </p:nvSpPr>
        <p:spPr>
          <a:xfrm>
            <a:off x="190906" y="104897"/>
            <a:ext cx="189939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numCol="1" anchor="t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5        14</a:t>
            </a:r>
          </a:p>
          <a:p>
            <a:r>
              <a:rPr lang="en-CA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3’ UGCGCUAGAAAAAA</a:t>
            </a:r>
          </a:p>
          <a:p>
            <a:r>
              <a:rPr lang="en-CA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5’ ACGC</a:t>
            </a:r>
            <a:r>
              <a:rPr lang="en-CA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endParaRPr lang="en-CA" sz="1200" b="1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E1082B6-20D6-FE8F-F8C1-D4651786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33" y="5310678"/>
            <a:ext cx="2894462" cy="2418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BCC81D6-534B-38EE-5579-64B227DFE989}"/>
              </a:ext>
            </a:extLst>
          </p:cNvPr>
          <p:cNvSpPr txBox="1"/>
          <p:nvPr/>
        </p:nvSpPr>
        <p:spPr>
          <a:xfrm>
            <a:off x="2607992" y="4941346"/>
            <a:ext cx="425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Inhibition of full-template length product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8E3C270-AF7A-0878-D1ED-C0AC963BA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23"/>
          <a:stretch/>
        </p:blipFill>
        <p:spPr>
          <a:xfrm>
            <a:off x="3599656" y="3100596"/>
            <a:ext cx="2133600" cy="11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55600D-6876-FC14-BF9F-626A72FCC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97138"/>
              </p:ext>
            </p:extLst>
          </p:nvPr>
        </p:nvGraphicFramePr>
        <p:xfrm>
          <a:off x="970755" y="2206165"/>
          <a:ext cx="5257801" cy="33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71">
                  <a:extLst>
                    <a:ext uri="{9D8B030D-6E8A-4147-A177-3AD203B41FA5}">
                      <a16:colId xmlns:a16="http://schemas.microsoft.com/office/drawing/2014/main" val="2211418120"/>
                    </a:ext>
                  </a:extLst>
                </a:gridCol>
                <a:gridCol w="4126230">
                  <a:extLst>
                    <a:ext uri="{9D8B030D-6E8A-4147-A177-3AD203B41FA5}">
                      <a16:colId xmlns:a16="http://schemas.microsoft.com/office/drawing/2014/main" val="1297323621"/>
                    </a:ext>
                  </a:extLst>
                </a:gridCol>
              </a:tblGrid>
              <a:tr h="662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Compound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Inhibition of full-template length product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51165"/>
                  </a:ext>
                </a:extLst>
              </a:tr>
              <a:tr h="662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RA-3118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dose-response pattern observed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803016"/>
                  </a:ext>
                </a:extLst>
              </a:tr>
              <a:tr h="662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RA-3272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dose-response pattern observed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52038"/>
                  </a:ext>
                </a:extLst>
              </a:tr>
              <a:tr h="662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RA-3301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inhibition pattern observed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18344"/>
                  </a:ext>
                </a:extLst>
              </a:tr>
              <a:tr h="6628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RA-3318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inhibition pattern observed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56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F69A50-35B8-07E7-9D03-710B8C8E1C85}"/>
              </a:ext>
            </a:extLst>
          </p:cNvPr>
          <p:cNvSpPr txBox="1"/>
          <p:nvPr/>
        </p:nvSpPr>
        <p:spPr>
          <a:xfrm>
            <a:off x="2740028" y="1836833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Table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C01A2-E7BB-F67C-1D3C-D6FA977CB7FF}"/>
              </a:ext>
            </a:extLst>
          </p:cNvPr>
          <p:cNvSpPr txBox="1"/>
          <p:nvPr/>
        </p:nvSpPr>
        <p:spPr>
          <a:xfrm>
            <a:off x="1229836" y="6172202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3118 is not a DENV compound – the structure originally given for this was the structure for 3318 and has been amended in this file.</a:t>
            </a:r>
          </a:p>
        </p:txBody>
      </p:sp>
    </p:spTree>
    <p:extLst>
      <p:ext uri="{BB962C8B-B14F-4D97-AF65-F5344CB8AC3E}">
        <p14:creationId xmlns:p14="http://schemas.microsoft.com/office/powerpoint/2010/main" val="40681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319</Words>
  <Application>Microsoft Office PowerPoint</Application>
  <PresentationFormat>Custom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Walker</dc:creator>
  <cp:lastModifiedBy>Isaksson, Rebecka</cp:lastModifiedBy>
  <cp:revision>3</cp:revision>
  <cp:lastPrinted>2024-03-21T18:50:27Z</cp:lastPrinted>
  <dcterms:created xsi:type="dcterms:W3CDTF">2024-03-08T19:16:20Z</dcterms:created>
  <dcterms:modified xsi:type="dcterms:W3CDTF">2024-04-09T17:02:16Z</dcterms:modified>
</cp:coreProperties>
</file>