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1623-3FAA-41C9-98B3-76B5C717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71F6A-27EB-4002-B744-A7050DDA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23C5-7D9B-4E99-9FEC-45F939C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992E-3D6F-408A-ABE0-CF9CB0EB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F3FB-473C-4716-B710-DF8A96C5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0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C424-7077-4473-868F-D272DFB7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3144-7AF9-495E-A9CD-E267F2C04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369D-28BE-4097-B649-101D2A0B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7982-3C4C-4C5F-9F76-FF120BF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39CC-AA5D-4584-8D9A-D57335F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86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FC50B-6D5E-4305-9262-F9CAD4E7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A15CC-9AD6-4229-8F8E-757BE791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03FB-7A86-4E05-9E5B-D8C74CB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58A3-C3EB-4021-9DDB-CA538FF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C485-E483-4457-90CC-343EDF12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95A6-6002-4B95-A6B4-DAFB358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2AA7-407D-4B0E-9FC4-1EB505C6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F089-7D0D-4A30-9C2F-D89CACF6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F66B-3613-4F4E-B9C6-615CCE5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C5A4-6662-4012-A14A-EC5473E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5D60-A1FD-4924-BB8C-EE10D844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291-2508-41E2-8D68-8392FF08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8EC9-FFC4-4F86-B476-E5718543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48C6-2779-4ACC-8A09-607AC4EF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97B5-2FA3-49C3-8451-E1938492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2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F1C3-2665-45AC-8774-F8A5D301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AB3F-2C2F-4258-8BCC-7FC2A04AF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E267A-7F39-4E44-AEE1-7C3AB9FD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5E254-07BB-4321-B6DA-E41880B6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1334-5E57-4AAA-A418-B44D38C2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1E04-B108-42E1-8808-C81F975C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5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31FC-8477-4956-876C-F63BD502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845F-BE2B-4E03-8A6E-1A26E5D8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13E2-92CE-4B3C-8634-29C96FCF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04F26-ABB7-4365-9424-37BB2A13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8FD2-48FB-44CA-836B-F93679672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DC5D3-0FFE-47CC-938C-AE6C008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12014-61C4-49B3-BB82-B7610995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9AB84-3BD5-4D4A-A6FF-048B73F8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15DE-FE4D-4C5C-A95A-1B69FE25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030F-D359-4110-8187-F226C93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B198-CC8D-48F9-A440-2A393446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F5F34-D0C5-48A1-A810-0C0CDF4C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9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2CB2C-3BA3-4BB6-A702-557996B8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5893B-FDAA-46DE-91FC-8B0E8C6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3F53-62E3-4134-9CE4-DDC86FF6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0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0618-CF33-494F-B837-71D314DE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DA73-0F9A-4AD2-9FC1-F02714B0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B829-CF13-475F-8FA6-0DFFF943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38542-A292-41BD-A6BF-D2C7F2EF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4C92-0A08-4018-A3A3-FB3F883E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062-0DC7-4AEC-9701-1D64722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8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0363-436C-4B24-8489-6850E468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F609A-1C7B-4E22-8A96-5AF419D16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9A35A-9A97-4DEA-BB38-37A373A4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3C8F-3F4F-47C2-A59C-2413061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3C7B-0FA4-4CFC-9789-C080872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E8EF9-3660-48D6-969B-5C597D3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2B05-ACD8-4BA4-ADFA-8B975E2D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04DD-CEC3-403E-BFF7-31846BA7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615D-91E9-4422-AAE9-8E940D85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95A2-0A11-4243-B7AD-276BEB161069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849D-2114-40C4-BCB5-66ACB498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86A6-3452-4AD9-89B6-862F50A0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F135-489C-482B-809B-94605795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8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3d-view/7M40?preset=ligandInteraction&amp;label_asym_id=C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F58FD-236E-437B-8691-0740B29E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51" y="3331558"/>
            <a:ext cx="2637756" cy="1907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2D942D-DCDB-46DC-8B99-9ADE2C01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8" y="407175"/>
            <a:ext cx="5343608" cy="2498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4F4F8-D7D7-4AB6-8804-9849757FA260}"/>
              </a:ext>
            </a:extLst>
          </p:cNvPr>
          <p:cNvSpPr txBox="1"/>
          <p:nvPr/>
        </p:nvSpPr>
        <p:spPr>
          <a:xfrm>
            <a:off x="238883" y="145565"/>
            <a:ext cx="243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RBBP4 FP assay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C60EC-63BD-490C-8C7F-9419E9A67763}"/>
              </a:ext>
            </a:extLst>
          </p:cNvPr>
          <p:cNvSpPr txBox="1"/>
          <p:nvPr/>
        </p:nvSpPr>
        <p:spPr>
          <a:xfrm>
            <a:off x="2243699" y="2866340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MTA1 peptide Side Pocket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73D3-1800-4B18-BFAF-D1D1D6C6C54F}"/>
              </a:ext>
            </a:extLst>
          </p:cNvPr>
          <p:cNvSpPr txBox="1"/>
          <p:nvPr/>
        </p:nvSpPr>
        <p:spPr>
          <a:xfrm>
            <a:off x="7031095" y="2866340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 peptide Top Pocket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CB4D6-ADB3-4362-A7FF-BF217AA1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022" y="3331558"/>
            <a:ext cx="2464577" cy="1788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B1C3D2-F689-4C9C-B8B6-D029237C4E3C}"/>
              </a:ext>
            </a:extLst>
          </p:cNvPr>
          <p:cNvSpPr/>
          <p:nvPr/>
        </p:nvSpPr>
        <p:spPr>
          <a:xfrm>
            <a:off x="2243699" y="3235672"/>
            <a:ext cx="3712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2B94A-D6DB-4D52-8B92-715ADA702B5B}"/>
              </a:ext>
            </a:extLst>
          </p:cNvPr>
          <p:cNvSpPr/>
          <p:nvPr/>
        </p:nvSpPr>
        <p:spPr>
          <a:xfrm>
            <a:off x="7138651" y="3235672"/>
            <a:ext cx="3712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AC8C7D-AAB8-4C07-8CD4-0F6FBB5F5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15" y="322424"/>
            <a:ext cx="5545432" cy="2593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7D724-5EBE-4D1B-96BD-67552A00D8FB}"/>
              </a:ext>
            </a:extLst>
          </p:cNvPr>
          <p:cNvSpPr txBox="1"/>
          <p:nvPr/>
        </p:nvSpPr>
        <p:spPr>
          <a:xfrm>
            <a:off x="2243699" y="5365176"/>
            <a:ext cx="752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throughput screening afforded low-</a:t>
            </a:r>
            <a:r>
              <a:rPr lang="en-US" dirty="0" err="1"/>
              <a:t>microM</a:t>
            </a:r>
            <a:r>
              <a:rPr lang="en-US" dirty="0"/>
              <a:t> hits for the top pocket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Hits confirmed by FP and SPR.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7C202-4BD4-4C41-A799-FF06B6395DDB}"/>
              </a:ext>
            </a:extLst>
          </p:cNvPr>
          <p:cNvSpPr txBox="1"/>
          <p:nvPr/>
        </p:nvSpPr>
        <p:spPr>
          <a:xfrm>
            <a:off x="10548858" y="648866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Masoud </a:t>
            </a:r>
            <a:r>
              <a:rPr lang="en-US" dirty="0" err="1"/>
              <a:t>Vedadi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>
            <a:extLst>
              <a:ext uri="{FF2B5EF4-FFF2-40B4-BE49-F238E27FC236}">
                <a16:creationId xmlns:a16="http://schemas.microsoft.com/office/drawing/2014/main" id="{C2E8A990-BD3E-4F24-B1B5-87CFF76B5E29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6143625"/>
            <a:ext cx="9104312" cy="714375"/>
            <a:chOff x="39684" y="6134745"/>
            <a:chExt cx="9104316" cy="71437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F99B8D9-507E-4E8C-A9C6-28AE8A05D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837" y="6134745"/>
              <a:ext cx="679450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9AEED7E1-2B85-42E4-9EB3-E9081E87D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6634808"/>
              <a:ext cx="1265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006666"/>
                  </a:solidFill>
                  <a:latin typeface="Arial" panose="020B0604020202020204" pitchFamily="34" charset="0"/>
                </a:rPr>
                <a:t>Molecular Biophysics</a:t>
              </a:r>
            </a:p>
          </p:txBody>
        </p:sp>
        <p:pic>
          <p:nvPicPr>
            <p:cNvPr id="19" name="Picture 4" descr="C:\Users\bmarsden\Desktop\SGC Phase 3 Templates\logos\SGC_PB_correct_font_new_reverse.png">
              <a:extLst>
                <a:ext uri="{FF2B5EF4-FFF2-40B4-BE49-F238E27FC236}">
                  <a16:creationId xmlns:a16="http://schemas.microsoft.com/office/drawing/2014/main" id="{573EF3F5-FABE-40E8-B3FB-3CA8C8419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4" y="6287145"/>
              <a:ext cx="998538" cy="473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D2815E4-3B6F-4BED-861C-C82C3B24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64115"/>
              </p:ext>
            </p:extLst>
          </p:nvPr>
        </p:nvGraphicFramePr>
        <p:xfrm>
          <a:off x="1846263" y="519113"/>
          <a:ext cx="7754936" cy="573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3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1085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SGC Id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MTR00003199a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98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OICR Id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OICR0017251A01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8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Titration range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0.2-200 µM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3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RBBP4-MTA (656-686)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RBBP4-H3 (1-21)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66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Top=100, Bottom=0</a:t>
                      </a: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1" marB="457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988">
                <a:tc gridSpan="4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200" b="1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</a:t>
                      </a: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(µM)</a:t>
                      </a: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Hill slope</a:t>
                      </a: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200" b="1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</a:t>
                      </a: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(µM)</a:t>
                      </a: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Hill slope</a:t>
                      </a:r>
                    </a:p>
                  </a:txBody>
                  <a:tcPr marL="91430" marR="91430" marT="45716" marB="4571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</a:t>
                      </a:r>
                    </a:p>
                  </a:txBody>
                  <a:tcPr marL="91430" marR="91430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3387">
                <a:tc gridSpan="4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9" marB="45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6" marB="45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9" marB="45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9A0125D6-C75B-4C72-A962-CD99A7E7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-476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sz="2400" b="1" dirty="0">
                <a:solidFill>
                  <a:srgbClr val="006666"/>
                </a:solidFill>
              </a:rPr>
              <a:t>OICR0017251A01/ MTR00003199 : Confirmed by FP assay (Top pocket)</a:t>
            </a:r>
            <a:endParaRPr lang="en-CA" altLang="en-US" sz="2400" b="1" dirty="0">
              <a:solidFill>
                <a:srgbClr val="006666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1E3DEF25-40ED-42A9-812A-3B520A4A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329363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 Valid range for Fold total fluorescence deviation: 0.5-1.5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135AA30-F101-458C-9AA5-983FED56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563813"/>
            <a:ext cx="2681287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CF92A92E-D1E4-435A-B109-1722A7DC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4905375"/>
            <a:ext cx="18383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CA9BACC-79E2-4625-A796-E4CF82E7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30238"/>
            <a:ext cx="12969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2D96FC2-D169-4379-9010-6F0BC5F5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2563813"/>
            <a:ext cx="26797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2160169C-03A7-4B30-A803-2962FCF4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4919663"/>
            <a:ext cx="18383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2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3C70F3-5D7C-4E78-9576-95EF329FB197}"/>
              </a:ext>
            </a:extLst>
          </p:cNvPr>
          <p:cNvGrpSpPr/>
          <p:nvPr/>
        </p:nvGrpSpPr>
        <p:grpSpPr>
          <a:xfrm>
            <a:off x="259352" y="659364"/>
            <a:ext cx="5103750" cy="6093861"/>
            <a:chOff x="259352" y="139184"/>
            <a:chExt cx="5103751" cy="6093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B2038B-1D77-4E5F-A5C4-946BFA828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78" y="737120"/>
              <a:ext cx="4391025" cy="549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D63D42-2113-4727-B758-72B07DAAE10B}"/>
                </a:ext>
              </a:extLst>
            </p:cNvPr>
            <p:cNvSpPr txBox="1"/>
            <p:nvPr/>
          </p:nvSpPr>
          <p:spPr>
            <a:xfrm>
              <a:off x="457201" y="874666"/>
              <a:ext cx="571500" cy="215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en-CA" sz="1200" b="1" dirty="0"/>
                <a:t>0</a:t>
              </a:r>
            </a:p>
            <a:p>
              <a:pPr algn="r">
                <a:lnSpc>
                  <a:spcPts val="1800"/>
                </a:lnSpc>
              </a:pPr>
              <a:endParaRPr lang="en-CA" sz="1200" b="1" dirty="0"/>
            </a:p>
            <a:p>
              <a:pPr algn="r">
                <a:lnSpc>
                  <a:spcPts val="1800"/>
                </a:lnSpc>
              </a:pPr>
              <a:r>
                <a:rPr lang="en-CA" sz="1200" b="1" dirty="0"/>
                <a:t>-0.5</a:t>
              </a:r>
            </a:p>
            <a:p>
              <a:pPr algn="r">
                <a:lnSpc>
                  <a:spcPts val="1800"/>
                </a:lnSpc>
              </a:pPr>
              <a:endParaRPr lang="en-CA" sz="1200" b="1" dirty="0"/>
            </a:p>
            <a:p>
              <a:pPr algn="r">
                <a:lnSpc>
                  <a:spcPts val="1800"/>
                </a:lnSpc>
              </a:pPr>
              <a:r>
                <a:rPr lang="en-CA" sz="1200" b="1" dirty="0"/>
                <a:t>-1.0</a:t>
              </a:r>
            </a:p>
            <a:p>
              <a:pPr algn="r">
                <a:lnSpc>
                  <a:spcPts val="1800"/>
                </a:lnSpc>
              </a:pPr>
              <a:endParaRPr lang="en-CA" sz="1200" b="1" dirty="0"/>
            </a:p>
            <a:p>
              <a:pPr algn="r">
                <a:lnSpc>
                  <a:spcPts val="1800"/>
                </a:lnSpc>
              </a:pPr>
              <a:r>
                <a:rPr lang="en-CA" sz="1200" b="1" dirty="0"/>
                <a:t>-1.5</a:t>
              </a:r>
            </a:p>
            <a:p>
              <a:pPr algn="r">
                <a:lnSpc>
                  <a:spcPts val="1800"/>
                </a:lnSpc>
              </a:pPr>
              <a:endParaRPr lang="en-CA" sz="1200" b="1" dirty="0"/>
            </a:p>
            <a:p>
              <a:pPr algn="r">
                <a:lnSpc>
                  <a:spcPts val="1800"/>
                </a:lnSpc>
              </a:pPr>
              <a:r>
                <a:rPr lang="en-CA" sz="1200" b="1" dirty="0"/>
                <a:t>-2.0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4F350-AC76-4A0F-B5F4-11EE8CFD5D05}"/>
                </a:ext>
              </a:extLst>
            </p:cNvPr>
            <p:cNvSpPr txBox="1"/>
            <p:nvPr/>
          </p:nvSpPr>
          <p:spPr>
            <a:xfrm>
              <a:off x="400577" y="3345336"/>
              <a:ext cx="5715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CA" sz="1200" b="1" dirty="0"/>
                <a:t>-20</a:t>
              </a:r>
            </a:p>
            <a:p>
              <a:pPr algn="r">
                <a:lnSpc>
                  <a:spcPts val="2000"/>
                </a:lnSpc>
              </a:pPr>
              <a:endParaRPr lang="en-CA" sz="1200" b="1" dirty="0"/>
            </a:p>
            <a:p>
              <a:pPr algn="r">
                <a:lnSpc>
                  <a:spcPts val="2000"/>
                </a:lnSpc>
              </a:pPr>
              <a:r>
                <a:rPr lang="en-CA" sz="1200" b="1" dirty="0"/>
                <a:t>-25</a:t>
              </a:r>
            </a:p>
            <a:p>
              <a:pPr algn="r">
                <a:lnSpc>
                  <a:spcPts val="2000"/>
                </a:lnSpc>
              </a:pPr>
              <a:endParaRPr lang="en-CA" sz="1200" b="1" dirty="0"/>
            </a:p>
            <a:p>
              <a:pPr algn="r">
                <a:lnSpc>
                  <a:spcPts val="2000"/>
                </a:lnSpc>
              </a:pPr>
              <a:r>
                <a:rPr lang="en-CA" sz="1200" b="1" dirty="0"/>
                <a:t>-30</a:t>
              </a:r>
            </a:p>
            <a:p>
              <a:pPr algn="r">
                <a:lnSpc>
                  <a:spcPts val="2000"/>
                </a:lnSpc>
              </a:pPr>
              <a:endParaRPr lang="en-CA" sz="1200" b="1" dirty="0"/>
            </a:p>
            <a:p>
              <a:pPr algn="r">
                <a:lnSpc>
                  <a:spcPts val="2000"/>
                </a:lnSpc>
              </a:pPr>
              <a:r>
                <a:rPr lang="en-CA" sz="1200" b="1" dirty="0"/>
                <a:t>-35</a:t>
              </a:r>
            </a:p>
            <a:p>
              <a:pPr algn="r">
                <a:lnSpc>
                  <a:spcPts val="2000"/>
                </a:lnSpc>
              </a:pPr>
              <a:endParaRPr lang="en-CA" sz="1200" b="1" dirty="0"/>
            </a:p>
            <a:p>
              <a:pPr algn="r">
                <a:lnSpc>
                  <a:spcPts val="2000"/>
                </a:lnSpc>
              </a:pPr>
              <a:r>
                <a:rPr lang="en-CA" sz="1200" b="1" dirty="0"/>
                <a:t>-40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9DE99-4DC5-4C90-86D3-303E395386B1}"/>
                </a:ext>
              </a:extLst>
            </p:cNvPr>
            <p:cNvSpPr txBox="1"/>
            <p:nvPr/>
          </p:nvSpPr>
          <p:spPr>
            <a:xfrm>
              <a:off x="2692940" y="139184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Time (s)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FB7AC1-D622-424F-B8AB-4B6020162388}"/>
                </a:ext>
              </a:extLst>
            </p:cNvPr>
            <p:cNvSpPr txBox="1"/>
            <p:nvPr/>
          </p:nvSpPr>
          <p:spPr>
            <a:xfrm>
              <a:off x="1382149" y="508516"/>
              <a:ext cx="3833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1            500         1000       1500       2000         2500      3000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BE2520-0CF3-40DF-B91D-33FF73C5E544}"/>
                </a:ext>
              </a:extLst>
            </p:cNvPr>
            <p:cNvSpPr txBox="1"/>
            <p:nvPr/>
          </p:nvSpPr>
          <p:spPr>
            <a:xfrm rot="16200000">
              <a:off x="-776951" y="1720424"/>
              <a:ext cx="2468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Corrected  Heat Rate (µJ/s)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48B265-9C5A-48A5-A4CC-6DBC7415B08D}"/>
                </a:ext>
              </a:extLst>
            </p:cNvPr>
            <p:cNvSpPr txBox="1"/>
            <p:nvPr/>
          </p:nvSpPr>
          <p:spPr>
            <a:xfrm rot="16200000">
              <a:off x="-760255" y="4364650"/>
              <a:ext cx="2377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Enthalpy and Fit (K J/</a:t>
              </a:r>
              <a:r>
                <a:rPr lang="en-CA" sz="1600" b="1" dirty="0" err="1"/>
                <a:t>mol</a:t>
              </a:r>
              <a:r>
                <a:rPr lang="en-CA" sz="1600" b="1" dirty="0"/>
                <a:t>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F4E798-E740-4445-ABFF-0668DD410554}"/>
              </a:ext>
            </a:extLst>
          </p:cNvPr>
          <p:cNvSpPr/>
          <p:nvPr/>
        </p:nvSpPr>
        <p:spPr>
          <a:xfrm>
            <a:off x="1339814" y="259254"/>
            <a:ext cx="7480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6666"/>
                </a:solidFill>
              </a:rPr>
              <a:t>OICR0017251A01/ MTR00003199  Binds to RBBP4: Confirmed by ITC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A31E5B-EA18-4722-B1E9-BA6A3B4F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75" y="1631386"/>
            <a:ext cx="4797826" cy="20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0E9F1D-9133-4AF2-B3F1-385DDB398B0F}"/>
              </a:ext>
            </a:extLst>
          </p:cNvPr>
          <p:cNvSpPr/>
          <p:nvPr/>
        </p:nvSpPr>
        <p:spPr>
          <a:xfrm>
            <a:off x="1028701" y="3804955"/>
            <a:ext cx="3076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1" dirty="0">
                <a:solidFill>
                  <a:srgbClr val="006666"/>
                </a:solidFill>
              </a:rPr>
              <a:t>OICR0017251A01/ MTR00003199 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34F36B-210B-4757-A792-0767612ED5E8}"/>
              </a:ext>
            </a:extLst>
          </p:cNvPr>
          <p:cNvSpPr txBox="1"/>
          <p:nvPr/>
        </p:nvSpPr>
        <p:spPr>
          <a:xfrm>
            <a:off x="5737274" y="4294882"/>
            <a:ext cx="578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600" b="1" dirty="0">
                <a:cs typeface="Arial" panose="020B0604020202020204" pitchFamily="34" charset="0"/>
              </a:rPr>
              <a:t>ITC Conditions:</a:t>
            </a:r>
          </a:p>
          <a:p>
            <a:pPr algn="just"/>
            <a:r>
              <a:rPr lang="en-CA" sz="1200" dirty="0">
                <a:cs typeface="Arial" panose="020B0604020202020204" pitchFamily="34" charset="0"/>
              </a:rPr>
              <a:t>RBBP4 was dialyzed for 2 hours at 4°C and then </a:t>
            </a:r>
            <a:r>
              <a:rPr lang="en-CA" sz="1200" dirty="0"/>
              <a:t>centrifuged at 8,000 rpm for 10 minutes to remove any precipitations. 16 injections of 3 </a:t>
            </a:r>
            <a:r>
              <a:rPr lang="en-CA" sz="1200" dirty="0" err="1"/>
              <a:t>μL</a:t>
            </a:r>
            <a:r>
              <a:rPr lang="en-CA" sz="1200" dirty="0"/>
              <a:t> each in 180 s intervals were performed. </a:t>
            </a:r>
            <a:endParaRPr lang="en-CA" sz="1200" dirty="0">
              <a:cs typeface="Arial" panose="020B0604020202020204" pitchFamily="34" charset="0"/>
            </a:endParaRPr>
          </a:p>
          <a:p>
            <a:pPr algn="just"/>
            <a:r>
              <a:rPr lang="en-CA" sz="1200" dirty="0">
                <a:cs typeface="Arial" panose="020B0604020202020204" pitchFamily="34" charset="0"/>
              </a:rPr>
              <a:t>In Syringe: 20 </a:t>
            </a:r>
            <a:r>
              <a:rPr lang="en-CA" sz="1200" dirty="0" err="1">
                <a:cs typeface="Arial" panose="020B0604020202020204" pitchFamily="34" charset="0"/>
              </a:rPr>
              <a:t>mM</a:t>
            </a:r>
            <a:r>
              <a:rPr lang="en-CA" sz="1200" dirty="0">
                <a:cs typeface="Arial" panose="020B0604020202020204" pitchFamily="34" charset="0"/>
              </a:rPr>
              <a:t> HEPES pH 7.4, 150 </a:t>
            </a:r>
            <a:r>
              <a:rPr lang="en-CA" sz="1200" dirty="0" err="1">
                <a:cs typeface="Arial" panose="020B0604020202020204" pitchFamily="34" charset="0"/>
              </a:rPr>
              <a:t>mM</a:t>
            </a:r>
            <a:r>
              <a:rPr lang="en-CA" sz="1200" dirty="0">
                <a:cs typeface="Arial" panose="020B0604020202020204" pitchFamily="34" charset="0"/>
              </a:rPr>
              <a:t> </a:t>
            </a:r>
            <a:r>
              <a:rPr lang="en-CA" sz="1200" dirty="0" err="1">
                <a:cs typeface="Arial" panose="020B0604020202020204" pitchFamily="34" charset="0"/>
              </a:rPr>
              <a:t>NaCl</a:t>
            </a:r>
            <a:r>
              <a:rPr lang="en-CA" sz="1200" dirty="0">
                <a:cs typeface="Arial" panose="020B0604020202020204" pitchFamily="34" charset="0"/>
              </a:rPr>
              <a:t>, 0.005% Tween 20, compound concentration of 0.5mM and DMSO Concentration 1%.</a:t>
            </a:r>
            <a:endParaRPr lang="en-C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20843D-D320-42F7-96F4-878423FF31C7}"/>
              </a:ext>
            </a:extLst>
          </p:cNvPr>
          <p:cNvSpPr txBox="1"/>
          <p:nvPr/>
        </p:nvSpPr>
        <p:spPr>
          <a:xfrm>
            <a:off x="3131521" y="5028611"/>
            <a:ext cx="197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err="1"/>
              <a:t>K</a:t>
            </a:r>
            <a:r>
              <a:rPr lang="en-CA" sz="1600" b="1" baseline="-25000" dirty="0" err="1"/>
              <a:t>d</a:t>
            </a:r>
            <a:r>
              <a:rPr lang="en-CA" sz="1600" b="1" dirty="0"/>
              <a:t> = 13µM</a:t>
            </a:r>
          </a:p>
          <a:p>
            <a:r>
              <a:rPr lang="en-CA" sz="1600" b="1" dirty="0"/>
              <a:t>n = 0.9</a:t>
            </a:r>
          </a:p>
          <a:p>
            <a:r>
              <a:rPr lang="en-CA" sz="1600" b="1" dirty="0"/>
              <a:t>∆H (K J/</a:t>
            </a:r>
            <a:r>
              <a:rPr lang="en-CA" sz="1600" b="1" dirty="0" err="1"/>
              <a:t>mol</a:t>
            </a:r>
            <a:r>
              <a:rPr lang="en-CA" sz="1600" b="1" dirty="0"/>
              <a:t>) = -23.07</a:t>
            </a:r>
          </a:p>
          <a:p>
            <a:r>
              <a:rPr lang="en-CA" sz="1600" b="1" dirty="0"/>
              <a:t>∆S (J/</a:t>
            </a:r>
            <a:r>
              <a:rPr lang="en-CA" sz="1600" b="1" dirty="0" err="1"/>
              <a:t>mol.K</a:t>
            </a:r>
            <a:r>
              <a:rPr lang="en-CA" sz="1600" b="1" dirty="0"/>
              <a:t>) = 15.91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EC0F3E-3AB8-404F-9723-D6254E7D98B3}"/>
              </a:ext>
            </a:extLst>
          </p:cNvPr>
          <p:cNvSpPr/>
          <p:nvPr/>
        </p:nvSpPr>
        <p:spPr>
          <a:xfrm>
            <a:off x="3131525" y="5038136"/>
            <a:ext cx="1897675" cy="106769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6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FDAC4-18B5-4A5E-BB64-CDE5EACF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7" y="917170"/>
            <a:ext cx="6049926" cy="5817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B0D4F-69F5-44A0-A636-FBD69AFD2468}"/>
              </a:ext>
            </a:extLst>
          </p:cNvPr>
          <p:cNvSpPr/>
          <p:nvPr/>
        </p:nvSpPr>
        <p:spPr>
          <a:xfrm>
            <a:off x="443116" y="365579"/>
            <a:ext cx="5386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6666"/>
                </a:solidFill>
              </a:rPr>
              <a:t>Co-crystal structure with the Hit (PDB ID = 7M40)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6E9B2-63E0-4899-8220-45FA4BBD2A93}"/>
              </a:ext>
            </a:extLst>
          </p:cNvPr>
          <p:cNvSpPr txBox="1"/>
          <p:nvPr/>
        </p:nvSpPr>
        <p:spPr>
          <a:xfrm>
            <a:off x="5972840" y="76568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https://www.rcsb.org/3d-view/7M40?preset=ligandInteraction&amp;label_asym_id=C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1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283</Words>
  <Application>Microsoft Office PowerPoint</Application>
  <PresentationFormat>Widescreen</PresentationFormat>
  <Paragraphs>57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Santha Santhakumar</cp:lastModifiedBy>
  <cp:revision>7</cp:revision>
  <dcterms:created xsi:type="dcterms:W3CDTF">2021-06-18T04:50:40Z</dcterms:created>
  <dcterms:modified xsi:type="dcterms:W3CDTF">2022-01-06T18:52:02Z</dcterms:modified>
</cp:coreProperties>
</file>