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58" r:id="rId2"/>
    <p:sldId id="18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F221-C2A2-1F7E-B72D-CD0D83D4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295A-88A3-AFBB-7189-14ECC2F0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D8BF-F22E-9C6C-D881-0D8FC53C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B898-6546-F70A-5948-0E8B4C16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D6E6-331A-D309-5CA6-CACA55AB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83E3-02F1-D31C-810F-73F052AA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9CFE-DED9-5316-CA35-95F22FE17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6478-1E66-7420-E8A9-BBA35CED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96AC-00D2-88FF-70B7-43E1BD80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4BB5-148D-598A-7546-8F7851D8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318D9-A2C8-E4D0-5B6E-CFBAC8FC2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2345C-9BCE-DD28-B908-9BA196B9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D1D2-38E1-E7FC-9A45-9D31820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9B657-7F1C-3237-D16C-8CEE1D65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C83AD-EEF0-A209-8E60-58D00E51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Massa" type="tx">
  <p:cSld name="1_Mass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/>
          <p:nvPr/>
        </p:nvSpPr>
        <p:spPr>
          <a:xfrm>
            <a:off x="0" y="6421712"/>
            <a:ext cx="12192000" cy="434348"/>
          </a:xfrm>
          <a:prstGeom prst="rect">
            <a:avLst/>
          </a:prstGeom>
          <a:gradFill>
            <a:gsLst>
              <a:gs pos="0">
                <a:srgbClr val="000000">
                  <a:alpha val="91764"/>
                </a:srgbClr>
              </a:gs>
              <a:gs pos="50000">
                <a:srgbClr val="42568D"/>
              </a:gs>
              <a:gs pos="100000">
                <a:srgbClr val="000000">
                  <a:alpha val="9176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7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>
            <a:spLocks noGrp="1"/>
          </p:cNvSpPr>
          <p:nvPr>
            <p:ph type="title"/>
          </p:nvPr>
        </p:nvSpPr>
        <p:spPr>
          <a:xfrm>
            <a:off x="55639" y="56686"/>
            <a:ext cx="9967597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81" b="1" i="0" u="none" strike="noStrike" cap="none">
                <a:solidFill>
                  <a:srgbClr val="0F207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1718405" y="6448251"/>
            <a:ext cx="426269" cy="43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6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10938161" y="-241766"/>
            <a:ext cx="1206513" cy="1774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04C1-9D9E-6CF6-66F8-C3D9C680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BD93-E6F5-B457-9163-591DD029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9421-D91A-74C4-D026-9C0A0A15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C7A9-C860-383D-1BE1-E516BBF8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50F6-51CB-B4E6-E36A-CA891F74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C6EB-D074-A7AF-95BD-C41D16EF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1ED7-AC34-CB14-6386-EED6BF51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3B9C-307A-DA53-C783-5DD3AA39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9060-BC48-780D-A374-AF6E0B5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1A17-2CE0-0325-419F-1BF0AA8A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7D6-1977-4428-25BC-3D6F47C1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C382-2982-EFDC-4D07-51596B47E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54D0-FC14-C8CE-ECCB-B31A17FA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3880-2709-227B-1E98-181517A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67F9B-25B6-CB02-684B-E1880590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9AB9-2BBA-425F-B00B-CFA31335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4E98-D8DA-5947-7366-95EA026D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7A45E-85B2-1C1C-1E7B-41D9B459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7AB7C-6FC2-4E31-7F54-60DEB594C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065FF-742F-9B68-28FB-3A9629099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8A2AA-E304-8558-351B-C91A7F5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559F3-8A9E-8B9E-9264-04D153A6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DD17F-ABA8-1FD5-9531-F7579D51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0AB73-70B0-AB98-155A-DA6991A1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5D1E-281F-AC00-50D0-B1E0A67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9174E-83D2-D3B4-61B1-6563DD2A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87A65-2265-86C4-089A-DAF6FDF2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4209E-F643-1B1B-F414-672681EF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0CC75-F1C4-3117-E30B-B4A9DCF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39754-A534-4883-BB0A-23B3AD18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8BD6A-262D-6CA7-166D-C021862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2F77-C503-4954-CF29-B26E0398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BDA4-7BEA-8739-9C47-8998252B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B576-F17A-9D64-DA10-FC3F75B1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5E61B-144C-4C8C-A226-C99A89E5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514F-4524-8121-60E9-348F5CCD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46FC-0284-04C3-BEC9-AEBB0B7A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F6F6-D50F-D220-CD90-EAE215C9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E82A6-F7A3-2659-EE7B-3F54E949D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9FCD-9F54-9CEF-2A96-6B1BF688B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84E62-D200-5354-F9BB-048FE63A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96C1-4EEC-960A-5DC5-41CCC070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F2313-56A3-0584-4979-B3601260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51A84-52A8-B714-7F04-29008EE5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B417-806F-C44C-0E0C-004A5166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49B9-4F3A-0278-A0E2-757E0935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75306-4C29-7144-9DB5-3216DBCE2A8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319E-6315-2ABF-A00C-D3FEB4B0E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74B5-B840-C249-D19A-47A957132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525FA-9131-3945-8AFF-32D55C59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DEF9-934B-ECAC-79C5-11CADF28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CHICKV NSP3 MD Fragments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A3902-C423-F11F-8CB9-DCB2518DA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64BF3-2985-3325-5682-553E46D256D0}"/>
              </a:ext>
            </a:extLst>
          </p:cNvPr>
          <p:cNvSpPr txBox="1"/>
          <p:nvPr/>
        </p:nvSpPr>
        <p:spPr>
          <a:xfrm>
            <a:off x="14786" y="1000836"/>
            <a:ext cx="1213545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Collaborating with Josh (MML), Hadia, Rahman (UCL), Jasmin and Daren (Diamond)</a:t>
            </a:r>
          </a:p>
          <a:p>
            <a:endParaRPr lang="en-US" b="1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       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78BA8-AAA5-9225-F27D-72C91E96007B}"/>
              </a:ext>
            </a:extLst>
          </p:cNvPr>
          <p:cNvSpPr txBox="1"/>
          <p:nvPr/>
        </p:nvSpPr>
        <p:spPr>
          <a:xfrm>
            <a:off x="9452263" y="418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Arial"/>
              </a:rPr>
              <a:t>Haoxi</a:t>
            </a:r>
            <a:r>
              <a:rPr lang="en-US" dirty="0">
                <a:cs typeface="Arial"/>
              </a:rPr>
              <a:t> Li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23699-8C42-948C-51FD-7A1D3482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" y="1574231"/>
            <a:ext cx="7011538" cy="2265150"/>
          </a:xfrm>
          <a:prstGeom prst="rect">
            <a:avLst/>
          </a:prstGeom>
        </p:spPr>
      </p:pic>
      <p:pic>
        <p:nvPicPr>
          <p:cNvPr id="10" name="Picture 9" descr="A computer generated image of a molecule&#10;&#10;Description automatically generated">
            <a:extLst>
              <a:ext uri="{FF2B5EF4-FFF2-40B4-BE49-F238E27FC236}">
                <a16:creationId xmlns:a16="http://schemas.microsoft.com/office/drawing/2014/main" id="{9A793A56-22E7-5898-B6D1-CDC1DC12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74" y="3838964"/>
            <a:ext cx="4015232" cy="2451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1B41A3-05CB-D11D-FB27-8B59F5D9C6C5}"/>
              </a:ext>
            </a:extLst>
          </p:cNvPr>
          <p:cNvSpPr txBox="1"/>
          <p:nvPr/>
        </p:nvSpPr>
        <p:spPr>
          <a:xfrm>
            <a:off x="5474923" y="58989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PDB: 6VUQ</a:t>
            </a:r>
            <a:endParaRPr lang="en-US"/>
          </a:p>
        </p:txBody>
      </p:sp>
      <p:pic>
        <p:nvPicPr>
          <p:cNvPr id="12" name="Picture 11" descr="A graph of a number&#10;&#10;Description automatically generated">
            <a:extLst>
              <a:ext uri="{FF2B5EF4-FFF2-40B4-BE49-F238E27FC236}">
                <a16:creationId xmlns:a16="http://schemas.microsoft.com/office/drawing/2014/main" id="{CFF8F7DF-E5AE-05F1-2744-9214EF1F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581" y="2810740"/>
            <a:ext cx="5299364" cy="3480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2B8279-D029-9D1B-C5FE-142C2EF45974}"/>
              </a:ext>
            </a:extLst>
          </p:cNvPr>
          <p:cNvSpPr txBox="1"/>
          <p:nvPr/>
        </p:nvSpPr>
        <p:spPr>
          <a:xfrm>
            <a:off x="8049491" y="2812473"/>
            <a:ext cx="3879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Docking Score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5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DEF9-934B-ECAC-79C5-11CADF28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CHICKV NSP3 MD Fragments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A3902-C423-F11F-8CB9-DCB2518DA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64BF3-2985-3325-5682-553E46D256D0}"/>
              </a:ext>
            </a:extLst>
          </p:cNvPr>
          <p:cNvSpPr txBox="1"/>
          <p:nvPr/>
        </p:nvSpPr>
        <p:spPr>
          <a:xfrm>
            <a:off x="14786" y="1000836"/>
            <a:ext cx="1213545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Collaborating with Josh (MML), Hadia, Rahman (UCL), Jasmin and Daren (Diamond)</a:t>
            </a:r>
          </a:p>
          <a:p>
            <a:endParaRPr lang="en-US" b="1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       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Next: search similar molecules from Enamine Library</a:t>
            </a:r>
          </a:p>
          <a:p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C2DBC-E886-EAA0-260A-386F3433C103}"/>
              </a:ext>
            </a:extLst>
          </p:cNvPr>
          <p:cNvSpPr txBox="1"/>
          <p:nvPr/>
        </p:nvSpPr>
        <p:spPr>
          <a:xfrm>
            <a:off x="152400" y="1697179"/>
            <a:ext cx="85482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Group the top 10K compounds</a:t>
            </a:r>
            <a:r>
              <a:rPr lang="en-US">
                <a:ea typeface="+mn-lt"/>
                <a:cs typeface="+mn-lt"/>
              </a:rPr>
              <a:t> into 409 clusters</a:t>
            </a:r>
            <a:r>
              <a:rPr lang="en-US">
                <a:cs typeface="Arial"/>
              </a:rPr>
              <a:t>, pick one molecule each cluster </a:t>
            </a:r>
            <a:endParaRPr lang="en-US"/>
          </a:p>
          <a:p>
            <a:pPr algn="l"/>
            <a:endParaRPr lang="en-US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957D4-283E-5D2F-2BA2-744EE078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6" y="2018435"/>
            <a:ext cx="102193" cy="489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D7A577-05F3-1C7B-A29C-DEB183748CC8}"/>
              </a:ext>
            </a:extLst>
          </p:cNvPr>
          <p:cNvSpPr txBox="1"/>
          <p:nvPr/>
        </p:nvSpPr>
        <p:spPr>
          <a:xfrm>
            <a:off x="1415035" y="2416986"/>
            <a:ext cx="5417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Filtered with </a:t>
            </a:r>
            <a:r>
              <a:rPr lang="en-US" err="1">
                <a:cs typeface="Arial"/>
              </a:rPr>
              <a:t>StopLight</a:t>
            </a:r>
            <a:r>
              <a:rPr lang="en-US">
                <a:cs typeface="Arial"/>
              </a:rPr>
              <a:t>, resulting in 89 molecules</a:t>
            </a:r>
            <a:endParaRPr lang="en-US"/>
          </a:p>
        </p:txBody>
      </p:sp>
      <p:pic>
        <p:nvPicPr>
          <p:cNvPr id="15" name="Picture 14" descr="A structure of a molecule&#10;&#10;Description automatically generated">
            <a:extLst>
              <a:ext uri="{FF2B5EF4-FFF2-40B4-BE49-F238E27FC236}">
                <a16:creationId xmlns:a16="http://schemas.microsoft.com/office/drawing/2014/main" id="{84188B5E-B10C-9AC7-4EC5-8CDE8DB2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68" y="2786318"/>
            <a:ext cx="11791507" cy="1412783"/>
          </a:xfrm>
          <a:prstGeom prst="rect">
            <a:avLst/>
          </a:prstGeom>
        </p:spPr>
      </p:pic>
      <p:pic>
        <p:nvPicPr>
          <p:cNvPr id="16" name="Picture 15" descr="A structure of a molecule&#10;&#10;Description automatically generated">
            <a:extLst>
              <a:ext uri="{FF2B5EF4-FFF2-40B4-BE49-F238E27FC236}">
                <a16:creationId xmlns:a16="http://schemas.microsoft.com/office/drawing/2014/main" id="{8677D0A1-F68F-30FF-7850-7EC7362FA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88" y="3797529"/>
            <a:ext cx="12175429" cy="1234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2F8F33-9822-89EB-89A3-DCE5A0923BFF}"/>
              </a:ext>
            </a:extLst>
          </p:cNvPr>
          <p:cNvSpPr txBox="1"/>
          <p:nvPr/>
        </p:nvSpPr>
        <p:spPr>
          <a:xfrm>
            <a:off x="9452263" y="4189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Arial"/>
              </a:rPr>
              <a:t>Haoxi</a:t>
            </a:r>
            <a:r>
              <a:rPr lang="en-US" dirty="0">
                <a:cs typeface="Arial"/>
              </a:rPr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7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CHICKV NSP3 MD Fragments</vt:lpstr>
      <vt:lpstr>CHICKV NSP3 MD Fragments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CHICKV NSP3 MD Fragments</dc:title>
  <dc:creator>Haoxi Li</dc:creator>
  <cp:lastModifiedBy>Hadia Almahli</cp:lastModifiedBy>
  <cp:revision>1</cp:revision>
  <dcterms:created xsi:type="dcterms:W3CDTF">2024-05-03T14:11:08Z</dcterms:created>
  <dcterms:modified xsi:type="dcterms:W3CDTF">2024-05-08T11:19:42Z</dcterms:modified>
</cp:coreProperties>
</file>