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9" r:id="rId2"/>
    <p:sldId id="283" r:id="rId3"/>
    <p:sldId id="288" r:id="rId4"/>
    <p:sldId id="280" r:id="rId5"/>
    <p:sldId id="289" r:id="rId6"/>
    <p:sldId id="282" r:id="rId7"/>
    <p:sldId id="287" r:id="rId8"/>
    <p:sldId id="286" r:id="rId9"/>
    <p:sldId id="2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94694"/>
  </p:normalViewPr>
  <p:slideViewPr>
    <p:cSldViewPr snapToGrid="0">
      <p:cViewPr>
        <p:scale>
          <a:sx n="122" d="100"/>
          <a:sy n="122"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9D290-7832-DB40-976C-E5EF6060BB08}" type="datetimeFigureOut">
              <a:rPr lang="en-US" smtClean="0"/>
              <a:t>2/28/25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F7052-2583-4A4D-856B-A68128384E19}" type="slidenum">
              <a:rPr lang="en-US" smtClean="0"/>
              <a:t>‹#›</a:t>
            </a:fld>
            <a:endParaRPr lang="en-US"/>
          </a:p>
        </p:txBody>
      </p:sp>
    </p:spTree>
    <p:extLst>
      <p:ext uri="{BB962C8B-B14F-4D97-AF65-F5344CB8AC3E}">
        <p14:creationId xmlns:p14="http://schemas.microsoft.com/office/powerpoint/2010/main" val="3378827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955C-2FCD-06B5-70E4-72738598B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F18689-BE0C-9929-1631-1B6AE3749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FE7CD9-4BD5-C5E6-BBCB-49668FE177F3}"/>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7FF8487C-52DF-6FEB-BB28-37047D410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FD4B2-0C06-45A9-2398-D8E7547DDE18}"/>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205197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1D682-3403-5031-4948-CD2784514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8FF62-B6BA-0CE1-3050-FEAF4B8BB7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A0D78-8BD2-EEB5-986F-96E7042B94EE}"/>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7CB7051A-2C67-45A9-F662-75C226A9D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460AE-9D91-563F-78E0-2834E54B6945}"/>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52490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E6C24C-1BCE-C189-C3B2-E2DF8D128B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24A782-4B41-319F-C579-EA388C86D2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13DFD-4842-79BB-98D3-98B697A493C9}"/>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AF3CEDE7-DC39-7F84-593D-01F5079675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B12A0-F7BA-805A-059F-F53B1E83FF4C}"/>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22340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9B02-87A5-66C3-26F7-7804AF8331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D6519-FF7D-DC94-9A0F-F271599C6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75551-B412-ED14-5DAD-C81E72C5F7D8}"/>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26929955-90ED-39B0-E112-32FBE77C1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B981B-2573-D173-0CAD-CCE84E253A80}"/>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309835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1205-69DD-8205-B623-EBDB64B4A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76A6F1-448A-4D53-6A68-3185CB1219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3BF841-2DF0-138D-59CA-7E6D50B7F069}"/>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D2454E0B-B19A-03F3-C115-68676D1C5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3068F-E58B-ECFE-A8EE-31C80F8138D5}"/>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16090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E408-6B9D-2B63-639C-3088CA785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ACEF7-6E2A-A35E-5594-93E83BAD4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3DC4B7-0D40-430D-1E9D-FEEAE21ABB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DBC6E8-040E-54D9-D35E-A29DF24BF500}"/>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6" name="Footer Placeholder 5">
            <a:extLst>
              <a:ext uri="{FF2B5EF4-FFF2-40B4-BE49-F238E27FC236}">
                <a16:creationId xmlns:a16="http://schemas.microsoft.com/office/drawing/2014/main" id="{79F73829-3814-BF1E-9055-B117A41B6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CB2E8-8C2D-733C-955A-222534F9E302}"/>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63697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E97C7-2805-70F6-0A77-890B1FD84C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07804D-B9FF-49CE-2B46-A384684A5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BBA0A1-D505-BBDE-C56E-9B0ED9558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CB6327-3488-10CD-1C7E-7D89F11C4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91684C-AFEE-41A4-46EB-7ABD665847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0F458-5DBB-90E0-0D32-CCB54B333798}"/>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8" name="Footer Placeholder 7">
            <a:extLst>
              <a:ext uri="{FF2B5EF4-FFF2-40B4-BE49-F238E27FC236}">
                <a16:creationId xmlns:a16="http://schemas.microsoft.com/office/drawing/2014/main" id="{53C95591-8255-1169-DE8D-AF5F05BE0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E04647-F053-9A9D-88C3-71847C7B5506}"/>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02253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113A-B01D-621C-F023-3C555BA8B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FF0E8-587E-46CC-7383-74600DA34DDA}"/>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4" name="Footer Placeholder 3">
            <a:extLst>
              <a:ext uri="{FF2B5EF4-FFF2-40B4-BE49-F238E27FC236}">
                <a16:creationId xmlns:a16="http://schemas.microsoft.com/office/drawing/2014/main" id="{522ABD0D-51FD-F6C9-FFE1-A5624F5FD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D78ADB-F2E7-0366-B40A-15FA049C27BC}"/>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160505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02458-C409-2EF6-1BC7-59168B2F94FE}"/>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3" name="Footer Placeholder 2">
            <a:extLst>
              <a:ext uri="{FF2B5EF4-FFF2-40B4-BE49-F238E27FC236}">
                <a16:creationId xmlns:a16="http://schemas.microsoft.com/office/drawing/2014/main" id="{FC413996-742C-87B1-71AB-FCE65DFD2A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20E41-7AA7-46C8-97E7-331DD47F3D32}"/>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1574181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4BDE-D96D-F4E3-614D-9DBE3A68D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B6563-3803-AFE8-B80E-15694B042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800EE-62B1-3272-4A7A-090A1B083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E437C-4703-92C3-3E90-75D387179807}"/>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6" name="Footer Placeholder 5">
            <a:extLst>
              <a:ext uri="{FF2B5EF4-FFF2-40B4-BE49-F238E27FC236}">
                <a16:creationId xmlns:a16="http://schemas.microsoft.com/office/drawing/2014/main" id="{962D4FD8-4DA6-7B59-1315-A0A4CA54C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E4DDC-47B3-4008-028D-825336F23ECC}"/>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2375372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417A-F577-2FB2-1641-4DF3460A5C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EE622-9E5D-5AC4-1940-AA4584D22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8A4E36-0C65-75D6-F2DD-E868D48D8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9B872-64CF-5C89-09DC-7E72E4511577}"/>
              </a:ext>
            </a:extLst>
          </p:cNvPr>
          <p:cNvSpPr>
            <a:spLocks noGrp="1"/>
          </p:cNvSpPr>
          <p:nvPr>
            <p:ph type="dt" sz="half" idx="10"/>
          </p:nvPr>
        </p:nvSpPr>
        <p:spPr/>
        <p:txBody>
          <a:bodyPr/>
          <a:lstStyle/>
          <a:p>
            <a:fld id="{D3A229EF-41CA-F84A-BD27-0371696369DD}" type="datetimeFigureOut">
              <a:rPr lang="en-US" smtClean="0"/>
              <a:t>2/28/25</a:t>
            </a:fld>
            <a:endParaRPr lang="en-US"/>
          </a:p>
        </p:txBody>
      </p:sp>
      <p:sp>
        <p:nvSpPr>
          <p:cNvPr id="6" name="Footer Placeholder 5">
            <a:extLst>
              <a:ext uri="{FF2B5EF4-FFF2-40B4-BE49-F238E27FC236}">
                <a16:creationId xmlns:a16="http://schemas.microsoft.com/office/drawing/2014/main" id="{87E108F7-DA70-C931-467B-78D633F85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09764A-FA87-47AD-0765-BBF8C1686551}"/>
              </a:ext>
            </a:extLst>
          </p:cNvPr>
          <p:cNvSpPr>
            <a:spLocks noGrp="1"/>
          </p:cNvSpPr>
          <p:nvPr>
            <p:ph type="sldNum" sz="quarter" idx="12"/>
          </p:nvPr>
        </p:nvSpPr>
        <p:spPr/>
        <p:txBody>
          <a:bodyPr/>
          <a:lstStyle/>
          <a:p>
            <a:fld id="{D5D57F3D-0875-284D-A5D7-5EB3E579BFD6}" type="slidenum">
              <a:rPr lang="en-US" smtClean="0"/>
              <a:t>‹#›</a:t>
            </a:fld>
            <a:endParaRPr lang="en-US"/>
          </a:p>
        </p:txBody>
      </p:sp>
    </p:spTree>
    <p:extLst>
      <p:ext uri="{BB962C8B-B14F-4D97-AF65-F5344CB8AC3E}">
        <p14:creationId xmlns:p14="http://schemas.microsoft.com/office/powerpoint/2010/main" val="160492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CE05E-017B-DA96-D9CB-EE315B89A7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D7637-22BE-F465-6BF1-E5CAB7393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87C6D-5BF3-64F0-6CAE-57D34366A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A229EF-41CA-F84A-BD27-0371696369DD}" type="datetimeFigureOut">
              <a:rPr lang="en-US" smtClean="0"/>
              <a:t>2/28/25</a:t>
            </a:fld>
            <a:endParaRPr lang="en-US"/>
          </a:p>
        </p:txBody>
      </p:sp>
      <p:sp>
        <p:nvSpPr>
          <p:cNvPr id="5" name="Footer Placeholder 4">
            <a:extLst>
              <a:ext uri="{FF2B5EF4-FFF2-40B4-BE49-F238E27FC236}">
                <a16:creationId xmlns:a16="http://schemas.microsoft.com/office/drawing/2014/main" id="{8D312E1E-4209-19CD-7C35-041BDC0D17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142A09-9EB5-B77D-F389-CAEED4EDF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D57F3D-0875-284D-A5D7-5EB3E579BFD6}" type="slidenum">
              <a:rPr lang="en-US" smtClean="0"/>
              <a:t>‹#›</a:t>
            </a:fld>
            <a:endParaRPr lang="en-US"/>
          </a:p>
        </p:txBody>
      </p:sp>
    </p:spTree>
    <p:extLst>
      <p:ext uri="{BB962C8B-B14F-4D97-AF65-F5344CB8AC3E}">
        <p14:creationId xmlns:p14="http://schemas.microsoft.com/office/powerpoint/2010/main" val="3438437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7" Type="http://schemas.openxmlformats.org/officeDocument/2006/relationships/image" Target="../media/image9.tiff"/><Relationship Id="rId2" Type="http://schemas.openxmlformats.org/officeDocument/2006/relationships/image" Target="../media/image4.tiff"/><Relationship Id="rId1" Type="http://schemas.openxmlformats.org/officeDocument/2006/relationships/slideLayout" Target="../slideLayouts/slideLayout2.xml"/><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tiff"/><Relationship Id="rId1" Type="http://schemas.openxmlformats.org/officeDocument/2006/relationships/slideLayout" Target="../slideLayouts/slideLayout2.xml"/><Relationship Id="rId6" Type="http://schemas.openxmlformats.org/officeDocument/2006/relationships/image" Target="../media/image14.tiff"/><Relationship Id="rId5" Type="http://schemas.openxmlformats.org/officeDocument/2006/relationships/image" Target="../media/image13.emf"/><Relationship Id="rId4" Type="http://schemas.openxmlformats.org/officeDocument/2006/relationships/image" Target="../media/image12.tiff"/><Relationship Id="rId9" Type="http://schemas.openxmlformats.org/officeDocument/2006/relationships/image" Target="../media/image17.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4C3F4-5AFB-B672-B083-6669AFFF460D}"/>
              </a:ext>
            </a:extLst>
          </p:cNvPr>
          <p:cNvPicPr>
            <a:picLocks noChangeAspect="1"/>
          </p:cNvPicPr>
          <p:nvPr/>
        </p:nvPicPr>
        <p:blipFill>
          <a:blip r:embed="rId2"/>
          <a:srcRect b="69480"/>
          <a:stretch/>
        </p:blipFill>
        <p:spPr>
          <a:xfrm>
            <a:off x="74429" y="1544254"/>
            <a:ext cx="4082812" cy="5287767"/>
          </a:xfrm>
          <a:prstGeom prst="rect">
            <a:avLst/>
          </a:prstGeom>
        </p:spPr>
      </p:pic>
      <p:pic>
        <p:nvPicPr>
          <p:cNvPr id="6" name="Picture 5">
            <a:extLst>
              <a:ext uri="{FF2B5EF4-FFF2-40B4-BE49-F238E27FC236}">
                <a16:creationId xmlns:a16="http://schemas.microsoft.com/office/drawing/2014/main" id="{702EA98C-3DDA-30F7-7203-E06A5149086D}"/>
              </a:ext>
            </a:extLst>
          </p:cNvPr>
          <p:cNvPicPr>
            <a:picLocks noChangeAspect="1"/>
          </p:cNvPicPr>
          <p:nvPr/>
        </p:nvPicPr>
        <p:blipFill>
          <a:blip r:embed="rId2"/>
          <a:srcRect t="30520" b="38961"/>
          <a:stretch/>
        </p:blipFill>
        <p:spPr>
          <a:xfrm>
            <a:off x="4304641" y="1544253"/>
            <a:ext cx="4082812" cy="5287767"/>
          </a:xfrm>
          <a:prstGeom prst="rect">
            <a:avLst/>
          </a:prstGeom>
        </p:spPr>
      </p:pic>
      <p:pic>
        <p:nvPicPr>
          <p:cNvPr id="7" name="Picture 6">
            <a:extLst>
              <a:ext uri="{FF2B5EF4-FFF2-40B4-BE49-F238E27FC236}">
                <a16:creationId xmlns:a16="http://schemas.microsoft.com/office/drawing/2014/main" id="{6C702478-18B3-C85A-8A0F-68656F6E84B3}"/>
              </a:ext>
            </a:extLst>
          </p:cNvPr>
          <p:cNvPicPr>
            <a:picLocks noChangeAspect="1"/>
          </p:cNvPicPr>
          <p:nvPr/>
        </p:nvPicPr>
        <p:blipFill>
          <a:blip r:embed="rId2"/>
          <a:srcRect t="61040" r="25487"/>
          <a:stretch/>
        </p:blipFill>
        <p:spPr>
          <a:xfrm>
            <a:off x="8534853" y="81674"/>
            <a:ext cx="3042231" cy="6750347"/>
          </a:xfrm>
          <a:prstGeom prst="rect">
            <a:avLst/>
          </a:prstGeom>
        </p:spPr>
      </p:pic>
      <p:sp>
        <p:nvSpPr>
          <p:cNvPr id="8" name="TextBox 7">
            <a:extLst>
              <a:ext uri="{FF2B5EF4-FFF2-40B4-BE49-F238E27FC236}">
                <a16:creationId xmlns:a16="http://schemas.microsoft.com/office/drawing/2014/main" id="{85D6462C-F1D4-75CF-F081-409CBB9794BA}"/>
              </a:ext>
            </a:extLst>
          </p:cNvPr>
          <p:cNvSpPr txBox="1"/>
          <p:nvPr/>
        </p:nvSpPr>
        <p:spPr>
          <a:xfrm>
            <a:off x="-48696" y="215255"/>
            <a:ext cx="5183920" cy="923330"/>
          </a:xfrm>
          <a:prstGeom prst="rect">
            <a:avLst/>
          </a:prstGeom>
          <a:noFill/>
        </p:spPr>
        <p:txBody>
          <a:bodyPr wrap="none" rtlCol="0">
            <a:spAutoFit/>
          </a:bodyPr>
          <a:lstStyle/>
          <a:p>
            <a:r>
              <a:rPr lang="en-US" dirty="0"/>
              <a:t>146 drug hits from 50K compounds primary screen</a:t>
            </a:r>
          </a:p>
          <a:p>
            <a:r>
              <a:rPr lang="en-US" dirty="0"/>
              <a:t>Pink highlighted = 46 drugs tested in Vero cells</a:t>
            </a:r>
          </a:p>
          <a:p>
            <a:r>
              <a:rPr lang="en-US" dirty="0"/>
              <a:t>Orange highlighted = 3 </a:t>
            </a:r>
            <a:r>
              <a:rPr lang="en-US" dirty="0" err="1"/>
              <a:t>MedChem</a:t>
            </a:r>
            <a:r>
              <a:rPr lang="en-US" dirty="0"/>
              <a:t> drugs</a:t>
            </a:r>
          </a:p>
        </p:txBody>
      </p:sp>
      <p:pic>
        <p:nvPicPr>
          <p:cNvPr id="2" name="Content Placeholder 6" descr="A graph with black dots&#10;&#10;AI-generated content may be incorrect.">
            <a:extLst>
              <a:ext uri="{FF2B5EF4-FFF2-40B4-BE49-F238E27FC236}">
                <a16:creationId xmlns:a16="http://schemas.microsoft.com/office/drawing/2014/main" id="{32732A1A-C420-AB80-873B-C0F503457ADD}"/>
              </a:ext>
            </a:extLst>
          </p:cNvPr>
          <p:cNvPicPr>
            <a:picLocks noGrp="1" noChangeAspect="1"/>
          </p:cNvPicPr>
          <p:nvPr>
            <p:ph idx="1"/>
          </p:nvPr>
        </p:nvPicPr>
        <p:blipFill>
          <a:blip r:embed="rId3"/>
          <a:stretch>
            <a:fillRect/>
          </a:stretch>
        </p:blipFill>
        <p:spPr>
          <a:xfrm>
            <a:off x="6444343" y="111221"/>
            <a:ext cx="1763530" cy="1131397"/>
          </a:xfrm>
        </p:spPr>
      </p:pic>
    </p:spTree>
    <p:extLst>
      <p:ext uri="{BB962C8B-B14F-4D97-AF65-F5344CB8AC3E}">
        <p14:creationId xmlns:p14="http://schemas.microsoft.com/office/powerpoint/2010/main" val="125435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71BDD-4355-31FF-06F7-CA52F68BC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918D0-7BD1-E2A9-A128-04C4DE43BAD7}"/>
              </a:ext>
            </a:extLst>
          </p:cNvPr>
          <p:cNvSpPr>
            <a:spLocks noGrp="1"/>
          </p:cNvSpPr>
          <p:nvPr>
            <p:ph type="title"/>
          </p:nvPr>
        </p:nvSpPr>
        <p:spPr>
          <a:xfrm>
            <a:off x="247388" y="-275296"/>
            <a:ext cx="13047922" cy="1325563"/>
          </a:xfrm>
        </p:spPr>
        <p:txBody>
          <a:bodyPr>
            <a:normAutofit/>
          </a:bodyPr>
          <a:lstStyle/>
          <a:p>
            <a:r>
              <a:rPr lang="en-US" sz="3600" dirty="0"/>
              <a:t>69 drugs (out of the initial 146) were revalidated (FRET screen)</a:t>
            </a:r>
          </a:p>
        </p:txBody>
      </p:sp>
      <p:pic>
        <p:nvPicPr>
          <p:cNvPr id="4" name="Picture 3">
            <a:extLst>
              <a:ext uri="{FF2B5EF4-FFF2-40B4-BE49-F238E27FC236}">
                <a16:creationId xmlns:a16="http://schemas.microsoft.com/office/drawing/2014/main" id="{DB7E5582-9B5A-D29E-C053-47F4DA292CD5}"/>
              </a:ext>
            </a:extLst>
          </p:cNvPr>
          <p:cNvPicPr>
            <a:picLocks noChangeAspect="1"/>
          </p:cNvPicPr>
          <p:nvPr/>
        </p:nvPicPr>
        <p:blipFill>
          <a:blip r:embed="rId2"/>
          <a:srcRect b="69480"/>
          <a:stretch/>
        </p:blipFill>
        <p:spPr>
          <a:xfrm>
            <a:off x="116960" y="652464"/>
            <a:ext cx="2953520" cy="3825188"/>
          </a:xfrm>
          <a:prstGeom prst="rect">
            <a:avLst/>
          </a:prstGeom>
        </p:spPr>
      </p:pic>
      <p:pic>
        <p:nvPicPr>
          <p:cNvPr id="5" name="Picture 4">
            <a:extLst>
              <a:ext uri="{FF2B5EF4-FFF2-40B4-BE49-F238E27FC236}">
                <a16:creationId xmlns:a16="http://schemas.microsoft.com/office/drawing/2014/main" id="{8879B96E-7852-4A2C-2176-6A02D463488B}"/>
              </a:ext>
            </a:extLst>
          </p:cNvPr>
          <p:cNvPicPr>
            <a:picLocks noChangeAspect="1"/>
          </p:cNvPicPr>
          <p:nvPr/>
        </p:nvPicPr>
        <p:blipFill>
          <a:blip r:embed="rId2"/>
          <a:srcRect t="30520" b="51084"/>
          <a:stretch/>
        </p:blipFill>
        <p:spPr>
          <a:xfrm>
            <a:off x="116960" y="4477652"/>
            <a:ext cx="2953520" cy="2305657"/>
          </a:xfrm>
          <a:prstGeom prst="rect">
            <a:avLst/>
          </a:prstGeom>
        </p:spPr>
      </p:pic>
      <p:pic>
        <p:nvPicPr>
          <p:cNvPr id="14" name="Picture 13" descr="A graph of a positive result&#10;&#10;AI-generated content may be incorrect.">
            <a:extLst>
              <a:ext uri="{FF2B5EF4-FFF2-40B4-BE49-F238E27FC236}">
                <a16:creationId xmlns:a16="http://schemas.microsoft.com/office/drawing/2014/main" id="{6ED12416-945D-C1B0-A7E5-86FCE5104449}"/>
              </a:ext>
            </a:extLst>
          </p:cNvPr>
          <p:cNvPicPr>
            <a:picLocks noChangeAspect="1"/>
          </p:cNvPicPr>
          <p:nvPr/>
        </p:nvPicPr>
        <p:blipFill>
          <a:blip r:embed="rId3"/>
          <a:stretch>
            <a:fillRect/>
          </a:stretch>
        </p:blipFill>
        <p:spPr>
          <a:xfrm>
            <a:off x="4923503" y="1050267"/>
            <a:ext cx="4987752" cy="3783279"/>
          </a:xfrm>
          <a:prstGeom prst="rect">
            <a:avLst/>
          </a:prstGeom>
        </p:spPr>
      </p:pic>
    </p:spTree>
    <p:extLst>
      <p:ext uri="{BB962C8B-B14F-4D97-AF65-F5344CB8AC3E}">
        <p14:creationId xmlns:p14="http://schemas.microsoft.com/office/powerpoint/2010/main" val="81763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A7F9A113-5B04-997F-84C2-05EBB3AECE64}"/>
              </a:ext>
            </a:extLst>
          </p:cNvPr>
          <p:cNvPicPr>
            <a:picLocks noChangeAspect="1"/>
          </p:cNvPicPr>
          <p:nvPr/>
        </p:nvPicPr>
        <p:blipFill>
          <a:blip r:embed="rId2"/>
          <a:stretch>
            <a:fillRect/>
          </a:stretch>
        </p:blipFill>
        <p:spPr>
          <a:xfrm>
            <a:off x="2469053" y="768008"/>
            <a:ext cx="2535140" cy="1842951"/>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FF542460-DA6B-D3E8-1C42-20DB572365DD}"/>
              </a:ext>
            </a:extLst>
          </p:cNvPr>
          <p:cNvPicPr>
            <a:picLocks noChangeAspect="1"/>
          </p:cNvPicPr>
          <p:nvPr/>
        </p:nvPicPr>
        <p:blipFill>
          <a:blip r:embed="rId3"/>
          <a:stretch>
            <a:fillRect/>
          </a:stretch>
        </p:blipFill>
        <p:spPr>
          <a:xfrm>
            <a:off x="9680355" y="760228"/>
            <a:ext cx="2535140" cy="1816994"/>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A4FCFB38-7E3E-7886-FF41-59B02A224B44}"/>
              </a:ext>
            </a:extLst>
          </p:cNvPr>
          <p:cNvPicPr>
            <a:picLocks noChangeAspect="1"/>
          </p:cNvPicPr>
          <p:nvPr/>
        </p:nvPicPr>
        <p:blipFill>
          <a:blip r:embed="rId4"/>
          <a:stretch>
            <a:fillRect/>
          </a:stretch>
        </p:blipFill>
        <p:spPr>
          <a:xfrm>
            <a:off x="4868835" y="768008"/>
            <a:ext cx="2547095" cy="1842950"/>
          </a:xfrm>
          <a:prstGeom prst="rect">
            <a:avLst/>
          </a:prstGeom>
        </p:spPr>
      </p:pic>
      <p:pic>
        <p:nvPicPr>
          <p:cNvPr id="7" name="Picture 6" descr="A black background with a black square&#10;&#10;Description automatically generated with medium confidence">
            <a:extLst>
              <a:ext uri="{FF2B5EF4-FFF2-40B4-BE49-F238E27FC236}">
                <a16:creationId xmlns:a16="http://schemas.microsoft.com/office/drawing/2014/main" id="{027D2678-EB38-8816-C08B-CAA40A1BDE14}"/>
              </a:ext>
            </a:extLst>
          </p:cNvPr>
          <p:cNvPicPr>
            <a:picLocks noChangeAspect="1"/>
          </p:cNvPicPr>
          <p:nvPr/>
        </p:nvPicPr>
        <p:blipFill>
          <a:blip r:embed="rId5"/>
          <a:stretch>
            <a:fillRect/>
          </a:stretch>
        </p:blipFill>
        <p:spPr>
          <a:xfrm>
            <a:off x="20753" y="734272"/>
            <a:ext cx="2583658" cy="1842950"/>
          </a:xfrm>
          <a:prstGeom prst="rect">
            <a:avLst/>
          </a:prstGeom>
        </p:spPr>
      </p:pic>
      <p:pic>
        <p:nvPicPr>
          <p:cNvPr id="8" name="Picture 7" descr="A black background with a black square&#10;&#10;Description automatically generated with medium confidence">
            <a:extLst>
              <a:ext uri="{FF2B5EF4-FFF2-40B4-BE49-F238E27FC236}">
                <a16:creationId xmlns:a16="http://schemas.microsoft.com/office/drawing/2014/main" id="{589D1BD2-9B98-06CD-28DE-8341693F7EC9}"/>
              </a:ext>
            </a:extLst>
          </p:cNvPr>
          <p:cNvPicPr>
            <a:picLocks noChangeAspect="1"/>
          </p:cNvPicPr>
          <p:nvPr/>
        </p:nvPicPr>
        <p:blipFill>
          <a:blip r:embed="rId6"/>
          <a:stretch>
            <a:fillRect/>
          </a:stretch>
        </p:blipFill>
        <p:spPr>
          <a:xfrm>
            <a:off x="7280572" y="780985"/>
            <a:ext cx="2535140" cy="1816995"/>
          </a:xfrm>
          <a:prstGeom prst="rect">
            <a:avLst/>
          </a:prstGeom>
        </p:spPr>
      </p:pic>
      <p:pic>
        <p:nvPicPr>
          <p:cNvPr id="9" name="Picture 8" descr="A colorful lines on a black background&#10;&#10;Description automatically generated">
            <a:extLst>
              <a:ext uri="{FF2B5EF4-FFF2-40B4-BE49-F238E27FC236}">
                <a16:creationId xmlns:a16="http://schemas.microsoft.com/office/drawing/2014/main" id="{B0A96CD6-BB58-1478-C7CF-42054959D9EC}"/>
              </a:ext>
            </a:extLst>
          </p:cNvPr>
          <p:cNvPicPr>
            <a:picLocks noChangeAspect="1"/>
          </p:cNvPicPr>
          <p:nvPr/>
        </p:nvPicPr>
        <p:blipFill>
          <a:blip r:embed="rId7"/>
          <a:stretch>
            <a:fillRect/>
          </a:stretch>
        </p:blipFill>
        <p:spPr>
          <a:xfrm>
            <a:off x="1835960" y="3156598"/>
            <a:ext cx="8520080" cy="3189415"/>
          </a:xfrm>
          <a:prstGeom prst="rect">
            <a:avLst/>
          </a:prstGeom>
        </p:spPr>
      </p:pic>
      <p:sp>
        <p:nvSpPr>
          <p:cNvPr id="10" name="TextBox 9">
            <a:extLst>
              <a:ext uri="{FF2B5EF4-FFF2-40B4-BE49-F238E27FC236}">
                <a16:creationId xmlns:a16="http://schemas.microsoft.com/office/drawing/2014/main" id="{813D9BA2-16FE-DC8C-6AD9-846C2F6AF4E7}"/>
              </a:ext>
            </a:extLst>
          </p:cNvPr>
          <p:cNvSpPr txBox="1"/>
          <p:nvPr/>
        </p:nvSpPr>
        <p:spPr>
          <a:xfrm>
            <a:off x="5578265" y="2610958"/>
            <a:ext cx="1116280" cy="553998"/>
          </a:xfrm>
          <a:prstGeom prst="rect">
            <a:avLst/>
          </a:prstGeom>
          <a:noFill/>
        </p:spPr>
        <p:txBody>
          <a:bodyPr wrap="square" rtlCol="0">
            <a:spAutoFit/>
          </a:bodyPr>
          <a:lstStyle/>
          <a:p>
            <a:pPr algn="ctr"/>
            <a:r>
              <a:rPr lang="en-US" sz="1000" b="1" dirty="0">
                <a:solidFill>
                  <a:srgbClr val="FF0000"/>
                </a:solidFill>
                <a:latin typeface="Arial" panose="020B0604020202020204" pitchFamily="34" charset="0"/>
                <a:cs typeface="Arial" panose="020B0604020202020204" pitchFamily="34" charset="0"/>
              </a:rPr>
              <a:t>Best MERS inhibition is 33%</a:t>
            </a:r>
          </a:p>
        </p:txBody>
      </p:sp>
      <p:cxnSp>
        <p:nvCxnSpPr>
          <p:cNvPr id="11" name="Straight Connector 10">
            <a:extLst>
              <a:ext uri="{FF2B5EF4-FFF2-40B4-BE49-F238E27FC236}">
                <a16:creationId xmlns:a16="http://schemas.microsoft.com/office/drawing/2014/main" id="{1A75471E-2059-CFF6-6537-239C3B2B9658}"/>
              </a:ext>
            </a:extLst>
          </p:cNvPr>
          <p:cNvCxnSpPr/>
          <p:nvPr/>
        </p:nvCxnSpPr>
        <p:spPr>
          <a:xfrm>
            <a:off x="5578265" y="2078182"/>
            <a:ext cx="276270" cy="5327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86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8325-C8B3-9023-4FB7-FCC2CE7EF508}"/>
              </a:ext>
            </a:extLst>
          </p:cNvPr>
          <p:cNvSpPr>
            <a:spLocks noGrp="1"/>
          </p:cNvSpPr>
          <p:nvPr>
            <p:ph type="title"/>
          </p:nvPr>
        </p:nvSpPr>
        <p:spPr>
          <a:xfrm>
            <a:off x="317554" y="247138"/>
            <a:ext cx="11726961" cy="1768475"/>
          </a:xfrm>
        </p:spPr>
        <p:txBody>
          <a:bodyPr/>
          <a:lstStyle/>
          <a:p>
            <a:r>
              <a:rPr lang="en-US" dirty="0"/>
              <a:t>Some of the top hits from the screen were selected for derivatization</a:t>
            </a:r>
          </a:p>
        </p:txBody>
      </p:sp>
      <p:sp>
        <p:nvSpPr>
          <p:cNvPr id="4" name="TextBox 3">
            <a:extLst>
              <a:ext uri="{FF2B5EF4-FFF2-40B4-BE49-F238E27FC236}">
                <a16:creationId xmlns:a16="http://schemas.microsoft.com/office/drawing/2014/main" id="{A9C17313-62D9-E61B-5FB5-8AE70B0E5415}"/>
              </a:ext>
            </a:extLst>
          </p:cNvPr>
          <p:cNvSpPr txBox="1"/>
          <p:nvPr/>
        </p:nvSpPr>
        <p:spPr>
          <a:xfrm>
            <a:off x="2743952" y="2441864"/>
            <a:ext cx="1095036" cy="646331"/>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159-P9</a:t>
            </a:r>
          </a:p>
          <a:p>
            <a:r>
              <a:rPr lang="en-US" sz="1000" b="1" dirty="0">
                <a:effectLst/>
                <a:latin typeface="Arial" panose="020B0604020202020204" pitchFamily="34" charset="0"/>
                <a:ea typeface="Calibri" panose="020F0502020204030204" pitchFamily="34" charset="0"/>
              </a:rPr>
              <a:t>RA-0020084-01</a:t>
            </a:r>
            <a:r>
              <a:rPr lang="en-US" dirty="0">
                <a:effectLst/>
              </a:rPr>
              <a:t> </a:t>
            </a:r>
            <a:endParaRPr lang="en-US" b="1" dirty="0">
              <a:latin typeface="Arial" panose="020B0604020202020204" pitchFamily="34" charset="0"/>
              <a:cs typeface="Arial" panose="020B0604020202020204" pitchFamily="34" charset="0"/>
            </a:endParaRP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43D11958-125D-F795-46DF-613A60591C0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9921"/>
          <a:stretch/>
        </p:blipFill>
        <p:spPr>
          <a:xfrm>
            <a:off x="263004" y="2396121"/>
            <a:ext cx="2301133" cy="1584699"/>
          </a:xfrm>
          <a:prstGeom prst="rect">
            <a:avLst/>
          </a:prstGeom>
        </p:spPr>
      </p:pic>
      <p:pic>
        <p:nvPicPr>
          <p:cNvPr id="6" name="Picture 5">
            <a:extLst>
              <a:ext uri="{FF2B5EF4-FFF2-40B4-BE49-F238E27FC236}">
                <a16:creationId xmlns:a16="http://schemas.microsoft.com/office/drawing/2014/main" id="{7590C0AF-9D14-0108-06DE-29D2A6179604}"/>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21899" b="25080"/>
          <a:stretch/>
        </p:blipFill>
        <p:spPr bwMode="auto">
          <a:xfrm>
            <a:off x="1696179" y="2719004"/>
            <a:ext cx="1095035" cy="5805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A1371B-11D1-D8CF-9FF0-BFF26CF66574}"/>
              </a:ext>
            </a:extLst>
          </p:cNvPr>
          <p:cNvSpPr txBox="1"/>
          <p:nvPr/>
        </p:nvSpPr>
        <p:spPr>
          <a:xfrm>
            <a:off x="6723796" y="2441864"/>
            <a:ext cx="1094109" cy="523220"/>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145-N15</a:t>
            </a:r>
          </a:p>
          <a:p>
            <a:r>
              <a:rPr lang="en-US" sz="1000" b="1" dirty="0">
                <a:effectLst/>
                <a:latin typeface="Arial" panose="020B0604020202020204" pitchFamily="34" charset="0"/>
                <a:ea typeface="Calibri" panose="020F0502020204030204" pitchFamily="34" charset="0"/>
              </a:rPr>
              <a:t>RA-0020083-01</a:t>
            </a:r>
            <a:r>
              <a:rPr lang="en-US" sz="1000" b="1" dirty="0">
                <a:effectLst/>
              </a:rPr>
              <a:t> </a:t>
            </a:r>
            <a:endParaRPr lang="en-US" sz="1000" b="1" dirty="0">
              <a:latin typeface="Arial" panose="020B0604020202020204" pitchFamily="34" charset="0"/>
              <a:cs typeface="Arial" panose="020B060402020202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B4834E07-619A-989A-07EE-D2C7E3B29AE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11122"/>
          <a:stretch/>
        </p:blipFill>
        <p:spPr>
          <a:xfrm>
            <a:off x="4224389" y="2480462"/>
            <a:ext cx="2301133" cy="1563571"/>
          </a:xfrm>
          <a:prstGeom prst="rect">
            <a:avLst/>
          </a:prstGeom>
        </p:spPr>
      </p:pic>
      <p:pic>
        <p:nvPicPr>
          <p:cNvPr id="9" name="Picture 8">
            <a:extLst>
              <a:ext uri="{FF2B5EF4-FFF2-40B4-BE49-F238E27FC236}">
                <a16:creationId xmlns:a16="http://schemas.microsoft.com/office/drawing/2014/main" id="{9E0148ED-FE59-2883-8EA5-11FB3951D39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936836" y="2703474"/>
            <a:ext cx="725115" cy="7251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B8A70B2-806A-7221-89F9-D6533B8593A8}"/>
              </a:ext>
            </a:extLst>
          </p:cNvPr>
          <p:cNvSpPr txBox="1"/>
          <p:nvPr/>
        </p:nvSpPr>
        <p:spPr>
          <a:xfrm>
            <a:off x="4569418" y="4303703"/>
            <a:ext cx="1161914" cy="646331"/>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59-O9</a:t>
            </a:r>
          </a:p>
          <a:p>
            <a:r>
              <a:rPr lang="en-US" sz="1000" b="1" dirty="0">
                <a:effectLst/>
                <a:latin typeface="Arial" panose="020B0604020202020204" pitchFamily="34" charset="0"/>
                <a:ea typeface="Calibri" panose="020F0502020204030204" pitchFamily="34" charset="0"/>
              </a:rPr>
              <a:t>RA-0020081-01</a:t>
            </a:r>
            <a:r>
              <a:rPr lang="en-US" dirty="0">
                <a:effectLst/>
              </a:rPr>
              <a:t> </a:t>
            </a:r>
            <a:endParaRPr lang="en-US" b="1" dirty="0">
              <a:latin typeface="Arial" panose="020B0604020202020204" pitchFamily="34" charset="0"/>
              <a:cs typeface="Arial" panose="020B0604020202020204" pitchFamily="34" charset="0"/>
            </a:endParaRP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360B89F9-B3A1-EB6A-180E-4FE07A67A17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t="12499"/>
          <a:stretch/>
        </p:blipFill>
        <p:spPr>
          <a:xfrm>
            <a:off x="1983756" y="4536056"/>
            <a:ext cx="2369315" cy="1584960"/>
          </a:xfrm>
          <a:prstGeom prst="rect">
            <a:avLst/>
          </a:prstGeom>
        </p:spPr>
      </p:pic>
      <p:pic>
        <p:nvPicPr>
          <p:cNvPr id="12" name="Picture 11">
            <a:extLst>
              <a:ext uri="{FF2B5EF4-FFF2-40B4-BE49-F238E27FC236}">
                <a16:creationId xmlns:a16="http://schemas.microsoft.com/office/drawing/2014/main" id="{234BF5D0-F5EA-0CC8-2756-A5791C5A78C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3694940" y="4763093"/>
            <a:ext cx="762804" cy="762804"/>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77C324B7-A79E-A8CB-EF4D-CAB6454E07E8}"/>
              </a:ext>
            </a:extLst>
          </p:cNvPr>
          <p:cNvGrpSpPr/>
          <p:nvPr/>
        </p:nvGrpSpPr>
        <p:grpSpPr>
          <a:xfrm>
            <a:off x="8016179" y="1489226"/>
            <a:ext cx="3752973" cy="5040038"/>
            <a:chOff x="8016179" y="1489226"/>
            <a:chExt cx="3752973" cy="5040038"/>
          </a:xfrm>
        </p:grpSpPr>
        <p:grpSp>
          <p:nvGrpSpPr>
            <p:cNvPr id="3" name="Group 2">
              <a:extLst>
                <a:ext uri="{FF2B5EF4-FFF2-40B4-BE49-F238E27FC236}">
                  <a16:creationId xmlns:a16="http://schemas.microsoft.com/office/drawing/2014/main" id="{53524ED0-108A-A6D3-10FE-EB335ECBDC51}"/>
                </a:ext>
              </a:extLst>
            </p:cNvPr>
            <p:cNvGrpSpPr/>
            <p:nvPr/>
          </p:nvGrpSpPr>
          <p:grpSpPr>
            <a:xfrm>
              <a:off x="8016179" y="1489226"/>
              <a:ext cx="3752973" cy="2814477"/>
              <a:chOff x="0" y="778240"/>
              <a:chExt cx="4016592" cy="3048194"/>
            </a:xfrm>
          </p:grpSpPr>
          <p:grpSp>
            <p:nvGrpSpPr>
              <p:cNvPr id="13" name="Group 12">
                <a:extLst>
                  <a:ext uri="{FF2B5EF4-FFF2-40B4-BE49-F238E27FC236}">
                    <a16:creationId xmlns:a16="http://schemas.microsoft.com/office/drawing/2014/main" id="{25E2D718-60EF-6828-79BB-3AF2A7763FF7}"/>
                  </a:ext>
                </a:extLst>
              </p:cNvPr>
              <p:cNvGrpSpPr/>
              <p:nvPr/>
            </p:nvGrpSpPr>
            <p:grpSpPr>
              <a:xfrm>
                <a:off x="174171" y="778240"/>
                <a:ext cx="3842421" cy="1028789"/>
                <a:chOff x="174171" y="778240"/>
                <a:chExt cx="3842421" cy="1028789"/>
              </a:xfrm>
            </p:grpSpPr>
            <p:pic>
              <p:nvPicPr>
                <p:cNvPr id="21" name="Picture 20" descr="Chart&#10;&#10;Description automatically generated">
                  <a:extLst>
                    <a:ext uri="{FF2B5EF4-FFF2-40B4-BE49-F238E27FC236}">
                      <a16:creationId xmlns:a16="http://schemas.microsoft.com/office/drawing/2014/main" id="{22046F77-8AFC-6CAE-08C2-F5A96825B489}"/>
                    </a:ext>
                  </a:extLst>
                </p:cNvPr>
                <p:cNvPicPr>
                  <a:picLocks noChangeAspect="1"/>
                </p:cNvPicPr>
                <p:nvPr/>
              </p:nvPicPr>
              <p:blipFill rotWithShape="1">
                <a:blip r:embed="rId8"/>
                <a:srcRect t="5626" r="49726" b="79040"/>
                <a:stretch/>
              </p:blipFill>
              <p:spPr>
                <a:xfrm>
                  <a:off x="174171" y="778240"/>
                  <a:ext cx="3842421" cy="941703"/>
                </a:xfrm>
                <a:prstGeom prst="rect">
                  <a:avLst/>
                </a:prstGeom>
              </p:spPr>
            </p:pic>
            <p:sp>
              <p:nvSpPr>
                <p:cNvPr id="22" name="Rectangle 21">
                  <a:extLst>
                    <a:ext uri="{FF2B5EF4-FFF2-40B4-BE49-F238E27FC236}">
                      <a16:creationId xmlns:a16="http://schemas.microsoft.com/office/drawing/2014/main" id="{C3C835F1-1261-F8BB-94A1-7E6616F63CC3}"/>
                    </a:ext>
                  </a:extLst>
                </p:cNvPr>
                <p:cNvSpPr/>
                <p:nvPr/>
              </p:nvSpPr>
              <p:spPr>
                <a:xfrm>
                  <a:off x="1894114" y="1513114"/>
                  <a:ext cx="897465" cy="293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91F045-4F5B-B5D0-01BE-ED95A362A0B3}"/>
                    </a:ext>
                  </a:extLst>
                </p:cNvPr>
                <p:cNvSpPr/>
                <p:nvPr/>
              </p:nvSpPr>
              <p:spPr>
                <a:xfrm>
                  <a:off x="2791579" y="1638698"/>
                  <a:ext cx="1115667" cy="1683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45B60ABB-DEF7-6166-6C92-723F2DFFB8CE}"/>
                  </a:ext>
                </a:extLst>
              </p:cNvPr>
              <p:cNvGrpSpPr/>
              <p:nvPr/>
            </p:nvGrpSpPr>
            <p:grpSpPr>
              <a:xfrm>
                <a:off x="0" y="2337757"/>
                <a:ext cx="3842421" cy="1488677"/>
                <a:chOff x="82978" y="2773186"/>
                <a:chExt cx="3842421" cy="1488677"/>
              </a:xfrm>
            </p:grpSpPr>
            <p:pic>
              <p:nvPicPr>
                <p:cNvPr id="19" name="Picture 18" descr="Chart&#10;&#10;Description automatically generated">
                  <a:extLst>
                    <a:ext uri="{FF2B5EF4-FFF2-40B4-BE49-F238E27FC236}">
                      <a16:creationId xmlns:a16="http://schemas.microsoft.com/office/drawing/2014/main" id="{7A5217AF-5E29-87C9-1AED-B54575F298B7}"/>
                    </a:ext>
                  </a:extLst>
                </p:cNvPr>
                <p:cNvPicPr>
                  <a:picLocks noChangeAspect="1"/>
                </p:cNvPicPr>
                <p:nvPr/>
              </p:nvPicPr>
              <p:blipFill rotWithShape="1">
                <a:blip r:embed="rId8"/>
                <a:srcRect t="20522" r="49726" b="57682"/>
                <a:stretch/>
              </p:blipFill>
              <p:spPr>
                <a:xfrm>
                  <a:off x="82978" y="2923326"/>
                  <a:ext cx="3842421" cy="1338537"/>
                </a:xfrm>
                <a:prstGeom prst="rect">
                  <a:avLst/>
                </a:prstGeom>
              </p:spPr>
            </p:pic>
            <p:sp>
              <p:nvSpPr>
                <p:cNvPr id="20" name="Rectangle 19">
                  <a:extLst>
                    <a:ext uri="{FF2B5EF4-FFF2-40B4-BE49-F238E27FC236}">
                      <a16:creationId xmlns:a16="http://schemas.microsoft.com/office/drawing/2014/main" id="{527E98BF-FB03-0CF5-1967-C341087062ED}"/>
                    </a:ext>
                  </a:extLst>
                </p:cNvPr>
                <p:cNvSpPr/>
                <p:nvPr/>
              </p:nvSpPr>
              <p:spPr>
                <a:xfrm>
                  <a:off x="1675912" y="2773186"/>
                  <a:ext cx="2134088" cy="5034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75750CD-78C8-6903-5B1B-604D8ECD1617}"/>
                  </a:ext>
                </a:extLst>
              </p:cNvPr>
              <p:cNvGrpSpPr/>
              <p:nvPr/>
            </p:nvGrpSpPr>
            <p:grpSpPr>
              <a:xfrm>
                <a:off x="1675912" y="1899957"/>
                <a:ext cx="2231334" cy="714989"/>
                <a:chOff x="1675912" y="1845527"/>
                <a:chExt cx="2231334" cy="714989"/>
              </a:xfrm>
            </p:grpSpPr>
            <p:pic>
              <p:nvPicPr>
                <p:cNvPr id="17" name="Picture 16" descr="Chart&#10;&#10;Description automatically generated">
                  <a:extLst>
                    <a:ext uri="{FF2B5EF4-FFF2-40B4-BE49-F238E27FC236}">
                      <a16:creationId xmlns:a16="http://schemas.microsoft.com/office/drawing/2014/main" id="{76D16E12-4FF0-406F-A92F-F0E7785C3F14}"/>
                    </a:ext>
                  </a:extLst>
                </p:cNvPr>
                <p:cNvPicPr>
                  <a:picLocks noChangeAspect="1"/>
                </p:cNvPicPr>
                <p:nvPr/>
              </p:nvPicPr>
              <p:blipFill rotWithShape="1">
                <a:blip r:embed="rId8"/>
                <a:srcRect l="21080" t="17164" r="49726" b="72611"/>
                <a:stretch/>
              </p:blipFill>
              <p:spPr>
                <a:xfrm>
                  <a:off x="1675912" y="1932613"/>
                  <a:ext cx="2231334" cy="627903"/>
                </a:xfrm>
                <a:prstGeom prst="rect">
                  <a:avLst/>
                </a:prstGeom>
              </p:spPr>
            </p:pic>
            <p:sp>
              <p:nvSpPr>
                <p:cNvPr id="18" name="Rectangle 17">
                  <a:extLst>
                    <a:ext uri="{FF2B5EF4-FFF2-40B4-BE49-F238E27FC236}">
                      <a16:creationId xmlns:a16="http://schemas.microsoft.com/office/drawing/2014/main" id="{371881C2-017C-CE37-FB85-67A3F5C1A596}"/>
                    </a:ext>
                  </a:extLst>
                </p:cNvPr>
                <p:cNvSpPr/>
                <p:nvPr/>
              </p:nvSpPr>
              <p:spPr>
                <a:xfrm>
                  <a:off x="3026229" y="1845527"/>
                  <a:ext cx="323183" cy="157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EF334135-B5F2-50D6-F4CF-C1CA1B0C08BD}"/>
                  </a:ext>
                </a:extLst>
              </p:cNvPr>
              <p:cNvSpPr txBox="1"/>
              <p:nvPr/>
            </p:nvSpPr>
            <p:spPr>
              <a:xfrm>
                <a:off x="1059530" y="2054247"/>
                <a:ext cx="662815" cy="430887"/>
              </a:xfrm>
              <a:prstGeom prst="rect">
                <a:avLst/>
              </a:prstGeom>
              <a:noFill/>
            </p:spPr>
            <p:txBody>
              <a:bodyPr wrap="square" rtlCol="0">
                <a:spAutoFit/>
              </a:bodyPr>
              <a:lstStyle/>
              <a:p>
                <a:r>
                  <a:rPr lang="en-US" sz="1100" b="1" dirty="0">
                    <a:latin typeface="Arial" panose="020B0604020202020204" pitchFamily="34" charset="0"/>
                    <a:cs typeface="Arial" panose="020B0604020202020204" pitchFamily="34" charset="0"/>
                  </a:rPr>
                  <a:t>+ Mg</a:t>
                </a:r>
                <a:r>
                  <a:rPr lang="en-US" sz="1100" b="1" baseline="30000" dirty="0">
                    <a:latin typeface="Arial" panose="020B0604020202020204" pitchFamily="34" charset="0"/>
                    <a:cs typeface="Arial" panose="020B0604020202020204" pitchFamily="34" charset="0"/>
                  </a:rPr>
                  <a:t>2+</a:t>
                </a:r>
                <a:endParaRPr lang="en-US" sz="1100" b="1" dirty="0">
                  <a:latin typeface="Arial" panose="020B0604020202020204" pitchFamily="34" charset="0"/>
                  <a:cs typeface="Arial" panose="020B0604020202020204" pitchFamily="34" charset="0"/>
                </a:endParaRPr>
              </a:p>
              <a:p>
                <a:r>
                  <a:rPr lang="en-US" sz="1100" b="1" dirty="0">
                    <a:latin typeface="Arial" panose="020B0604020202020204" pitchFamily="34" charset="0"/>
                    <a:cs typeface="Arial" panose="020B0604020202020204" pitchFamily="34" charset="0"/>
                  </a:rPr>
                  <a:t>+ BSA</a:t>
                </a:r>
              </a:p>
            </p:txBody>
          </p:sp>
        </p:grpSp>
        <p:pic>
          <p:nvPicPr>
            <p:cNvPr id="24" name="Picture 23">
              <a:extLst>
                <a:ext uri="{FF2B5EF4-FFF2-40B4-BE49-F238E27FC236}">
                  <a16:creationId xmlns:a16="http://schemas.microsoft.com/office/drawing/2014/main" id="{40E051A3-626F-D346-CF1B-252F9077C95D}"/>
                </a:ext>
              </a:extLst>
            </p:cNvPr>
            <p:cNvPicPr>
              <a:picLocks noChangeAspect="1"/>
            </p:cNvPicPr>
            <p:nvPr/>
          </p:nvPicPr>
          <p:blipFill rotWithShape="1">
            <a:blip r:embed="rId9"/>
            <a:srcRect t="16967"/>
            <a:stretch/>
          </p:blipFill>
          <p:spPr>
            <a:xfrm>
              <a:off x="8327327" y="4442331"/>
              <a:ext cx="3163257" cy="2086933"/>
            </a:xfrm>
            <a:prstGeom prst="rect">
              <a:avLst/>
            </a:prstGeom>
          </p:spPr>
        </p:pic>
      </p:grpSp>
    </p:spTree>
    <p:extLst>
      <p:ext uri="{BB962C8B-B14F-4D97-AF65-F5344CB8AC3E}">
        <p14:creationId xmlns:p14="http://schemas.microsoft.com/office/powerpoint/2010/main" val="23872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4C146A-B001-0CF3-DE56-9D1D98AA0E75}"/>
              </a:ext>
            </a:extLst>
          </p:cNvPr>
          <p:cNvSpPr txBox="1">
            <a:spLocks/>
          </p:cNvSpPr>
          <p:nvPr/>
        </p:nvSpPr>
        <p:spPr>
          <a:xfrm>
            <a:off x="2078566" y="1939641"/>
            <a:ext cx="8034867" cy="29787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We observed limited activity in antiviral testing on A549 cells, however. Based on NSP14 mutant virus experiments in the Dennison lab, we tested the 69 validated on Vero cells as per their conditions.</a:t>
            </a:r>
          </a:p>
        </p:txBody>
      </p:sp>
    </p:spTree>
    <p:extLst>
      <p:ext uri="{BB962C8B-B14F-4D97-AF65-F5344CB8AC3E}">
        <p14:creationId xmlns:p14="http://schemas.microsoft.com/office/powerpoint/2010/main" val="400612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4648-9B99-927D-4F04-E4D5F76B9836}"/>
              </a:ext>
            </a:extLst>
          </p:cNvPr>
          <p:cNvSpPr>
            <a:spLocks noGrp="1"/>
          </p:cNvSpPr>
          <p:nvPr>
            <p:ph type="title"/>
          </p:nvPr>
        </p:nvSpPr>
        <p:spPr>
          <a:xfrm>
            <a:off x="601134" y="160678"/>
            <a:ext cx="10515600" cy="1325563"/>
          </a:xfrm>
        </p:spPr>
        <p:txBody>
          <a:bodyPr/>
          <a:lstStyle/>
          <a:p>
            <a:r>
              <a:rPr lang="en-US" dirty="0"/>
              <a:t>Viral inhibition and toxicity on </a:t>
            </a:r>
            <a:r>
              <a:rPr lang="en-US" dirty="0" err="1"/>
              <a:t>Veros</a:t>
            </a:r>
            <a:endParaRPr lang="en-US" dirty="0"/>
          </a:p>
        </p:txBody>
      </p:sp>
      <p:pic>
        <p:nvPicPr>
          <p:cNvPr id="7" name="Picture 6">
            <a:extLst>
              <a:ext uri="{FF2B5EF4-FFF2-40B4-BE49-F238E27FC236}">
                <a16:creationId xmlns:a16="http://schemas.microsoft.com/office/drawing/2014/main" id="{844E63F7-EA37-9009-61FC-8CB2FD08A255}"/>
              </a:ext>
            </a:extLst>
          </p:cNvPr>
          <p:cNvPicPr>
            <a:picLocks noChangeAspect="1"/>
          </p:cNvPicPr>
          <p:nvPr/>
        </p:nvPicPr>
        <p:blipFill>
          <a:blip r:embed="rId2"/>
          <a:stretch>
            <a:fillRect/>
          </a:stretch>
        </p:blipFill>
        <p:spPr>
          <a:xfrm>
            <a:off x="2546554" y="1407073"/>
            <a:ext cx="5714577" cy="5377353"/>
          </a:xfrm>
          <a:prstGeom prst="rect">
            <a:avLst/>
          </a:prstGeom>
        </p:spPr>
      </p:pic>
      <p:sp>
        <p:nvSpPr>
          <p:cNvPr id="8" name="TextBox 7">
            <a:extLst>
              <a:ext uri="{FF2B5EF4-FFF2-40B4-BE49-F238E27FC236}">
                <a16:creationId xmlns:a16="http://schemas.microsoft.com/office/drawing/2014/main" id="{D2DCD1D0-1D0F-F215-AA5E-00ECB9A0DFD9}"/>
              </a:ext>
            </a:extLst>
          </p:cNvPr>
          <p:cNvSpPr txBox="1"/>
          <p:nvPr/>
        </p:nvSpPr>
        <p:spPr>
          <a:xfrm>
            <a:off x="8681545" y="2438400"/>
            <a:ext cx="912686" cy="369332"/>
          </a:xfrm>
          <a:prstGeom prst="rect">
            <a:avLst/>
          </a:prstGeom>
          <a:noFill/>
        </p:spPr>
        <p:txBody>
          <a:bodyPr wrap="none" rtlCol="0">
            <a:spAutoFit/>
          </a:bodyPr>
          <a:lstStyle/>
          <a:p>
            <a:r>
              <a:rPr lang="en-US" dirty="0"/>
              <a:t>Toxicity</a:t>
            </a:r>
          </a:p>
        </p:txBody>
      </p:sp>
      <p:sp>
        <p:nvSpPr>
          <p:cNvPr id="9" name="TextBox 8">
            <a:extLst>
              <a:ext uri="{FF2B5EF4-FFF2-40B4-BE49-F238E27FC236}">
                <a16:creationId xmlns:a16="http://schemas.microsoft.com/office/drawing/2014/main" id="{FB8E01CF-9991-7F79-BFBE-EEA7015D61EB}"/>
              </a:ext>
            </a:extLst>
          </p:cNvPr>
          <p:cNvSpPr txBox="1"/>
          <p:nvPr/>
        </p:nvSpPr>
        <p:spPr>
          <a:xfrm>
            <a:off x="8681545" y="5334000"/>
            <a:ext cx="1803058" cy="369332"/>
          </a:xfrm>
          <a:prstGeom prst="rect">
            <a:avLst/>
          </a:prstGeom>
          <a:noFill/>
        </p:spPr>
        <p:txBody>
          <a:bodyPr wrap="none" rtlCol="0">
            <a:spAutoFit/>
          </a:bodyPr>
          <a:lstStyle/>
          <a:p>
            <a:r>
              <a:rPr lang="en-US" dirty="0"/>
              <a:t>Viral Replication</a:t>
            </a:r>
          </a:p>
        </p:txBody>
      </p:sp>
    </p:spTree>
    <p:extLst>
      <p:ext uri="{BB962C8B-B14F-4D97-AF65-F5344CB8AC3E}">
        <p14:creationId xmlns:p14="http://schemas.microsoft.com/office/powerpoint/2010/main" val="76916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3950-A56F-CEFB-848D-323247D8A865}"/>
              </a:ext>
            </a:extLst>
          </p:cNvPr>
          <p:cNvSpPr>
            <a:spLocks noGrp="1"/>
          </p:cNvSpPr>
          <p:nvPr>
            <p:ph type="title"/>
          </p:nvPr>
        </p:nvSpPr>
        <p:spPr>
          <a:xfrm>
            <a:off x="372533" y="365125"/>
            <a:ext cx="10981267" cy="1325563"/>
          </a:xfrm>
        </p:spPr>
        <p:txBody>
          <a:bodyPr/>
          <a:lstStyle/>
          <a:p>
            <a:r>
              <a:rPr lang="en-US" dirty="0"/>
              <a:t>3 </a:t>
            </a:r>
            <a:r>
              <a:rPr lang="en-US" dirty="0" err="1"/>
              <a:t>MedChem</a:t>
            </a:r>
            <a:r>
              <a:rPr lang="en-US" dirty="0"/>
              <a:t> drugs: 1/3 have antiviral activity= ST095455</a:t>
            </a:r>
          </a:p>
        </p:txBody>
      </p:sp>
      <p:pic>
        <p:nvPicPr>
          <p:cNvPr id="4" name="Content Placeholder 3">
            <a:extLst>
              <a:ext uri="{FF2B5EF4-FFF2-40B4-BE49-F238E27FC236}">
                <a16:creationId xmlns:a16="http://schemas.microsoft.com/office/drawing/2014/main" id="{9E93A8C2-66EC-AAD2-5868-FD0F5BA86C8B}"/>
              </a:ext>
            </a:extLst>
          </p:cNvPr>
          <p:cNvPicPr>
            <a:picLocks noGrp="1" noChangeAspect="1"/>
          </p:cNvPicPr>
          <p:nvPr>
            <p:ph idx="1"/>
          </p:nvPr>
        </p:nvPicPr>
        <p:blipFill>
          <a:blip r:embed="rId2"/>
          <a:srcRect t="10442"/>
          <a:stretch/>
        </p:blipFill>
        <p:spPr>
          <a:xfrm>
            <a:off x="1475315" y="2353818"/>
            <a:ext cx="8862483" cy="3133375"/>
          </a:xfrm>
          <a:prstGeom prst="rect">
            <a:avLst/>
          </a:prstGeom>
        </p:spPr>
      </p:pic>
    </p:spTree>
    <p:extLst>
      <p:ext uri="{BB962C8B-B14F-4D97-AF65-F5344CB8AC3E}">
        <p14:creationId xmlns:p14="http://schemas.microsoft.com/office/powerpoint/2010/main" val="89314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5E7E-1A26-61F6-FEFB-F23DC3828EB8}"/>
              </a:ext>
            </a:extLst>
          </p:cNvPr>
          <p:cNvSpPr>
            <a:spLocks noGrp="1"/>
          </p:cNvSpPr>
          <p:nvPr>
            <p:ph type="title"/>
          </p:nvPr>
        </p:nvSpPr>
        <p:spPr>
          <a:xfrm>
            <a:off x="227140" y="69325"/>
            <a:ext cx="10515600" cy="1325563"/>
          </a:xfrm>
        </p:spPr>
        <p:txBody>
          <a:bodyPr/>
          <a:lstStyle/>
          <a:p>
            <a:r>
              <a:rPr lang="en-US" dirty="0"/>
              <a:t>IC50 for our “star” </a:t>
            </a:r>
            <a:r>
              <a:rPr lang="en-US" dirty="0" err="1"/>
              <a:t>MedChem</a:t>
            </a:r>
            <a:r>
              <a:rPr lang="en-US" dirty="0"/>
              <a:t> drug ST095455</a:t>
            </a:r>
          </a:p>
        </p:txBody>
      </p:sp>
      <p:pic>
        <p:nvPicPr>
          <p:cNvPr id="4" name="Picture 3">
            <a:extLst>
              <a:ext uri="{FF2B5EF4-FFF2-40B4-BE49-F238E27FC236}">
                <a16:creationId xmlns:a16="http://schemas.microsoft.com/office/drawing/2014/main" id="{38635220-EB3C-4A54-A9CE-82430A12993F}"/>
              </a:ext>
            </a:extLst>
          </p:cNvPr>
          <p:cNvPicPr>
            <a:picLocks noChangeAspect="1"/>
          </p:cNvPicPr>
          <p:nvPr/>
        </p:nvPicPr>
        <p:blipFill>
          <a:blip r:embed="rId2"/>
          <a:stretch>
            <a:fillRect/>
          </a:stretch>
        </p:blipFill>
        <p:spPr>
          <a:xfrm>
            <a:off x="371021" y="1426787"/>
            <a:ext cx="4526800" cy="3472614"/>
          </a:xfrm>
          <a:prstGeom prst="rect">
            <a:avLst/>
          </a:prstGeom>
        </p:spPr>
      </p:pic>
      <p:pic>
        <p:nvPicPr>
          <p:cNvPr id="5" name="Picture 4">
            <a:extLst>
              <a:ext uri="{FF2B5EF4-FFF2-40B4-BE49-F238E27FC236}">
                <a16:creationId xmlns:a16="http://schemas.microsoft.com/office/drawing/2014/main" id="{42CD701A-1928-DD6B-EA79-AF43BF196402}"/>
              </a:ext>
            </a:extLst>
          </p:cNvPr>
          <p:cNvPicPr>
            <a:picLocks noChangeAspect="1"/>
          </p:cNvPicPr>
          <p:nvPr/>
        </p:nvPicPr>
        <p:blipFill>
          <a:blip r:embed="rId3"/>
          <a:stretch>
            <a:fillRect/>
          </a:stretch>
        </p:blipFill>
        <p:spPr>
          <a:xfrm>
            <a:off x="5390545" y="1287087"/>
            <a:ext cx="4294259" cy="3813674"/>
          </a:xfrm>
          <a:prstGeom prst="rect">
            <a:avLst/>
          </a:prstGeom>
        </p:spPr>
      </p:pic>
      <p:sp>
        <p:nvSpPr>
          <p:cNvPr id="3" name="TextBox 2">
            <a:extLst>
              <a:ext uri="{FF2B5EF4-FFF2-40B4-BE49-F238E27FC236}">
                <a16:creationId xmlns:a16="http://schemas.microsoft.com/office/drawing/2014/main" id="{866A06CB-FD6D-D192-CCF3-8A23F1826D30}"/>
              </a:ext>
            </a:extLst>
          </p:cNvPr>
          <p:cNvSpPr txBox="1"/>
          <p:nvPr/>
        </p:nvSpPr>
        <p:spPr>
          <a:xfrm>
            <a:off x="10514998" y="5210301"/>
            <a:ext cx="1095036" cy="646331"/>
          </a:xfrm>
          <a:prstGeom prst="rect">
            <a:avLst/>
          </a:prstGeom>
          <a:solidFill>
            <a:schemeClr val="bg1"/>
          </a:solidFill>
        </p:spPr>
        <p:txBody>
          <a:bodyPr wrap="square" rtlCol="0">
            <a:spAutoFit/>
          </a:bodyPr>
          <a:lstStyle/>
          <a:p>
            <a:r>
              <a:rPr lang="en-US" b="1" dirty="0">
                <a:latin typeface="Arial" panose="020B0604020202020204" pitchFamily="34" charset="0"/>
                <a:cs typeface="Arial" panose="020B0604020202020204" pitchFamily="34" charset="0"/>
              </a:rPr>
              <a:t>159-P9</a:t>
            </a:r>
          </a:p>
          <a:p>
            <a:r>
              <a:rPr lang="en-US" sz="1000" b="1" dirty="0">
                <a:effectLst/>
                <a:latin typeface="Arial" panose="020B0604020202020204" pitchFamily="34" charset="0"/>
                <a:ea typeface="Calibri" panose="020F0502020204030204" pitchFamily="34" charset="0"/>
              </a:rPr>
              <a:t>RA-0020084-01</a:t>
            </a:r>
            <a:r>
              <a:rPr lang="en-US" dirty="0">
                <a:effectLst/>
              </a:rPr>
              <a:t> </a:t>
            </a:r>
            <a:endParaRPr lang="en-US" b="1" dirty="0">
              <a:latin typeface="Arial" panose="020B0604020202020204" pitchFamily="34" charset="0"/>
              <a:cs typeface="Arial" panose="020B0604020202020204" pitchFamily="34" charset="0"/>
            </a:endParaRP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518892F8-E07F-F1AD-368B-E6B91F5EA0BF}"/>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9921"/>
          <a:stretch/>
        </p:blipFill>
        <p:spPr>
          <a:xfrm>
            <a:off x="8034050" y="5164558"/>
            <a:ext cx="2301133" cy="1584699"/>
          </a:xfrm>
          <a:prstGeom prst="rect">
            <a:avLst/>
          </a:prstGeom>
        </p:spPr>
      </p:pic>
      <p:pic>
        <p:nvPicPr>
          <p:cNvPr id="7" name="Picture 6">
            <a:extLst>
              <a:ext uri="{FF2B5EF4-FFF2-40B4-BE49-F238E27FC236}">
                <a16:creationId xmlns:a16="http://schemas.microsoft.com/office/drawing/2014/main" id="{9B8D0FFA-373D-A363-FA19-FBAFE34E2ED3}"/>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t="21899" b="25080"/>
          <a:stretch/>
        </p:blipFill>
        <p:spPr bwMode="auto">
          <a:xfrm>
            <a:off x="9467225" y="5487441"/>
            <a:ext cx="1095035" cy="58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20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4DD9-15C5-6AD7-9FBD-0AB193017BE8}"/>
              </a:ext>
            </a:extLst>
          </p:cNvPr>
          <p:cNvSpPr>
            <a:spLocks noGrp="1"/>
          </p:cNvSpPr>
          <p:nvPr>
            <p:ph type="title"/>
          </p:nvPr>
        </p:nvSpPr>
        <p:spPr/>
        <p:txBody>
          <a:bodyPr/>
          <a:lstStyle/>
          <a:p>
            <a:r>
              <a:rPr lang="en-US" dirty="0"/>
              <a:t>Next Steps	</a:t>
            </a:r>
          </a:p>
        </p:txBody>
      </p:sp>
      <p:sp>
        <p:nvSpPr>
          <p:cNvPr id="3" name="Content Placeholder 2">
            <a:extLst>
              <a:ext uri="{FF2B5EF4-FFF2-40B4-BE49-F238E27FC236}">
                <a16:creationId xmlns:a16="http://schemas.microsoft.com/office/drawing/2014/main" id="{9C6D0796-6B5D-A744-BA39-03AE06FE6807}"/>
              </a:ext>
            </a:extLst>
          </p:cNvPr>
          <p:cNvSpPr>
            <a:spLocks noGrp="1"/>
          </p:cNvSpPr>
          <p:nvPr>
            <p:ph idx="1"/>
          </p:nvPr>
        </p:nvSpPr>
        <p:spPr/>
        <p:txBody>
          <a:bodyPr/>
          <a:lstStyle/>
          <a:p>
            <a:r>
              <a:rPr lang="en-US" dirty="0"/>
              <a:t>Test drugs with NSP14 mutant virus</a:t>
            </a:r>
          </a:p>
          <a:p>
            <a:r>
              <a:rPr lang="en-US" dirty="0"/>
              <a:t>Continue testing analogues</a:t>
            </a:r>
          </a:p>
        </p:txBody>
      </p:sp>
    </p:spTree>
    <p:extLst>
      <p:ext uri="{BB962C8B-B14F-4D97-AF65-F5344CB8AC3E}">
        <p14:creationId xmlns:p14="http://schemas.microsoft.com/office/powerpoint/2010/main" val="3441636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5092DD0F58D44D90A4859F303C9268" ma:contentTypeVersion="17" ma:contentTypeDescription="Create a new document." ma:contentTypeScope="" ma:versionID="e5415aa0c11c8ed6141d1c61f36ffb3f">
  <xsd:schema xmlns:xsd="http://www.w3.org/2001/XMLSchema" xmlns:xs="http://www.w3.org/2001/XMLSchema" xmlns:p="http://schemas.microsoft.com/office/2006/metadata/properties" xmlns:ns2="ec92eee9-640a-4327-bee4-5e532f6c5c3b" xmlns:ns3="9ab74e9a-249e-4f01-ab78-2c00be27aa92" targetNamespace="http://schemas.microsoft.com/office/2006/metadata/properties" ma:root="true" ma:fieldsID="a98c4d1b0708c568427047b0ceb86c94" ns2:_="" ns3:_="">
    <xsd:import namespace="ec92eee9-640a-4327-bee4-5e532f6c5c3b"/>
    <xsd:import namespace="9ab74e9a-249e-4f01-ab78-2c00be27aa9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2eee9-640a-4327-bee4-5e532f6c5c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3fdc6da-32ca-4a2b-983e-32d6a4a8ae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b74e9a-249e-4f01-ab78-2c00be27aa9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eb25ce08-0a52-4e58-84c2-5be26a049ffc}" ma:internalName="TaxCatchAll" ma:showField="CatchAllData" ma:web="9ab74e9a-249e-4f01-ab78-2c00be27aa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b74e9a-249e-4f01-ab78-2c00be27aa92" xsi:nil="true"/>
    <lcf76f155ced4ddcb4097134ff3c332f xmlns="ec92eee9-640a-4327-bee4-5e532f6c5c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CC2EBD4-05F2-4870-940C-C900F9080F14}"/>
</file>

<file path=customXml/itemProps2.xml><?xml version="1.0" encoding="utf-8"?>
<ds:datastoreItem xmlns:ds="http://schemas.openxmlformats.org/officeDocument/2006/customXml" ds:itemID="{772B6C38-5668-44DF-97ED-FA7709BC528A}"/>
</file>

<file path=customXml/itemProps3.xml><?xml version="1.0" encoding="utf-8"?>
<ds:datastoreItem xmlns:ds="http://schemas.openxmlformats.org/officeDocument/2006/customXml" ds:itemID="{A3F3B096-1CA7-4F10-9EEB-3D49D9D59ECD}"/>
</file>

<file path=docProps/app.xml><?xml version="1.0" encoding="utf-8"?>
<Properties xmlns="http://schemas.openxmlformats.org/officeDocument/2006/extended-properties" xmlns:vt="http://schemas.openxmlformats.org/officeDocument/2006/docPropsVTypes">
  <TotalTime>630</TotalTime>
  <Words>146</Words>
  <Application>Microsoft Macintosh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69 drugs (out of the initial 146) were revalidated (FRET screen)</vt:lpstr>
      <vt:lpstr>PowerPoint Presentation</vt:lpstr>
      <vt:lpstr>Some of the top hits from the screen were selected for derivatization</vt:lpstr>
      <vt:lpstr>PowerPoint Presentation</vt:lpstr>
      <vt:lpstr>Viral inhibition and toxicity on Veros</vt:lpstr>
      <vt:lpstr>3 MedChem drugs: 1/3 have antiviral activity= ST095455</vt:lpstr>
      <vt:lpstr>IC50 for our “star” MedChem drug ST095455</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Ariel Spurrier, Ph.D.</dc:creator>
  <cp:lastModifiedBy>Nicholas Heaton, Ph.D.</cp:lastModifiedBy>
  <cp:revision>12</cp:revision>
  <dcterms:created xsi:type="dcterms:W3CDTF">2025-01-24T13:45:55Z</dcterms:created>
  <dcterms:modified xsi:type="dcterms:W3CDTF">2025-02-28T15:35:27Z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0x010100435092DD0F58D44D90A4859F303C9268</vt:lpwstr>
  </property>
</Properties>
</file>