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267" r:id="rId3"/>
    <p:sldId id="277" r:id="rId4"/>
    <p:sldId id="268" r:id="rId5"/>
    <p:sldId id="276" r:id="rId6"/>
    <p:sldId id="278" r:id="rId7"/>
    <p:sldId id="270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7"/>
    <p:restoredTop sz="96327"/>
  </p:normalViewPr>
  <p:slideViewPr>
    <p:cSldViewPr snapToGrid="0">
      <p:cViewPr varScale="1">
        <p:scale>
          <a:sx n="82" d="100"/>
          <a:sy n="82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28B6C-2C8F-974F-9831-2E887C633CA6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11DA1-2DC2-C54C-8DCF-BF37F8843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9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PERCENTAGE OF HITS WITHIN BOX VS THOSE THAT ARE COMPARABLE TO WT/DMSO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BF268-1A17-6840-B592-EB5118F706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43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BE9B-9BC8-2F2A-97BA-3A608327F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CFF94-021C-641A-76C9-7868A968D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DE2C1-14C5-5CF0-044B-B0ED54EC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76B-0B33-874B-83CB-DFD32D7DE85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54BB7-1944-5EE3-7FCA-73D56C8B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BC2CB-2A01-E029-8CFE-998A8958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2260-9746-C649-9C1C-500645E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A36D-9A6A-BCC9-22C4-C2366B42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E2AF4-164A-CF2C-BC70-061517312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42F3A-DE4B-9505-08E1-38118DED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76B-0B33-874B-83CB-DFD32D7DE85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2A325-8F87-CDB3-DB8D-8AA4D63B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96FDF-460C-0E22-3DA4-10BB7226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2260-9746-C649-9C1C-500645E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9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B76FC-14C6-4DAD-1519-2CC0CD0A5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6FE3-8A1D-ED8C-4B52-1A6E80556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56F8E-697F-5A41-50F1-5ABBC902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76B-0B33-874B-83CB-DFD32D7DE85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EC455-4AFB-90AC-438E-DADC88CE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237CA-28DA-F001-7F34-8BCC0412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2260-9746-C649-9C1C-500645E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8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B4F6-E98E-D23D-EFFD-0F10F146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09DA7-CF61-37DA-F98E-8B6A22C8D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BAC94-982E-93BC-806E-BE515215E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76B-0B33-874B-83CB-DFD32D7DE85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D9E56-D6BC-DB52-37B9-129157C2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A5B6D-7F58-81CB-030A-5DF6E67B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2260-9746-C649-9C1C-500645E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5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37B9-D68C-02ED-3C3D-744202B0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638EC-4C6D-78FE-43BF-371BA31E6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BBE6D-E69E-3E1F-CCD5-D0A90C43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76B-0B33-874B-83CB-DFD32D7DE85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D61D1-13C0-5BE7-B9B0-021D437C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0DF2A-F94B-79FD-A4A4-A0B02ABE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2260-9746-C649-9C1C-500645E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2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5453-8DFE-1438-3EEB-D7E295DC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DB117-A590-525D-E485-520211142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24C4C-951E-96B1-2F73-813337A12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67ADF-BDCB-C418-240D-322D9180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76B-0B33-874B-83CB-DFD32D7DE85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C453C-E11C-A372-E368-59E84F0B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26532-E8EA-A6A9-F2F1-D36DEBCB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2260-9746-C649-9C1C-500645E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0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26A5-8642-2C60-8618-EE2255AA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B50C8-95BD-1369-FC9A-D195588FC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DE20D-88D6-F454-B71D-B818A7F54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5FBBF-53F3-0932-52AF-F3903DC3F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0320F-F6FB-1DFB-A76F-0872704DA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418F2-D646-9D2C-588C-923A6E3F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76B-0B33-874B-83CB-DFD32D7DE85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E1F2C-2C47-5891-1A4B-4733B9E7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87B2AE-8D61-87AA-A45C-7D88718E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2260-9746-C649-9C1C-500645E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1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5860-1200-0A96-A999-E5768772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2BCAF-661B-E29D-08A8-9592608F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76B-0B33-874B-83CB-DFD32D7DE85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AEA05-AAB2-B67E-CC84-F4E8E880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A22DB-D342-223B-17AA-14A327C1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2260-9746-C649-9C1C-500645E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6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1AEDE-9F7F-4D96-F762-4A438F3C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76B-0B33-874B-83CB-DFD32D7DE85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28164-73FF-DBDC-DE85-AB5CB144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D9565-5915-DC39-3A60-191EC2F7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2260-9746-C649-9C1C-500645E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5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093A-18FA-4CDC-3A95-0F435EFE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4367A-40A8-BDA7-8292-B027003FB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E56E2-0D41-7142-16E1-38C09C8C8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FBD60-FCE9-0551-C669-09B004EA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76B-0B33-874B-83CB-DFD32D7DE85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3675C-CC20-C43C-0FD1-21916BD1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A2FB5-E2A6-B36B-185C-F8FF2699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2260-9746-C649-9C1C-500645E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1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8FF4-671C-9EE6-0E60-D14DD8B8E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A1C636-6FB7-1C50-BCD3-00BF6884E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DFE1D-675B-096F-3A08-07F70EFEE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AE88C-C820-6A96-FEF2-0EDC9330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6A76B-0B33-874B-83CB-DFD32D7DE85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49AED-F3F6-1658-A856-0CD5557D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E5308-714F-86B8-66CA-25603490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2260-9746-C649-9C1C-500645E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87558-43DB-E142-E190-5A29FB8D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813C3-C600-47DB-FA2F-2AAD0B1F0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14048-09EB-CBC6-A6B4-253C652D8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6A76B-0B33-874B-83CB-DFD32D7DE852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4754D-6D31-2B24-79CE-2B996ADFC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F6505-096C-E63E-F248-42FDCD55C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62260-9746-C649-9C1C-500645E71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0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iff"/><Relationship Id="rId13" Type="http://schemas.openxmlformats.org/officeDocument/2006/relationships/image" Target="../media/image16.emf"/><Relationship Id="rId3" Type="http://schemas.openxmlformats.org/officeDocument/2006/relationships/image" Target="../media/image6.tiff"/><Relationship Id="rId7" Type="http://schemas.openxmlformats.org/officeDocument/2006/relationships/image" Target="../media/image10.tiff"/><Relationship Id="rId12" Type="http://schemas.openxmlformats.org/officeDocument/2006/relationships/image" Target="../media/image15.emf"/><Relationship Id="rId17" Type="http://schemas.openxmlformats.org/officeDocument/2006/relationships/image" Target="../media/image20.tiff"/><Relationship Id="rId2" Type="http://schemas.openxmlformats.org/officeDocument/2006/relationships/image" Target="../media/image4.png"/><Relationship Id="rId16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iff"/><Relationship Id="rId11" Type="http://schemas.openxmlformats.org/officeDocument/2006/relationships/image" Target="../media/image14.emf"/><Relationship Id="rId5" Type="http://schemas.openxmlformats.org/officeDocument/2006/relationships/image" Target="../media/image8.tiff"/><Relationship Id="rId15" Type="http://schemas.openxmlformats.org/officeDocument/2006/relationships/image" Target="../media/image18.emf"/><Relationship Id="rId10" Type="http://schemas.openxmlformats.org/officeDocument/2006/relationships/image" Target="../media/image13.emf"/><Relationship Id="rId4" Type="http://schemas.openxmlformats.org/officeDocument/2006/relationships/image" Target="../media/image7.tiff"/><Relationship Id="rId9" Type="http://schemas.openxmlformats.org/officeDocument/2006/relationships/image" Target="../media/image12.tiff"/><Relationship Id="rId1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tiff"/><Relationship Id="rId13" Type="http://schemas.openxmlformats.org/officeDocument/2006/relationships/image" Target="../media/image31.emf"/><Relationship Id="rId18" Type="http://schemas.openxmlformats.org/officeDocument/2006/relationships/image" Target="../media/image36.emf"/><Relationship Id="rId3" Type="http://schemas.openxmlformats.org/officeDocument/2006/relationships/image" Target="../media/image21.tiff"/><Relationship Id="rId7" Type="http://schemas.openxmlformats.org/officeDocument/2006/relationships/image" Target="../media/image25.tiff"/><Relationship Id="rId12" Type="http://schemas.openxmlformats.org/officeDocument/2006/relationships/image" Target="../media/image30.emf"/><Relationship Id="rId17" Type="http://schemas.openxmlformats.org/officeDocument/2006/relationships/image" Target="../media/image35.emf"/><Relationship Id="rId2" Type="http://schemas.openxmlformats.org/officeDocument/2006/relationships/image" Target="../media/image4.png"/><Relationship Id="rId16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tiff"/><Relationship Id="rId11" Type="http://schemas.openxmlformats.org/officeDocument/2006/relationships/image" Target="../media/image29.emf"/><Relationship Id="rId5" Type="http://schemas.openxmlformats.org/officeDocument/2006/relationships/image" Target="../media/image23.tiff"/><Relationship Id="rId15" Type="http://schemas.openxmlformats.org/officeDocument/2006/relationships/image" Target="../media/image33.emf"/><Relationship Id="rId10" Type="http://schemas.openxmlformats.org/officeDocument/2006/relationships/image" Target="../media/image28.tiff"/><Relationship Id="rId19" Type="http://schemas.openxmlformats.org/officeDocument/2006/relationships/image" Target="../media/image37.tiff"/><Relationship Id="rId4" Type="http://schemas.openxmlformats.org/officeDocument/2006/relationships/image" Target="../media/image22.tiff"/><Relationship Id="rId9" Type="http://schemas.openxmlformats.org/officeDocument/2006/relationships/image" Target="../media/image27.tiff"/><Relationship Id="rId14" Type="http://schemas.openxmlformats.org/officeDocument/2006/relationships/image" Target="../media/image3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microsoft.com/office/2007/relationships/hdphoto" Target="../media/hdphoto5.wdp"/><Relationship Id="rId18" Type="http://schemas.openxmlformats.org/officeDocument/2006/relationships/image" Target="../media/image47.tiff"/><Relationship Id="rId3" Type="http://schemas.openxmlformats.org/officeDocument/2006/relationships/image" Target="../media/image39.png"/><Relationship Id="rId7" Type="http://schemas.microsoft.com/office/2007/relationships/hdphoto" Target="../media/hdphoto2.wdp"/><Relationship Id="rId12" Type="http://schemas.openxmlformats.org/officeDocument/2006/relationships/image" Target="../media/image44.png"/><Relationship Id="rId17" Type="http://schemas.openxmlformats.org/officeDocument/2006/relationships/image" Target="../media/image19.emf"/><Relationship Id="rId2" Type="http://schemas.openxmlformats.org/officeDocument/2006/relationships/image" Target="../media/image38.png"/><Relationship Id="rId16" Type="http://schemas.openxmlformats.org/officeDocument/2006/relationships/image" Target="../media/image46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5" Type="http://schemas.microsoft.com/office/2007/relationships/hdphoto" Target="../media/hdphoto6.wdp"/><Relationship Id="rId10" Type="http://schemas.openxmlformats.org/officeDocument/2006/relationships/image" Target="../media/image43.png"/><Relationship Id="rId4" Type="http://schemas.openxmlformats.org/officeDocument/2006/relationships/image" Target="../media/image40.png"/><Relationship Id="rId9" Type="http://schemas.microsoft.com/office/2007/relationships/hdphoto" Target="../media/hdphoto3.wdp"/><Relationship Id="rId1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AAAD6-5D31-0604-04AB-A6C77A9E4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US" sz="4100" dirty="0">
                <a:latin typeface="Arial" panose="020B0604020202020204" pitchFamily="34" charset="0"/>
                <a:cs typeface="Arial" panose="020B0604020202020204" pitchFamily="34" charset="0"/>
              </a:rPr>
              <a:t>Identification of Novel Antiviral Compounds against Coronavirus Exonuclease NSP14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11A00-2AA1-A9D1-FBF1-9F8195CE4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Mackenzie L. Anderson, Ph.D. 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Heaton Laboratory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Duke University School of Medicine </a:t>
            </a:r>
          </a:p>
        </p:txBody>
      </p:sp>
      <p:pic>
        <p:nvPicPr>
          <p:cNvPr id="4" name="Picture 3" descr="A logo for a scientific company&#10;&#10;Description automatically generated">
            <a:extLst>
              <a:ext uri="{FF2B5EF4-FFF2-40B4-BE49-F238E27FC236}">
                <a16:creationId xmlns:a16="http://schemas.microsoft.com/office/drawing/2014/main" id="{96A2F23F-EA01-586C-C472-5F5858C039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3907" y="1904068"/>
            <a:ext cx="5163022" cy="267186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3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C74A5A-886A-28E0-E608-E775F28C9AC7}"/>
              </a:ext>
            </a:extLst>
          </p:cNvPr>
          <p:cNvSpPr txBox="1"/>
          <p:nvPr/>
        </p:nvSpPr>
        <p:spPr>
          <a:xfrm>
            <a:off x="220657" y="197414"/>
            <a:ext cx="1009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Identification of Novel NSP14 Inhibitors with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TimTec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AG50K Library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10FA0C-633C-E9A2-0A80-EE9E18B657A8}"/>
              </a:ext>
            </a:extLst>
          </p:cNvPr>
          <p:cNvSpPr txBox="1"/>
          <p:nvPr/>
        </p:nvSpPr>
        <p:spPr>
          <a:xfrm>
            <a:off x="220657" y="6291254"/>
            <a:ext cx="370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Average Screen Z-Factor = 0.93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B158F-3251-BADD-D9F6-67124572D360}"/>
              </a:ext>
            </a:extLst>
          </p:cNvPr>
          <p:cNvSpPr txBox="1"/>
          <p:nvPr/>
        </p:nvSpPr>
        <p:spPr>
          <a:xfrm>
            <a:off x="6364273" y="5099125"/>
            <a:ext cx="1934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141 Compounds w/ 66% or less activity compared to DMSO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5C9D8C0-0166-2AD6-E6FB-D5AFEAF722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657" y="1525012"/>
            <a:ext cx="5073228" cy="3604146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E2D60E1-DA25-4611-85BB-6C3645EE4DA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9872" y="1525012"/>
            <a:ext cx="5868569" cy="39960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5FF3AB0-C5AC-8501-7B96-F6AC7791DC22}"/>
              </a:ext>
            </a:extLst>
          </p:cNvPr>
          <p:cNvSpPr/>
          <p:nvPr/>
        </p:nvSpPr>
        <p:spPr>
          <a:xfrm>
            <a:off x="6744397" y="3901789"/>
            <a:ext cx="1174053" cy="7682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3E5A37-C100-B94C-F930-3F02A1BEB8F7}"/>
              </a:ext>
            </a:extLst>
          </p:cNvPr>
          <p:cNvSpPr txBox="1"/>
          <p:nvPr/>
        </p:nvSpPr>
        <p:spPr>
          <a:xfrm>
            <a:off x="220657" y="197414"/>
            <a:ext cx="1009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Selection of Top 15 NSP14 Compounds 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1673C-3257-DF27-E5FC-72CCE911CA79}"/>
              </a:ext>
            </a:extLst>
          </p:cNvPr>
          <p:cNvSpPr txBox="1"/>
          <p:nvPr/>
        </p:nvSpPr>
        <p:spPr>
          <a:xfrm>
            <a:off x="3098736" y="998760"/>
            <a:ext cx="1722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Reordered compounds - custom 96-well plates w/ top 141 hits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(&lt;66% activity)</a:t>
            </a:r>
          </a:p>
          <a:p>
            <a:pPr marL="342900" indent="-342900">
              <a:buAutoNum type="arabicPeriod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C2B5C3-722B-B843-7742-46981A6BC6DF}"/>
              </a:ext>
            </a:extLst>
          </p:cNvPr>
          <p:cNvCxnSpPr>
            <a:cxnSpLocks/>
          </p:cNvCxnSpPr>
          <p:nvPr/>
        </p:nvCxnSpPr>
        <p:spPr>
          <a:xfrm>
            <a:off x="5074796" y="1495959"/>
            <a:ext cx="569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5D9F66-B5F3-BF16-8891-9791DD8715BD}"/>
              </a:ext>
            </a:extLst>
          </p:cNvPr>
          <p:cNvSpPr txBox="1"/>
          <p:nvPr/>
        </p:nvSpPr>
        <p:spPr>
          <a:xfrm>
            <a:off x="8909613" y="1368092"/>
            <a:ext cx="2117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Measured % RNA Cleavage normalized to DMSO</a:t>
            </a:r>
          </a:p>
          <a:p>
            <a:pPr marL="342900" indent="-342900">
              <a:buAutoNum type="arabicPeriod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white machine with a black background&#10;&#10;Description automatically generated">
            <a:extLst>
              <a:ext uri="{FF2B5EF4-FFF2-40B4-BE49-F238E27FC236}">
                <a16:creationId xmlns:a16="http://schemas.microsoft.com/office/drawing/2014/main" id="{4410C394-7F88-C0DE-DB2B-FEBA8155F0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1693" y="995930"/>
            <a:ext cx="1722059" cy="118491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BD65DD2-474E-8322-9C0A-06DCDC8D4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273" y="2622018"/>
            <a:ext cx="10460395" cy="34764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0E93ABA-8D9B-E600-DD51-7BAB172232E5}"/>
              </a:ext>
            </a:extLst>
          </p:cNvPr>
          <p:cNvSpPr/>
          <p:nvPr/>
        </p:nvSpPr>
        <p:spPr>
          <a:xfrm>
            <a:off x="9810652" y="2622017"/>
            <a:ext cx="1564506" cy="34424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90EB3-559B-6F65-00A4-01DF522B4F91}"/>
              </a:ext>
            </a:extLst>
          </p:cNvPr>
          <p:cNvSpPr txBox="1"/>
          <p:nvPr/>
        </p:nvSpPr>
        <p:spPr>
          <a:xfrm>
            <a:off x="5898058" y="1183426"/>
            <a:ext cx="2117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Incubation w/ NSP14 for 2.5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at RT; Probe added w/ 30 min reaction time; Plate read</a:t>
            </a:r>
          </a:p>
          <a:p>
            <a:pPr marL="342900" indent="-342900">
              <a:buAutoNum type="arabicPeriod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3FC3A8-E2BE-B05A-E1BE-A99C66D1D40C}"/>
              </a:ext>
            </a:extLst>
          </p:cNvPr>
          <p:cNvCxnSpPr>
            <a:cxnSpLocks/>
          </p:cNvCxnSpPr>
          <p:nvPr/>
        </p:nvCxnSpPr>
        <p:spPr>
          <a:xfrm>
            <a:off x="8161676" y="1494192"/>
            <a:ext cx="569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97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machine with a black background&#10;&#10;Description automatically generated">
            <a:extLst>
              <a:ext uri="{FF2B5EF4-FFF2-40B4-BE49-F238E27FC236}">
                <a16:creationId xmlns:a16="http://schemas.microsoft.com/office/drawing/2014/main" id="{708461C8-47F5-FE23-C5FD-2F03BF4B03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821" y="791106"/>
            <a:ext cx="1722059" cy="1184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92FABD-CCC6-AAA1-59DD-1CE8C2A19719}"/>
              </a:ext>
            </a:extLst>
          </p:cNvPr>
          <p:cNvSpPr txBox="1"/>
          <p:nvPr/>
        </p:nvSpPr>
        <p:spPr>
          <a:xfrm>
            <a:off x="2265224" y="837247"/>
            <a:ext cx="1722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 15 Compounds based on revalidation screen</a:t>
            </a:r>
          </a:p>
          <a:p>
            <a:pPr marL="342900" indent="-342900">
              <a:buAutoNum type="arabicPeriod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2079E6-8BFE-0C16-45F9-1BB6537B132B}"/>
              </a:ext>
            </a:extLst>
          </p:cNvPr>
          <p:cNvCxnSpPr/>
          <p:nvPr/>
        </p:nvCxnSpPr>
        <p:spPr>
          <a:xfrm>
            <a:off x="2185880" y="1743079"/>
            <a:ext cx="0" cy="467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7F26A9-0F07-6346-2751-A743953F9AC8}"/>
              </a:ext>
            </a:extLst>
          </p:cNvPr>
          <p:cNvSpPr txBox="1"/>
          <p:nvPr/>
        </p:nvSpPr>
        <p:spPr>
          <a:xfrm>
            <a:off x="354993" y="2813797"/>
            <a:ext cx="3556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2-Fold changes from 20 µM to 0.0097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AutoNum type="arabicPeriod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E29774-3724-E78F-E9DD-A24FF0310DA9}"/>
              </a:ext>
            </a:extLst>
          </p:cNvPr>
          <p:cNvSpPr txBox="1"/>
          <p:nvPr/>
        </p:nvSpPr>
        <p:spPr>
          <a:xfrm>
            <a:off x="810107" y="2263220"/>
            <a:ext cx="264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Measured % RNA Cleavage normalized to DMSO</a:t>
            </a:r>
          </a:p>
          <a:p>
            <a:pPr marL="342900" indent="-342900">
              <a:buAutoNum type="arabicPeriod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D2EB6-1557-3255-8AFF-732ECD55E124}"/>
              </a:ext>
            </a:extLst>
          </p:cNvPr>
          <p:cNvSpPr txBox="1"/>
          <p:nvPr/>
        </p:nvSpPr>
        <p:spPr>
          <a:xfrm>
            <a:off x="11044665" y="3192210"/>
            <a:ext cx="10950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141-G8</a:t>
            </a:r>
          </a:p>
          <a:p>
            <a:r>
              <a:rPr lang="en-US" sz="1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RA-0020552-01</a:t>
            </a:r>
            <a:r>
              <a:rPr lang="en-US" dirty="0">
                <a:effectLst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386A82-C95A-6A21-35D2-767B9BB62915}"/>
              </a:ext>
            </a:extLst>
          </p:cNvPr>
          <p:cNvSpPr txBox="1"/>
          <p:nvPr/>
        </p:nvSpPr>
        <p:spPr>
          <a:xfrm>
            <a:off x="7175020" y="1419913"/>
            <a:ext cx="146884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141-H16</a:t>
            </a:r>
          </a:p>
          <a:p>
            <a:r>
              <a:rPr lang="en-US" sz="1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RA-0020553-01</a:t>
            </a:r>
            <a:r>
              <a:rPr lang="en-US" dirty="0">
                <a:effectLst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0765E-229B-7BF2-E1CA-2AD2A5DADF0B}"/>
              </a:ext>
            </a:extLst>
          </p:cNvPr>
          <p:cNvSpPr txBox="1"/>
          <p:nvPr/>
        </p:nvSpPr>
        <p:spPr>
          <a:xfrm>
            <a:off x="7202452" y="3151154"/>
            <a:ext cx="146884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141-M6</a:t>
            </a:r>
          </a:p>
          <a:p>
            <a:r>
              <a:rPr lang="en-US" sz="1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RA-0020555-01</a:t>
            </a:r>
            <a:r>
              <a:rPr lang="en-US" dirty="0">
                <a:effectLst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68CCD-3DD0-3119-63E0-981BAE704A8A}"/>
              </a:ext>
            </a:extLst>
          </p:cNvPr>
          <p:cNvSpPr txBox="1"/>
          <p:nvPr/>
        </p:nvSpPr>
        <p:spPr>
          <a:xfrm>
            <a:off x="7175020" y="4976233"/>
            <a:ext cx="146884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141-J15</a:t>
            </a:r>
          </a:p>
          <a:p>
            <a:r>
              <a:rPr lang="en-US" sz="1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RA-0020086-01</a:t>
            </a:r>
            <a:r>
              <a:rPr lang="en-US" dirty="0">
                <a:effectLst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36831C-FFA6-FAD7-7E38-BB2A6A0D5F20}"/>
              </a:ext>
            </a:extLst>
          </p:cNvPr>
          <p:cNvSpPr txBox="1"/>
          <p:nvPr/>
        </p:nvSpPr>
        <p:spPr>
          <a:xfrm>
            <a:off x="11044666" y="1519342"/>
            <a:ext cx="10950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159-D11</a:t>
            </a:r>
          </a:p>
          <a:p>
            <a:r>
              <a:rPr lang="en-US" sz="1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RA-0020088-01</a:t>
            </a:r>
            <a:r>
              <a:rPr lang="en-US" dirty="0">
                <a:effectLst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A5014E-4785-4667-0099-D3964F5519DD}"/>
              </a:ext>
            </a:extLst>
          </p:cNvPr>
          <p:cNvSpPr txBox="1"/>
          <p:nvPr/>
        </p:nvSpPr>
        <p:spPr>
          <a:xfrm>
            <a:off x="7255164" y="61258"/>
            <a:ext cx="10950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159-P9</a:t>
            </a:r>
          </a:p>
          <a:p>
            <a:r>
              <a:rPr lang="en-US" sz="1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RA-0020084-01</a:t>
            </a:r>
            <a:r>
              <a:rPr lang="en-US" dirty="0">
                <a:effectLst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F9EBA42-93F6-6241-FC07-6FD0DD6544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517"/>
          <a:stretch/>
        </p:blipFill>
        <p:spPr>
          <a:xfrm>
            <a:off x="8616998" y="3528193"/>
            <a:ext cx="2307273" cy="1543132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C36DB90-2CE8-BBD7-F4E2-6055F56818F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470"/>
          <a:stretch/>
        </p:blipFill>
        <p:spPr>
          <a:xfrm>
            <a:off x="4718842" y="1753204"/>
            <a:ext cx="2306038" cy="1543132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AE0CA65-70C1-A854-D54A-631F119CEC2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767"/>
          <a:stretch/>
        </p:blipFill>
        <p:spPr>
          <a:xfrm>
            <a:off x="4722477" y="3531196"/>
            <a:ext cx="2306038" cy="1550237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853ED3F-DD53-E14C-B718-E014C50180E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01"/>
          <a:stretch/>
        </p:blipFill>
        <p:spPr>
          <a:xfrm>
            <a:off x="4717607" y="5264977"/>
            <a:ext cx="2306038" cy="1570797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A3B91D3-3F6B-367B-046D-E853C81EF23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246"/>
          <a:stretch/>
        </p:blipFill>
        <p:spPr>
          <a:xfrm>
            <a:off x="8624538" y="1617"/>
            <a:ext cx="2301133" cy="1578977"/>
          </a:xfrm>
          <a:prstGeom prst="rect">
            <a:avLst/>
          </a:prstGeom>
        </p:spPr>
      </p:pic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05A2F00-A8CE-27B6-BE8F-400CC47C2D3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049"/>
          <a:stretch/>
        </p:blipFill>
        <p:spPr>
          <a:xfrm>
            <a:off x="8623138" y="1751775"/>
            <a:ext cx="2301133" cy="1512073"/>
          </a:xfrm>
          <a:prstGeom prst="rect">
            <a:avLst/>
          </a:prstGeom>
        </p:spPr>
      </p:pic>
      <p:pic>
        <p:nvPicPr>
          <p:cNvPr id="34" name="Picture 3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FA691F2-1C21-DAD2-28A3-68AF002E111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921"/>
          <a:stretch/>
        </p:blipFill>
        <p:spPr>
          <a:xfrm>
            <a:off x="4774216" y="15515"/>
            <a:ext cx="2301133" cy="158469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3B710E1-1971-0982-E860-D79D8CAF7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71435" y="3717151"/>
            <a:ext cx="685950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08C2BF7-BA23-1A28-7DAF-D8B32213D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5515" y="1865898"/>
            <a:ext cx="849649" cy="87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34ED7F6-0721-2E14-3C9E-4547B14F7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168" y="3688057"/>
            <a:ext cx="729082" cy="75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C901889-9ED1-4DE4-693D-037AFC0643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74" t="21899" b="25080"/>
          <a:stretch/>
        </p:blipFill>
        <p:spPr bwMode="auto">
          <a:xfrm>
            <a:off x="6405515" y="5620163"/>
            <a:ext cx="796937" cy="48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FA8978B-C1D2-A6D6-5146-9148B6304F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33" t="22293" r="4735" b="29011"/>
          <a:stretch/>
        </p:blipFill>
        <p:spPr bwMode="auto">
          <a:xfrm>
            <a:off x="10308800" y="529979"/>
            <a:ext cx="868778" cy="45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0FBD744-5637-EFA3-0F7A-3C2F7448A2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017" b="17111"/>
          <a:stretch/>
        </p:blipFill>
        <p:spPr bwMode="auto">
          <a:xfrm>
            <a:off x="10256902" y="2104421"/>
            <a:ext cx="920675" cy="54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C513D08-C31C-45EB-B17F-456BF6116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899" b="25080"/>
          <a:stretch/>
        </p:blipFill>
        <p:spPr bwMode="auto">
          <a:xfrm>
            <a:off x="6207391" y="338398"/>
            <a:ext cx="1095035" cy="58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A purple line on a black background&#10;&#10;Description automatically generated">
            <a:extLst>
              <a:ext uri="{FF2B5EF4-FFF2-40B4-BE49-F238E27FC236}">
                <a16:creationId xmlns:a16="http://schemas.microsoft.com/office/drawing/2014/main" id="{27A74527-CAC3-CE04-37B1-5924E8BB61E8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116" y="3356270"/>
            <a:ext cx="4102215" cy="31221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633A72-5696-8EEF-04DE-7CAD0CE62C62}"/>
              </a:ext>
            </a:extLst>
          </p:cNvPr>
          <p:cNvSpPr txBox="1"/>
          <p:nvPr/>
        </p:nvSpPr>
        <p:spPr>
          <a:xfrm>
            <a:off x="11058509" y="91197"/>
            <a:ext cx="109503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141-D16</a:t>
            </a:r>
          </a:p>
          <a:p>
            <a:r>
              <a:rPr lang="en-US" sz="1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RA-0020087-01</a:t>
            </a:r>
            <a:r>
              <a:rPr lang="en-US" dirty="0">
                <a:effectLst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692553-D21D-8744-0EF7-C57F257E3E77}"/>
              </a:ext>
            </a:extLst>
          </p:cNvPr>
          <p:cNvSpPr txBox="1"/>
          <p:nvPr/>
        </p:nvSpPr>
        <p:spPr>
          <a:xfrm>
            <a:off x="231167" y="166817"/>
            <a:ext cx="2977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12-Point IC50 Curves</a:t>
            </a:r>
          </a:p>
        </p:txBody>
      </p:sp>
    </p:spTree>
    <p:extLst>
      <p:ext uri="{BB962C8B-B14F-4D97-AF65-F5344CB8AC3E}">
        <p14:creationId xmlns:p14="http://schemas.microsoft.com/office/powerpoint/2010/main" val="164078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675EFD-0B9B-A90C-895E-80E4663611BF}"/>
              </a:ext>
            </a:extLst>
          </p:cNvPr>
          <p:cNvSpPr txBox="1"/>
          <p:nvPr/>
        </p:nvSpPr>
        <p:spPr>
          <a:xfrm>
            <a:off x="231167" y="166817"/>
            <a:ext cx="2977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12-Point IC50 Curves</a:t>
            </a:r>
          </a:p>
        </p:txBody>
      </p:sp>
      <p:pic>
        <p:nvPicPr>
          <p:cNvPr id="4" name="Picture 3" descr="A white machine with a black background&#10;&#10;Description automatically generated">
            <a:extLst>
              <a:ext uri="{FF2B5EF4-FFF2-40B4-BE49-F238E27FC236}">
                <a16:creationId xmlns:a16="http://schemas.microsoft.com/office/drawing/2014/main" id="{708461C8-47F5-FE23-C5FD-2F03BF4B03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821" y="791106"/>
            <a:ext cx="1722059" cy="11849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92FABD-CCC6-AAA1-59DD-1CE8C2A19719}"/>
              </a:ext>
            </a:extLst>
          </p:cNvPr>
          <p:cNvSpPr txBox="1"/>
          <p:nvPr/>
        </p:nvSpPr>
        <p:spPr>
          <a:xfrm>
            <a:off x="2265224" y="837247"/>
            <a:ext cx="1722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Top 15 Compounds based on revalidation screen</a:t>
            </a:r>
          </a:p>
          <a:p>
            <a:pPr marL="342900" indent="-342900">
              <a:buAutoNum type="arabicPeriod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2079E6-8BFE-0C16-45F9-1BB6537B132B}"/>
              </a:ext>
            </a:extLst>
          </p:cNvPr>
          <p:cNvCxnSpPr/>
          <p:nvPr/>
        </p:nvCxnSpPr>
        <p:spPr>
          <a:xfrm>
            <a:off x="2185880" y="1743079"/>
            <a:ext cx="0" cy="467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7F26A9-0F07-6346-2751-A743953F9AC8}"/>
              </a:ext>
            </a:extLst>
          </p:cNvPr>
          <p:cNvSpPr txBox="1"/>
          <p:nvPr/>
        </p:nvSpPr>
        <p:spPr>
          <a:xfrm>
            <a:off x="354993" y="2813797"/>
            <a:ext cx="3556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2-Fold changes from 20 µM to 0.0097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AutoNum type="arabicPeriod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E29774-3724-E78F-E9DD-A24FF0310DA9}"/>
              </a:ext>
            </a:extLst>
          </p:cNvPr>
          <p:cNvSpPr txBox="1"/>
          <p:nvPr/>
        </p:nvSpPr>
        <p:spPr>
          <a:xfrm>
            <a:off x="810107" y="2263220"/>
            <a:ext cx="264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Measured % RNA Cleavage normalized to DMSO</a:t>
            </a:r>
          </a:p>
          <a:p>
            <a:pPr marL="342900" indent="-342900">
              <a:buAutoNum type="arabicPeriod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D2EB6-1557-3255-8AFF-732ECD55E124}"/>
              </a:ext>
            </a:extLst>
          </p:cNvPr>
          <p:cNvSpPr txBox="1"/>
          <p:nvPr/>
        </p:nvSpPr>
        <p:spPr>
          <a:xfrm>
            <a:off x="7173485" y="4920754"/>
            <a:ext cx="10941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85-G19</a:t>
            </a:r>
          </a:p>
          <a:p>
            <a:r>
              <a:rPr lang="en-US" sz="1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RA-0020082-01</a:t>
            </a:r>
            <a:r>
              <a:rPr lang="en-US" dirty="0">
                <a:effectLst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386A82-C95A-6A21-35D2-767B9BB62915}"/>
              </a:ext>
            </a:extLst>
          </p:cNvPr>
          <p:cNvSpPr txBox="1"/>
          <p:nvPr/>
        </p:nvSpPr>
        <p:spPr>
          <a:xfrm>
            <a:off x="7253794" y="3162537"/>
            <a:ext cx="116191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59-O9</a:t>
            </a:r>
          </a:p>
          <a:p>
            <a:r>
              <a:rPr lang="en-US" sz="1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RA-0020081-01</a:t>
            </a:r>
            <a:r>
              <a:rPr lang="en-US" dirty="0">
                <a:effectLst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20765E-229B-7BF2-E1CA-2AD2A5DADF0B}"/>
              </a:ext>
            </a:extLst>
          </p:cNvPr>
          <p:cNvSpPr txBox="1"/>
          <p:nvPr/>
        </p:nvSpPr>
        <p:spPr>
          <a:xfrm>
            <a:off x="7233201" y="1573450"/>
            <a:ext cx="109410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59-M5</a:t>
            </a:r>
          </a:p>
          <a:p>
            <a:r>
              <a:rPr lang="en-US" sz="1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RA-0020090-01</a:t>
            </a:r>
            <a:r>
              <a:rPr lang="en-US" dirty="0">
                <a:effectLst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68CCD-3DD0-3119-63E0-981BAE704A8A}"/>
              </a:ext>
            </a:extLst>
          </p:cNvPr>
          <p:cNvSpPr txBox="1"/>
          <p:nvPr/>
        </p:nvSpPr>
        <p:spPr>
          <a:xfrm>
            <a:off x="7240042" y="70333"/>
            <a:ext cx="146884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53-D8</a:t>
            </a:r>
          </a:p>
          <a:p>
            <a:r>
              <a:rPr lang="en-US" sz="1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RA-0020089-01</a:t>
            </a:r>
            <a:r>
              <a:rPr lang="en-US" dirty="0">
                <a:effectLst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633A72-5696-8EEF-04DE-7CAD0CE62C62}"/>
              </a:ext>
            </a:extLst>
          </p:cNvPr>
          <p:cNvSpPr txBox="1"/>
          <p:nvPr/>
        </p:nvSpPr>
        <p:spPr>
          <a:xfrm>
            <a:off x="10970248" y="3214966"/>
            <a:ext cx="109410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152-N13</a:t>
            </a:r>
          </a:p>
          <a:p>
            <a:r>
              <a:rPr lang="en-US" sz="1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RA-0020556-01</a:t>
            </a:r>
            <a:r>
              <a:rPr lang="en-US" dirty="0">
                <a:effectLst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36831C-FFA6-FAD7-7E38-BB2A6A0D5F20}"/>
              </a:ext>
            </a:extLst>
          </p:cNvPr>
          <p:cNvSpPr txBox="1"/>
          <p:nvPr/>
        </p:nvSpPr>
        <p:spPr>
          <a:xfrm>
            <a:off x="10970249" y="79286"/>
            <a:ext cx="11458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118-C21</a:t>
            </a:r>
          </a:p>
          <a:p>
            <a:r>
              <a:rPr lang="en-US" sz="1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RA-0020085-01</a:t>
            </a:r>
            <a:r>
              <a:rPr lang="en-US" dirty="0">
                <a:effectLst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A5014E-4785-4667-0099-D3964F5519DD}"/>
              </a:ext>
            </a:extLst>
          </p:cNvPr>
          <p:cNvSpPr txBox="1"/>
          <p:nvPr/>
        </p:nvSpPr>
        <p:spPr>
          <a:xfrm>
            <a:off x="10970249" y="1629646"/>
            <a:ext cx="10941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145-N15</a:t>
            </a:r>
          </a:p>
          <a:p>
            <a:r>
              <a:rPr lang="en-US" sz="1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RA-0020083-01</a:t>
            </a:r>
            <a:r>
              <a:rPr lang="en-US" sz="1000" b="1" dirty="0">
                <a:effectLst/>
              </a:rPr>
              <a:t> </a:t>
            </a: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EDBF3-4B47-B790-C206-51D2B20E868E}"/>
              </a:ext>
            </a:extLst>
          </p:cNvPr>
          <p:cNvSpPr txBox="1"/>
          <p:nvPr/>
        </p:nvSpPr>
        <p:spPr>
          <a:xfrm>
            <a:off x="10970248" y="4970933"/>
            <a:ext cx="109410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155-C20</a:t>
            </a:r>
          </a:p>
          <a:p>
            <a:r>
              <a:rPr lang="en-US" sz="1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RA-0020216-01</a:t>
            </a:r>
            <a:r>
              <a:rPr lang="en-US" dirty="0">
                <a:effectLst/>
              </a:rPr>
              <a:t>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13B92F-BA6C-B039-8E48-422A2A9603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906"/>
          <a:stretch/>
        </p:blipFill>
        <p:spPr>
          <a:xfrm>
            <a:off x="4675573" y="0"/>
            <a:ext cx="2301133" cy="1584960"/>
          </a:xfrm>
          <a:prstGeom prst="rect">
            <a:avLst/>
          </a:prstGeom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EF83C5C-19E4-8B54-CEBA-B057603E3FC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223"/>
          <a:stretch/>
        </p:blipFill>
        <p:spPr>
          <a:xfrm>
            <a:off x="4675573" y="1734252"/>
            <a:ext cx="2361874" cy="1584960"/>
          </a:xfrm>
          <a:prstGeom prst="rect">
            <a:avLst/>
          </a:prstGeom>
        </p:spPr>
      </p:pic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158F740-42F9-74D0-02E0-9814DDE3E23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499"/>
          <a:stretch/>
        </p:blipFill>
        <p:spPr>
          <a:xfrm>
            <a:off x="4668132" y="3394890"/>
            <a:ext cx="2369315" cy="1584960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EB76115-F52C-0A58-2252-1F2789F29B4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910"/>
          <a:stretch/>
        </p:blipFill>
        <p:spPr>
          <a:xfrm>
            <a:off x="4679727" y="5106223"/>
            <a:ext cx="2353472" cy="1584960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7EAA0D1-C89D-5646-C857-6260EC4481A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362"/>
          <a:stretch/>
        </p:blipFill>
        <p:spPr>
          <a:xfrm>
            <a:off x="8443255" y="46023"/>
            <a:ext cx="2301133" cy="1541751"/>
          </a:xfrm>
          <a:prstGeom prst="rect">
            <a:avLst/>
          </a:prstGeom>
        </p:spPr>
      </p:pic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C20816D-FF7A-FB1F-6419-34FC2187A36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122"/>
          <a:stretch/>
        </p:blipFill>
        <p:spPr>
          <a:xfrm>
            <a:off x="8470842" y="1668244"/>
            <a:ext cx="2301133" cy="1563571"/>
          </a:xfrm>
          <a:prstGeom prst="rect">
            <a:avLst/>
          </a:prstGeom>
        </p:spPr>
      </p:pic>
      <p:pic>
        <p:nvPicPr>
          <p:cNvPr id="31" name="Picture 3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51FF0DB-993B-5B27-6901-5724C4B6F78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573"/>
          <a:stretch/>
        </p:blipFill>
        <p:spPr>
          <a:xfrm>
            <a:off x="8470842" y="3397699"/>
            <a:ext cx="2301133" cy="1555632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DCD71B-07CF-2662-E109-8B2B845A893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725"/>
          <a:stretch/>
        </p:blipFill>
        <p:spPr>
          <a:xfrm>
            <a:off x="8470842" y="5106223"/>
            <a:ext cx="2301133" cy="153537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C14AEA7-5FDC-F226-FFC1-45DB549C3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5702" y="287438"/>
            <a:ext cx="683749" cy="68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0D428AA-FA2B-A1CD-4BD6-13AE47E05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35810" y="1963993"/>
            <a:ext cx="717984" cy="71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FC7F712-4764-1345-F679-1A123A4FE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9316" y="3621927"/>
            <a:ext cx="762804" cy="76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04FB109-DF6C-59C7-A006-CE076FB2E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540" b="22161"/>
          <a:stretch/>
        </p:blipFill>
        <p:spPr bwMode="auto">
          <a:xfrm>
            <a:off x="6266296" y="5470739"/>
            <a:ext cx="987498" cy="57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E96C734-47D0-8DA4-3CB7-2CDBF1A96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32579" y="402452"/>
            <a:ext cx="589242" cy="58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BB8A1AB-840D-814C-CE5F-43D0EB049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83289" y="1891256"/>
            <a:ext cx="725115" cy="72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1799688-840F-E672-EDA6-4C085FCEE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68146" y="3542926"/>
            <a:ext cx="740258" cy="76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C3490B-4B06-5EB8-3B9C-B43F8DBFE7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177" b="12945"/>
          <a:stretch/>
        </p:blipFill>
        <p:spPr bwMode="auto">
          <a:xfrm>
            <a:off x="10168146" y="5470739"/>
            <a:ext cx="867447" cy="59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A blue lines on a black background&#10;&#10;Description automatically generated">
            <a:extLst>
              <a:ext uri="{FF2B5EF4-FFF2-40B4-BE49-F238E27FC236}">
                <a16:creationId xmlns:a16="http://schemas.microsoft.com/office/drawing/2014/main" id="{9C89AD64-2F6D-0B59-7BAE-93EDCF61107F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956" y="3359672"/>
            <a:ext cx="4102215" cy="312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1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06BAC2-B181-173C-F470-9F4FA667C446}"/>
              </a:ext>
            </a:extLst>
          </p:cNvPr>
          <p:cNvSpPr txBox="1"/>
          <p:nvPr/>
        </p:nvSpPr>
        <p:spPr>
          <a:xfrm>
            <a:off x="220656" y="197414"/>
            <a:ext cx="122235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Compounds sent to Peter &amp; Ken (UNC) and Sara (UPenn)</a:t>
            </a: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FF6BD5-F0C7-7480-58DF-EED0739C1EEC}"/>
              </a:ext>
            </a:extLst>
          </p:cNvPr>
          <p:cNvSpPr txBox="1"/>
          <p:nvPr/>
        </p:nvSpPr>
        <p:spPr>
          <a:xfrm>
            <a:off x="587829" y="997527"/>
            <a:ext cx="111360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Peter &amp; Ken – Top 15 FRET Compounds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Top 15 FRET compounds selected based on revalidation screen with custom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TimTec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96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QC on compounds and other analyses</a:t>
            </a: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Sara – Potentiation of Nucleosides &amp; Synergy Studies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 compounds sent based on remdesivir potentiation in Heaton Lab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159-P9, 141-D16, 141-M6, 152-N13, 159-D11, 141-J15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Perform HTS/dose response compounds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Synergy studies with SARS-CoV-2 and various coronaviruses (MERS, 229E,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 compounds against nucleoside 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2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FAEACD6-BDF1-43E4-38F4-D9966DA9223A}"/>
              </a:ext>
            </a:extLst>
          </p:cNvPr>
          <p:cNvGrpSpPr/>
          <p:nvPr/>
        </p:nvGrpSpPr>
        <p:grpSpPr>
          <a:xfrm>
            <a:off x="124935" y="632089"/>
            <a:ext cx="2803572" cy="5804932"/>
            <a:chOff x="202004" y="567678"/>
            <a:chExt cx="2803572" cy="58049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A3D23D-871D-B183-D3BC-6DADEFF01E57}"/>
                </a:ext>
              </a:extLst>
            </p:cNvPr>
            <p:cNvSpPr txBox="1"/>
            <p:nvPr/>
          </p:nvSpPr>
          <p:spPr>
            <a:xfrm>
              <a:off x="1447321" y="805398"/>
              <a:ext cx="155825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Day 1:</a:t>
              </a:r>
            </a:p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Plate A549 ACE2 cells in 96 well plates</a:t>
              </a:r>
            </a:p>
            <a:p>
              <a:pPr marL="342900" indent="-342900">
                <a:buAutoNum type="arabicPeriod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Down Arrow 4">
              <a:extLst>
                <a:ext uri="{FF2B5EF4-FFF2-40B4-BE49-F238E27FC236}">
                  <a16:creationId xmlns:a16="http://schemas.microsoft.com/office/drawing/2014/main" id="{EB008A15-F53F-7C6F-8EF1-BEBAA1C3516B}"/>
                </a:ext>
              </a:extLst>
            </p:cNvPr>
            <p:cNvSpPr/>
            <p:nvPr/>
          </p:nvSpPr>
          <p:spPr>
            <a:xfrm>
              <a:off x="1591679" y="1542634"/>
              <a:ext cx="87086" cy="42454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67261D-D4D7-8FD4-3C89-87739A8DE0EA}"/>
                </a:ext>
              </a:extLst>
            </p:cNvPr>
            <p:cNvSpPr txBox="1"/>
            <p:nvPr/>
          </p:nvSpPr>
          <p:spPr>
            <a:xfrm>
              <a:off x="1481797" y="2163667"/>
              <a:ext cx="148930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Day 2: SARS-CoV-2</a:t>
              </a:r>
            </a:p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Infection with SARS-CoV-2 for 1 </a:t>
              </a:r>
              <a:r>
                <a:rPr lang="en-US" sz="1050" dirty="0" err="1">
                  <a:latin typeface="Arial" panose="020B0604020202020204" pitchFamily="34" charset="0"/>
                  <a:cs typeface="Arial" panose="020B0604020202020204" pitchFamily="34" charset="0"/>
                </a:rPr>
                <a:t>hr</a:t>
              </a: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37°C 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069F22B9-B985-ECF3-7EED-1A82431F7418}"/>
                </a:ext>
              </a:extLst>
            </p:cNvPr>
            <p:cNvSpPr/>
            <p:nvPr/>
          </p:nvSpPr>
          <p:spPr>
            <a:xfrm>
              <a:off x="1593319" y="3191168"/>
              <a:ext cx="87086" cy="42454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0B05681-40D8-31F2-891C-8402D2CFE5F6}"/>
                </a:ext>
              </a:extLst>
            </p:cNvPr>
            <p:cNvSpPr/>
            <p:nvPr/>
          </p:nvSpPr>
          <p:spPr>
            <a:xfrm>
              <a:off x="1591679" y="4902892"/>
              <a:ext cx="87086" cy="42454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DF432C-846E-963D-C117-27E4C521E132}"/>
                </a:ext>
              </a:extLst>
            </p:cNvPr>
            <p:cNvSpPr txBox="1"/>
            <p:nvPr/>
          </p:nvSpPr>
          <p:spPr>
            <a:xfrm>
              <a:off x="590279" y="5426197"/>
              <a:ext cx="2089886" cy="946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Day 4:</a:t>
              </a:r>
            </a:p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Fix and stain for microscopy analysis</a:t>
              </a:r>
            </a:p>
            <a:p>
              <a:pPr algn="ctr"/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SARS-CoV-2 Spike Protein</a:t>
              </a:r>
            </a:p>
            <a:p>
              <a:pPr marL="342900" indent="-342900">
                <a:buAutoNum type="arabicPeriod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057C4A-2695-7764-A150-4E1EB6067B4F}"/>
                </a:ext>
              </a:extLst>
            </p:cNvPr>
            <p:cNvSpPr txBox="1"/>
            <p:nvPr/>
          </p:nvSpPr>
          <p:spPr>
            <a:xfrm>
              <a:off x="684811" y="3711900"/>
              <a:ext cx="190082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Addition of 30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uM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Compound + varying concentrations of Remdesivir in 2% DMEM; Incubate 48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hrs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Picture 10" descr="A close-up of a machine&#10;&#10;Description automatically generated">
              <a:extLst>
                <a:ext uri="{FF2B5EF4-FFF2-40B4-BE49-F238E27FC236}">
                  <a16:creationId xmlns:a16="http://schemas.microsoft.com/office/drawing/2014/main" id="{E8E0CB71-6B83-4AFC-B547-26FE8EF1CE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5812" y="567678"/>
              <a:ext cx="1095869" cy="1049310"/>
            </a:xfrm>
            <a:prstGeom prst="rect">
              <a:avLst/>
            </a:prstGeom>
          </p:spPr>
        </p:pic>
        <p:pic>
          <p:nvPicPr>
            <p:cNvPr id="12" name="Picture 11" descr="A close-up of a machine&#10;&#10;Description automatically generated">
              <a:extLst>
                <a:ext uri="{FF2B5EF4-FFF2-40B4-BE49-F238E27FC236}">
                  <a16:creationId xmlns:a16="http://schemas.microsoft.com/office/drawing/2014/main" id="{96518E6E-A44E-2373-A962-4F4FA49DE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2004" y="1998068"/>
              <a:ext cx="1203483" cy="128112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0CD3990-5C21-449B-2296-DBFF46492C96}"/>
              </a:ext>
            </a:extLst>
          </p:cNvPr>
          <p:cNvSpPr txBox="1"/>
          <p:nvPr/>
        </p:nvSpPr>
        <p:spPr>
          <a:xfrm>
            <a:off x="199636" y="77841"/>
            <a:ext cx="1009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Potentiation of Remdesivir with SARS-CoV-2 NSP14 Compounds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107A3D1-B7C4-C196-604E-7F254F25860E}"/>
              </a:ext>
            </a:extLst>
          </p:cNvPr>
          <p:cNvGrpSpPr/>
          <p:nvPr/>
        </p:nvGrpSpPr>
        <p:grpSpPr>
          <a:xfrm>
            <a:off x="3076587" y="964397"/>
            <a:ext cx="8773978" cy="1085117"/>
            <a:chOff x="3076587" y="785725"/>
            <a:chExt cx="8773978" cy="1085117"/>
          </a:xfrm>
        </p:grpSpPr>
        <p:pic>
          <p:nvPicPr>
            <p:cNvPr id="23" name="Picture 22" descr="Red spots on a black background&#10;&#10;Description automatically generated">
              <a:extLst>
                <a:ext uri="{FF2B5EF4-FFF2-40B4-BE49-F238E27FC236}">
                  <a16:creationId xmlns:a16="http://schemas.microsoft.com/office/drawing/2014/main" id="{F6B8BC5C-8C90-3328-3675-7AFD35273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46367" y="785726"/>
              <a:ext cx="1446820" cy="1085115"/>
            </a:xfrm>
            <a:prstGeom prst="rect">
              <a:avLst/>
            </a:prstGeom>
          </p:spPr>
        </p:pic>
        <p:pic>
          <p:nvPicPr>
            <p:cNvPr id="25" name="Picture 24" descr="A red background with small spots&#10;&#10;Description automatically generated with medium confidence">
              <a:extLst>
                <a:ext uri="{FF2B5EF4-FFF2-40B4-BE49-F238E27FC236}">
                  <a16:creationId xmlns:a16="http://schemas.microsoft.com/office/drawing/2014/main" id="{26592544-36BB-2BA5-43E0-E1911DFAD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10713" y="785726"/>
              <a:ext cx="1446819" cy="1085114"/>
            </a:xfrm>
            <a:prstGeom prst="rect">
              <a:avLst/>
            </a:prstGeom>
          </p:spPr>
        </p:pic>
        <p:pic>
          <p:nvPicPr>
            <p:cNvPr id="27" name="Picture 26" descr="A red background with small petals&#10;&#10;Description automatically generated with medium confidence">
              <a:extLst>
                <a:ext uri="{FF2B5EF4-FFF2-40B4-BE49-F238E27FC236}">
                  <a16:creationId xmlns:a16="http://schemas.microsoft.com/office/drawing/2014/main" id="{135561E8-3C71-0779-2E38-3C4E56A2F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75058" y="785726"/>
              <a:ext cx="1446820" cy="1085115"/>
            </a:xfrm>
            <a:prstGeom prst="rect">
              <a:avLst/>
            </a:prstGeom>
          </p:spPr>
        </p:pic>
        <p:pic>
          <p:nvPicPr>
            <p:cNvPr id="29" name="Picture 28" descr="A red background with white spots&#10;&#10;Description automatically generated">
              <a:extLst>
                <a:ext uri="{FF2B5EF4-FFF2-40B4-BE49-F238E27FC236}">
                  <a16:creationId xmlns:a16="http://schemas.microsoft.com/office/drawing/2014/main" id="{FE674B85-A6EF-631D-BFAD-A8749AF18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39403" y="785725"/>
              <a:ext cx="1446818" cy="1085113"/>
            </a:xfrm>
            <a:prstGeom prst="rect">
              <a:avLst/>
            </a:prstGeom>
          </p:spPr>
        </p:pic>
        <p:pic>
          <p:nvPicPr>
            <p:cNvPr id="31" name="Picture 30" descr="A red background with a black border&#10;&#10;Description automatically generated">
              <a:extLst>
                <a:ext uri="{FF2B5EF4-FFF2-40B4-BE49-F238E27FC236}">
                  <a16:creationId xmlns:a16="http://schemas.microsoft.com/office/drawing/2014/main" id="{55BBB14C-18DC-D477-536D-A1C9DC6B0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03746" y="785725"/>
              <a:ext cx="1446819" cy="1085114"/>
            </a:xfrm>
            <a:prstGeom prst="rect">
              <a:avLst/>
            </a:prstGeom>
          </p:spPr>
        </p:pic>
        <p:pic>
          <p:nvPicPr>
            <p:cNvPr id="33" name="Picture 32" descr="A red background with small dots&#10;&#10;Description automatically generated">
              <a:extLst>
                <a:ext uri="{FF2B5EF4-FFF2-40B4-BE49-F238E27FC236}">
                  <a16:creationId xmlns:a16="http://schemas.microsoft.com/office/drawing/2014/main" id="{74380EE8-2C52-30CE-BE80-E6344C139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76587" y="785728"/>
              <a:ext cx="1446819" cy="1085114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0EA0444-CC5C-8A69-5A19-896612EED371}"/>
              </a:ext>
            </a:extLst>
          </p:cNvPr>
          <p:cNvSpPr txBox="1"/>
          <p:nvPr/>
        </p:nvSpPr>
        <p:spPr>
          <a:xfrm>
            <a:off x="3064496" y="695079"/>
            <a:ext cx="155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0.1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405091-F6FB-809E-553C-4DC799D14019}"/>
              </a:ext>
            </a:extLst>
          </p:cNvPr>
          <p:cNvSpPr txBox="1"/>
          <p:nvPr/>
        </p:nvSpPr>
        <p:spPr>
          <a:xfrm>
            <a:off x="4434932" y="695078"/>
            <a:ext cx="155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0.3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541D5D-13A4-97F9-8A04-C34AB534D447}"/>
              </a:ext>
            </a:extLst>
          </p:cNvPr>
          <p:cNvSpPr txBox="1"/>
          <p:nvPr/>
        </p:nvSpPr>
        <p:spPr>
          <a:xfrm>
            <a:off x="5949558" y="695078"/>
            <a:ext cx="155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5DBFE7-70F5-F508-B969-BA4A464702DB}"/>
              </a:ext>
            </a:extLst>
          </p:cNvPr>
          <p:cNvSpPr txBox="1"/>
          <p:nvPr/>
        </p:nvSpPr>
        <p:spPr>
          <a:xfrm>
            <a:off x="7419340" y="695077"/>
            <a:ext cx="155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441DC7-96F3-7E09-92A6-EA338C17EDA4}"/>
              </a:ext>
            </a:extLst>
          </p:cNvPr>
          <p:cNvSpPr txBox="1"/>
          <p:nvPr/>
        </p:nvSpPr>
        <p:spPr>
          <a:xfrm>
            <a:off x="8977595" y="695077"/>
            <a:ext cx="155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9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DED599-C7F7-A642-5C41-57C727563BAF}"/>
              </a:ext>
            </a:extLst>
          </p:cNvPr>
          <p:cNvSpPr txBox="1"/>
          <p:nvPr/>
        </p:nvSpPr>
        <p:spPr>
          <a:xfrm>
            <a:off x="10353468" y="695076"/>
            <a:ext cx="1558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27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black background with colorful lines&#10;&#10;Description automatically generated">
            <a:extLst>
              <a:ext uri="{FF2B5EF4-FFF2-40B4-BE49-F238E27FC236}">
                <a16:creationId xmlns:a16="http://schemas.microsoft.com/office/drawing/2014/main" id="{518A57A7-29C3-FDF5-CBA6-EDD19DB3B28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701"/>
          <a:stretch/>
        </p:blipFill>
        <p:spPr>
          <a:xfrm>
            <a:off x="8539034" y="3429000"/>
            <a:ext cx="2733387" cy="21762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6A5B96-C789-F8D4-4630-C13D014472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899" b="25080"/>
          <a:stretch/>
        </p:blipFill>
        <p:spPr bwMode="auto">
          <a:xfrm>
            <a:off x="10489223" y="4031471"/>
            <a:ext cx="1095035" cy="58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A black background with blue and purple lines&#10;&#10;Description automatically generated">
            <a:extLst>
              <a:ext uri="{FF2B5EF4-FFF2-40B4-BE49-F238E27FC236}">
                <a16:creationId xmlns:a16="http://schemas.microsoft.com/office/drawing/2014/main" id="{777BD561-C3D5-13B2-F495-8192812222F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2693"/>
          <a:stretch/>
        </p:blipFill>
        <p:spPr>
          <a:xfrm>
            <a:off x="3582367" y="2764983"/>
            <a:ext cx="4512979" cy="378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5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A82BAF-137D-F9FC-BD38-4CB1762D33C0}"/>
              </a:ext>
            </a:extLst>
          </p:cNvPr>
          <p:cNvSpPr txBox="1"/>
          <p:nvPr/>
        </p:nvSpPr>
        <p:spPr>
          <a:xfrm>
            <a:off x="220657" y="197414"/>
            <a:ext cx="1009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Ongoing &amp; Future Experiments: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C5A6B-1838-F3A2-6CB8-55467A8575C4}"/>
              </a:ext>
            </a:extLst>
          </p:cNvPr>
          <p:cNvSpPr txBox="1"/>
          <p:nvPr/>
        </p:nvSpPr>
        <p:spPr>
          <a:xfrm>
            <a:off x="587829" y="997527"/>
            <a:ext cx="111360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Future Experiments: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Ready to test analogues or derivatives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Optimizing specific infectivity experiments after serial growth in compounds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Potentiation of chain-terminator nucleoside analogues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11489</TotalTime>
  <Words>398</Words>
  <Application>Microsoft Office PowerPoint</Application>
  <PresentationFormat>Widescreen</PresentationFormat>
  <Paragraphs>87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Identification of Novel Antiviral Compounds against Coronavirus Exonuclease NSP14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Mackenzie Anderson, Ph.D.</dc:creator>
  <cp:lastModifiedBy>Hadia Almahli</cp:lastModifiedBy>
  <cp:revision>48</cp:revision>
  <cp:lastPrinted>2024-03-13T18:07:51Z</cp:lastPrinted>
  <dcterms:created xsi:type="dcterms:W3CDTF">2024-03-05T19:04:31Z</dcterms:created>
  <dcterms:modified xsi:type="dcterms:W3CDTF">2024-04-19T13:36:11Z</dcterms:modified>
</cp:coreProperties>
</file>