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11331" r:id="rId5"/>
    <p:sldId id="11333" r:id="rId6"/>
  </p:sldIdLst>
  <p:sldSz cx="9720263" cy="5400675"/>
  <p:notesSz cx="7010400" cy="9296400"/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Vala/ Ahmedabad/ R &amp; D/ Pharma Solution_PDS" initials="AVAR&amp;DPS" lastIdx="4" clrIdx="0">
    <p:extLst>
      <p:ext uri="{19B8F6BF-5375-455C-9EA6-DF929625EA0E}">
        <p15:presenceInfo xmlns:p15="http://schemas.microsoft.com/office/powerpoint/2012/main" userId="S-1-5-21-2671033375-3626021024-3500436622-18416" providerId="AD"/>
      </p:ext>
    </p:extLst>
  </p:cmAuthor>
  <p:cmAuthor id="2" name="Nirali Parmar/PPS/IN/Ahmedabad" initials="NP" lastIdx="1" clrIdx="1">
    <p:extLst>
      <p:ext uri="{19B8F6BF-5375-455C-9EA6-DF929625EA0E}">
        <p15:presenceInfo xmlns:p15="http://schemas.microsoft.com/office/powerpoint/2012/main" userId="S-1-5-21-2671033375-3626021024-3500436622-105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4616"/>
    <a:srgbClr val="3C7F31"/>
    <a:srgbClr val="EB25B7"/>
    <a:srgbClr val="FC8160"/>
    <a:srgbClr val="FEC4B4"/>
    <a:srgbClr val="3F5F79"/>
    <a:srgbClr val="253746"/>
    <a:srgbClr val="2D2926"/>
    <a:srgbClr val="FC8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3" autoAdjust="0"/>
    <p:restoredTop sz="94343" autoAdjust="0"/>
  </p:normalViewPr>
  <p:slideViewPr>
    <p:cSldViewPr>
      <p:cViewPr varScale="1">
        <p:scale>
          <a:sx n="104" d="100"/>
          <a:sy n="104" d="100"/>
        </p:scale>
        <p:origin x="883" y="96"/>
      </p:cViewPr>
      <p:guideLst>
        <p:guide orient="horz" pos="1701"/>
        <p:guide pos="3062"/>
      </p:guideLst>
    </p:cSldViewPr>
  </p:slideViewPr>
  <p:outlineViewPr>
    <p:cViewPr>
      <p:scale>
        <a:sx n="33" d="100"/>
        <a:sy n="33" d="100"/>
      </p:scale>
      <p:origin x="0" y="-25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E6BAA95-37A7-43E0-906A-BE1E3B3B745A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19086108-70EE-4CA4-97F3-CB46521871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51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E3F0780-8065-415F-A58B-A3D8C12A729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98500"/>
            <a:ext cx="62706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3A88E4E-2B50-4617-8174-B584398EF0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2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1" y="1677714"/>
            <a:ext cx="8262223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040" y="3060382"/>
            <a:ext cx="6804184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9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9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9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8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8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7191" y="162520"/>
            <a:ext cx="2187059" cy="3455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14" y="162520"/>
            <a:ext cx="6399173" cy="3455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35" y="3470435"/>
            <a:ext cx="8262223" cy="1072634"/>
          </a:xfrm>
        </p:spPr>
        <p:txBody>
          <a:bodyPr anchor="t"/>
          <a:lstStyle>
            <a:lvl1pPr algn="l">
              <a:defRPr sz="41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835" y="2289037"/>
            <a:ext cx="8262223" cy="1181397"/>
          </a:xfrm>
        </p:spPr>
        <p:txBody>
          <a:bodyPr anchor="b"/>
          <a:lstStyle>
            <a:lvl1pPr marL="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1pPr>
            <a:lvl2pPr marL="469819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637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3pPr>
            <a:lvl4pPr marL="1409456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4pPr>
            <a:lvl5pPr marL="1879275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5pPr>
            <a:lvl6pPr marL="2349094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6pPr>
            <a:lvl7pPr marL="2818912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7pPr>
            <a:lvl8pPr marL="3288731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8pPr>
            <a:lvl9pPr marL="3758550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4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13" y="945119"/>
            <a:ext cx="4293116" cy="2672834"/>
          </a:xfrm>
        </p:spPr>
        <p:txBody>
          <a:bodyPr/>
          <a:lstStyle>
            <a:lvl1pPr>
              <a:defRPr sz="2877"/>
            </a:lvl1pPr>
            <a:lvl2pPr>
              <a:defRPr sz="2466"/>
            </a:lvl2pPr>
            <a:lvl3pPr>
              <a:defRPr sz="2055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134" y="945119"/>
            <a:ext cx="4293116" cy="2672834"/>
          </a:xfrm>
        </p:spPr>
        <p:txBody>
          <a:bodyPr/>
          <a:lstStyle>
            <a:lvl1pPr>
              <a:defRPr sz="2877"/>
            </a:lvl1pPr>
            <a:lvl2pPr>
              <a:defRPr sz="2466"/>
            </a:lvl2pPr>
            <a:lvl3pPr>
              <a:defRPr sz="2055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7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4" y="216278"/>
            <a:ext cx="8748237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5" y="1208902"/>
            <a:ext cx="4294804" cy="503813"/>
          </a:xfrm>
        </p:spPr>
        <p:txBody>
          <a:bodyPr anchor="b"/>
          <a:lstStyle>
            <a:lvl1pPr marL="0" indent="0">
              <a:buNone/>
              <a:defRPr sz="2466" b="1"/>
            </a:lvl1pPr>
            <a:lvl2pPr marL="469819" indent="0">
              <a:buNone/>
              <a:defRPr sz="2055" b="1"/>
            </a:lvl2pPr>
            <a:lvl3pPr marL="939637" indent="0">
              <a:buNone/>
              <a:defRPr sz="1850" b="1"/>
            </a:lvl3pPr>
            <a:lvl4pPr marL="1409456" indent="0">
              <a:buNone/>
              <a:defRPr sz="1644" b="1"/>
            </a:lvl4pPr>
            <a:lvl5pPr marL="1879275" indent="0">
              <a:buNone/>
              <a:defRPr sz="1644" b="1"/>
            </a:lvl5pPr>
            <a:lvl6pPr marL="2349094" indent="0">
              <a:buNone/>
              <a:defRPr sz="1644" b="1"/>
            </a:lvl6pPr>
            <a:lvl7pPr marL="2818912" indent="0">
              <a:buNone/>
              <a:defRPr sz="1644" b="1"/>
            </a:lvl7pPr>
            <a:lvl8pPr marL="3288731" indent="0">
              <a:buNone/>
              <a:defRPr sz="1644" b="1"/>
            </a:lvl8pPr>
            <a:lvl9pPr marL="3758550" indent="0">
              <a:buNone/>
              <a:defRPr sz="16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15" y="1712714"/>
            <a:ext cx="4294804" cy="3111639"/>
          </a:xfrm>
        </p:spPr>
        <p:txBody>
          <a:bodyPr/>
          <a:lstStyle>
            <a:lvl1pPr>
              <a:defRPr sz="2466"/>
            </a:lvl1pPr>
            <a:lvl2pPr>
              <a:defRPr sz="2055"/>
            </a:lvl2pPr>
            <a:lvl3pPr>
              <a:defRPr sz="1850"/>
            </a:lvl3pPr>
            <a:lvl4pPr>
              <a:defRPr sz="1644"/>
            </a:lvl4pPr>
            <a:lvl5pPr>
              <a:defRPr sz="1644"/>
            </a:lvl5pPr>
            <a:lvl6pPr>
              <a:defRPr sz="1644"/>
            </a:lvl6pPr>
            <a:lvl7pPr>
              <a:defRPr sz="1644"/>
            </a:lvl7pPr>
            <a:lvl8pPr>
              <a:defRPr sz="1644"/>
            </a:lvl8pPr>
            <a:lvl9pPr>
              <a:defRPr sz="16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2" y="1208902"/>
            <a:ext cx="4296491" cy="503813"/>
          </a:xfrm>
        </p:spPr>
        <p:txBody>
          <a:bodyPr anchor="b"/>
          <a:lstStyle>
            <a:lvl1pPr marL="0" indent="0">
              <a:buNone/>
              <a:defRPr sz="2466" b="1"/>
            </a:lvl1pPr>
            <a:lvl2pPr marL="469819" indent="0">
              <a:buNone/>
              <a:defRPr sz="2055" b="1"/>
            </a:lvl2pPr>
            <a:lvl3pPr marL="939637" indent="0">
              <a:buNone/>
              <a:defRPr sz="1850" b="1"/>
            </a:lvl3pPr>
            <a:lvl4pPr marL="1409456" indent="0">
              <a:buNone/>
              <a:defRPr sz="1644" b="1"/>
            </a:lvl4pPr>
            <a:lvl5pPr marL="1879275" indent="0">
              <a:buNone/>
              <a:defRPr sz="1644" b="1"/>
            </a:lvl5pPr>
            <a:lvl6pPr marL="2349094" indent="0">
              <a:buNone/>
              <a:defRPr sz="1644" b="1"/>
            </a:lvl6pPr>
            <a:lvl7pPr marL="2818912" indent="0">
              <a:buNone/>
              <a:defRPr sz="1644" b="1"/>
            </a:lvl7pPr>
            <a:lvl8pPr marL="3288731" indent="0">
              <a:buNone/>
              <a:defRPr sz="1644" b="1"/>
            </a:lvl8pPr>
            <a:lvl9pPr marL="3758550" indent="0">
              <a:buNone/>
              <a:defRPr sz="16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2" y="1712714"/>
            <a:ext cx="4296491" cy="3111639"/>
          </a:xfrm>
        </p:spPr>
        <p:txBody>
          <a:bodyPr/>
          <a:lstStyle>
            <a:lvl1pPr>
              <a:defRPr sz="2466"/>
            </a:lvl1pPr>
            <a:lvl2pPr>
              <a:defRPr sz="2055"/>
            </a:lvl2pPr>
            <a:lvl3pPr>
              <a:defRPr sz="1850"/>
            </a:lvl3pPr>
            <a:lvl4pPr>
              <a:defRPr sz="1644"/>
            </a:lvl4pPr>
            <a:lvl5pPr>
              <a:defRPr sz="1644"/>
            </a:lvl5pPr>
            <a:lvl6pPr>
              <a:defRPr sz="1644"/>
            </a:lvl6pPr>
            <a:lvl7pPr>
              <a:defRPr sz="1644"/>
            </a:lvl7pPr>
            <a:lvl8pPr>
              <a:defRPr sz="1644"/>
            </a:lvl8pPr>
            <a:lvl9pPr>
              <a:defRPr sz="16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3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6" y="215026"/>
            <a:ext cx="3197899" cy="915115"/>
          </a:xfrm>
        </p:spPr>
        <p:txBody>
          <a:bodyPr anchor="b"/>
          <a:lstStyle>
            <a:lvl1pPr algn="l">
              <a:defRPr sz="20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354" y="215031"/>
            <a:ext cx="5433898" cy="4609327"/>
          </a:xfrm>
        </p:spPr>
        <p:txBody>
          <a:bodyPr/>
          <a:lstStyle>
            <a:lvl1pPr>
              <a:defRPr sz="3288"/>
            </a:lvl1pPr>
            <a:lvl2pPr>
              <a:defRPr sz="2877"/>
            </a:lvl2pPr>
            <a:lvl3pPr>
              <a:defRPr sz="2466"/>
            </a:lvl3pPr>
            <a:lvl4pPr>
              <a:defRPr sz="2055"/>
            </a:lvl4pPr>
            <a:lvl5pPr>
              <a:defRPr sz="2055"/>
            </a:lvl5pPr>
            <a:lvl6pPr>
              <a:defRPr sz="2055"/>
            </a:lvl6pPr>
            <a:lvl7pPr>
              <a:defRPr sz="2055"/>
            </a:lvl7pPr>
            <a:lvl8pPr>
              <a:defRPr sz="2055"/>
            </a:lvl8pPr>
            <a:lvl9pPr>
              <a:defRPr sz="20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16" y="1130145"/>
            <a:ext cx="3197899" cy="3694212"/>
          </a:xfrm>
        </p:spPr>
        <p:txBody>
          <a:bodyPr/>
          <a:lstStyle>
            <a:lvl1pPr marL="0" indent="0">
              <a:buNone/>
              <a:defRPr sz="1439"/>
            </a:lvl1pPr>
            <a:lvl2pPr marL="469819" indent="0">
              <a:buNone/>
              <a:defRPr sz="1233"/>
            </a:lvl2pPr>
            <a:lvl3pPr marL="939637" indent="0">
              <a:buNone/>
              <a:defRPr sz="1028"/>
            </a:lvl3pPr>
            <a:lvl4pPr marL="1409456" indent="0">
              <a:buNone/>
              <a:defRPr sz="925"/>
            </a:lvl4pPr>
            <a:lvl5pPr marL="1879275" indent="0">
              <a:buNone/>
              <a:defRPr sz="925"/>
            </a:lvl5pPr>
            <a:lvl6pPr marL="2349094" indent="0">
              <a:buNone/>
              <a:defRPr sz="925"/>
            </a:lvl6pPr>
            <a:lvl7pPr marL="2818912" indent="0">
              <a:buNone/>
              <a:defRPr sz="925"/>
            </a:lvl7pPr>
            <a:lvl8pPr marL="3288731" indent="0">
              <a:buNone/>
              <a:defRPr sz="925"/>
            </a:lvl8pPr>
            <a:lvl9pPr marL="375855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0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240" y="3780472"/>
            <a:ext cx="5832158" cy="446307"/>
          </a:xfrm>
        </p:spPr>
        <p:txBody>
          <a:bodyPr anchor="b"/>
          <a:lstStyle>
            <a:lvl1pPr algn="l">
              <a:defRPr sz="20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240" y="482560"/>
            <a:ext cx="5832158" cy="3240405"/>
          </a:xfrm>
        </p:spPr>
        <p:txBody>
          <a:bodyPr/>
          <a:lstStyle>
            <a:lvl1pPr marL="0" indent="0">
              <a:buNone/>
              <a:defRPr sz="3288"/>
            </a:lvl1pPr>
            <a:lvl2pPr marL="469819" indent="0">
              <a:buNone/>
              <a:defRPr sz="2877"/>
            </a:lvl2pPr>
            <a:lvl3pPr marL="939637" indent="0">
              <a:buNone/>
              <a:defRPr sz="2466"/>
            </a:lvl3pPr>
            <a:lvl4pPr marL="1409456" indent="0">
              <a:buNone/>
              <a:defRPr sz="2055"/>
            </a:lvl4pPr>
            <a:lvl5pPr marL="1879275" indent="0">
              <a:buNone/>
              <a:defRPr sz="2055"/>
            </a:lvl5pPr>
            <a:lvl6pPr marL="2349094" indent="0">
              <a:buNone/>
              <a:defRPr sz="2055"/>
            </a:lvl6pPr>
            <a:lvl7pPr marL="2818912" indent="0">
              <a:buNone/>
              <a:defRPr sz="2055"/>
            </a:lvl7pPr>
            <a:lvl8pPr marL="3288731" indent="0">
              <a:buNone/>
              <a:defRPr sz="2055"/>
            </a:lvl8pPr>
            <a:lvl9pPr marL="3758550" indent="0">
              <a:buNone/>
              <a:defRPr sz="20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240" y="4226782"/>
            <a:ext cx="5832158" cy="633829"/>
          </a:xfrm>
        </p:spPr>
        <p:txBody>
          <a:bodyPr/>
          <a:lstStyle>
            <a:lvl1pPr marL="0" indent="0">
              <a:buNone/>
              <a:defRPr sz="1439"/>
            </a:lvl1pPr>
            <a:lvl2pPr marL="469819" indent="0">
              <a:buNone/>
              <a:defRPr sz="1233"/>
            </a:lvl2pPr>
            <a:lvl3pPr marL="939637" indent="0">
              <a:buNone/>
              <a:defRPr sz="1028"/>
            </a:lvl3pPr>
            <a:lvl4pPr marL="1409456" indent="0">
              <a:buNone/>
              <a:defRPr sz="925"/>
            </a:lvl4pPr>
            <a:lvl5pPr marL="1879275" indent="0">
              <a:buNone/>
              <a:defRPr sz="925"/>
            </a:lvl5pPr>
            <a:lvl6pPr marL="2349094" indent="0">
              <a:buNone/>
              <a:defRPr sz="925"/>
            </a:lvl6pPr>
            <a:lvl7pPr marL="2818912" indent="0">
              <a:buNone/>
              <a:defRPr sz="925"/>
            </a:lvl7pPr>
            <a:lvl8pPr marL="3288731" indent="0">
              <a:buNone/>
              <a:defRPr sz="925"/>
            </a:lvl8pPr>
            <a:lvl9pPr marL="375855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14" y="216278"/>
            <a:ext cx="874823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4" y="1260158"/>
            <a:ext cx="874823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14" y="5005626"/>
            <a:ext cx="226806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090" y="5005626"/>
            <a:ext cx="307808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6188" y="5005626"/>
            <a:ext cx="226806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39637" rtl="0" eaLnBrk="1" latinLnBrk="0" hangingPunct="1">
        <a:spcBef>
          <a:spcPct val="0"/>
        </a:spcBef>
        <a:buNone/>
        <a:defRPr sz="45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2364" indent="-352364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88" kern="1200">
          <a:solidFill>
            <a:schemeClr val="tx1"/>
          </a:solidFill>
          <a:latin typeface="+mn-lt"/>
          <a:ea typeface="+mn-ea"/>
          <a:cs typeface="+mn-cs"/>
        </a:defRPr>
      </a:lvl1pPr>
      <a:lvl2pPr marL="763455" indent="-293637" algn="l" defTabSz="9396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77" kern="1200">
          <a:solidFill>
            <a:schemeClr val="tx1"/>
          </a:solidFill>
          <a:latin typeface="+mn-lt"/>
          <a:ea typeface="+mn-ea"/>
          <a:cs typeface="+mn-cs"/>
        </a:defRPr>
      </a:lvl2pPr>
      <a:lvl3pPr marL="1174547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3pPr>
      <a:lvl4pPr marL="1644366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114184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»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584003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053822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523640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3993459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1pPr>
      <a:lvl2pPr marL="469819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2pPr>
      <a:lvl3pPr marL="939637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09456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4pPr>
      <a:lvl5pPr marL="1879275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5pPr>
      <a:lvl6pPr marL="2349094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6pPr>
      <a:lvl7pPr marL="2818912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7pPr>
      <a:lvl8pPr marL="3288731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8pPr>
      <a:lvl9pPr marL="3758550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249363" y="601663"/>
          <a:ext cx="6542087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7412528" imgH="4815345" progId="ChemDraw.Document.6.0">
                  <p:embed/>
                </p:oleObj>
              </mc:Choice>
              <mc:Fallback>
                <p:oleObj name="CS ChemDraw Drawing" r:id="rId2" imgW="7412528" imgH="4815345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9363" y="601663"/>
                        <a:ext cx="6542087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97176" y="0"/>
            <a:ext cx="293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kern="0" dirty="0">
                <a:solidFill>
                  <a:schemeClr val="bg1"/>
                </a:solidFill>
                <a:latin typeface="Arial"/>
              </a:rPr>
              <a:t>Synthesis of RAC-65-2</a:t>
            </a:r>
          </a:p>
        </p:txBody>
      </p:sp>
      <p:sp>
        <p:nvSpPr>
          <p:cNvPr id="5" name="AutoShape 14" descr="https://inc-powerpoint.officeapps.live.com/pods/GetClipboardImage.ashx?Id=b4ec99c1-a217-42c5-9468-19c075b64bd9&amp;DC=IN3&amp;pkey=533a1f9b-3c95-479b-aecb-516594743d5e&amp;wdwaccluster=IN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6" descr="https://inc-powerpoint.officeapps.live.com/pods/GetClipboardImage.ashx?Id=b4ec99c1-a217-42c5-9468-19c075b64bd9&amp;DC=IN3&amp;pkey=533a1f9b-3c95-479b-aecb-516594743d5e&amp;wdwaccluster=IN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20" descr="https://inc-powerpoint.officeapps.live.com/pods/GetClipboardImage.ashx?Id=76676e81-252f-43d7-a6dc-e8870b1ec03d&amp;DC=IN3&amp;pkey=e7edb153-d3a2-4199-8400-bffbd9dcb6db&amp;wdwaccluster=IN3"/>
          <p:cNvSpPr>
            <a:spLocks noChangeAspect="1" noChangeArrowheads="1"/>
          </p:cNvSpPr>
          <p:nvPr/>
        </p:nvSpPr>
        <p:spPr bwMode="auto">
          <a:xfrm>
            <a:off x="6699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24" descr="https://inc-powerpoint.officeapps.live.com/pods/GetClipboardImage.ashx?Id=76676e81-252f-43d7-a6dc-e8870b1ec03d&amp;DC=IN3&amp;pkey=e7edb153-d3a2-4199-8400-bffbd9dcb6db&amp;wdwaccluster=IN3"/>
          <p:cNvSpPr>
            <a:spLocks noChangeAspect="1" noChangeArrowheads="1"/>
          </p:cNvSpPr>
          <p:nvPr/>
        </p:nvSpPr>
        <p:spPr bwMode="auto">
          <a:xfrm>
            <a:off x="51752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2725" y="5030094"/>
            <a:ext cx="277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</a:rPr>
              <a:t>Note: Purification of Step-3 is in progress.</a:t>
            </a:r>
            <a:endParaRPr lang="en-IN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65125" y="1060450"/>
          <a:ext cx="9261475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2293831" imgH="3882657" progId="ChemDraw.Document.6.0">
                  <p:embed/>
                </p:oleObj>
              </mc:Choice>
              <mc:Fallback>
                <p:oleObj name="CS ChemDraw Drawing" r:id="rId2" imgW="12293831" imgH="3882657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5125" y="1060450"/>
                        <a:ext cx="9261475" cy="292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97176" y="0"/>
            <a:ext cx="293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kern="0" dirty="0">
                <a:solidFill>
                  <a:schemeClr val="bg1"/>
                </a:solidFill>
                <a:latin typeface="Arial"/>
              </a:rPr>
              <a:t>Synthesis of RAC-65-3</a:t>
            </a:r>
          </a:p>
        </p:txBody>
      </p:sp>
      <p:sp>
        <p:nvSpPr>
          <p:cNvPr id="5" name="AutoShape 14" descr="https://inc-powerpoint.officeapps.live.com/pods/GetClipboardImage.ashx?Id=b4ec99c1-a217-42c5-9468-19c075b64bd9&amp;DC=IN3&amp;pkey=533a1f9b-3c95-479b-aecb-516594743d5e&amp;wdwaccluster=IN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6" descr="https://inc-powerpoint.officeapps.live.com/pods/GetClipboardImage.ashx?Id=b4ec99c1-a217-42c5-9468-19c075b64bd9&amp;DC=IN3&amp;pkey=533a1f9b-3c95-479b-aecb-516594743d5e&amp;wdwaccluster=IN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20" descr="https://inc-powerpoint.officeapps.live.com/pods/GetClipboardImage.ashx?Id=76676e81-252f-43d7-a6dc-e8870b1ec03d&amp;DC=IN3&amp;pkey=e7edb153-d3a2-4199-8400-bffbd9dcb6db&amp;wdwaccluster=IN3"/>
          <p:cNvSpPr>
            <a:spLocks noChangeAspect="1" noChangeArrowheads="1"/>
          </p:cNvSpPr>
          <p:nvPr/>
        </p:nvSpPr>
        <p:spPr bwMode="auto">
          <a:xfrm>
            <a:off x="6699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24" descr="https://inc-powerpoint.officeapps.live.com/pods/GetClipboardImage.ashx?Id=76676e81-252f-43d7-a6dc-e8870b1ec03d&amp;DC=IN3&amp;pkey=e7edb153-d3a2-4199-8400-bffbd9dcb6db&amp;wdwaccluster=IN3"/>
          <p:cNvSpPr>
            <a:spLocks noChangeAspect="1" noChangeArrowheads="1"/>
          </p:cNvSpPr>
          <p:nvPr/>
        </p:nvSpPr>
        <p:spPr bwMode="auto">
          <a:xfrm>
            <a:off x="51752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66746" y="4927827"/>
            <a:ext cx="33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</a:rPr>
              <a:t>Note: As per TC discussion this target kept on hold</a:t>
            </a:r>
            <a:endParaRPr lang="en-IN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3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2D9FD1A9E45478CBD8FF9C6B5F84D" ma:contentTypeVersion="6" ma:contentTypeDescription="Create a new document." ma:contentTypeScope="" ma:versionID="a8841f5d352e1d7ca9c45fb4abd3ae04">
  <xsd:schema xmlns:xsd="http://www.w3.org/2001/XMLSchema" xmlns:xs="http://www.w3.org/2001/XMLSchema" xmlns:p="http://schemas.microsoft.com/office/2006/metadata/properties" xmlns:ns2="941d02a8-de5a-404c-823b-69012a74cba1" xmlns:ns3="191ce773-535b-4f4a-8c0d-52a82a4ded31" targetNamespace="http://schemas.microsoft.com/office/2006/metadata/properties" ma:root="true" ma:fieldsID="ce9dbfd615d0c76d732619c939187f4d" ns2:_="" ns3:_="">
    <xsd:import namespace="941d02a8-de5a-404c-823b-69012a74cba1"/>
    <xsd:import namespace="191ce773-535b-4f4a-8c0d-52a82a4ded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d02a8-de5a-404c-823b-69012a74cb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ce773-535b-4f4a-8c0d-52a82a4ded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1FA32C-3A6C-470C-9DFA-888B3AB4A6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C430FA-79C7-4F93-9D42-59DD27FBCC9A}">
  <ds:schemaRefs>
    <ds:schemaRef ds:uri="http://purl.org/dc/dcmitype/"/>
    <ds:schemaRef ds:uri="61b79036-4aa4-40f1-b534-85ac61c2ff0d"/>
    <ds:schemaRef ds:uri="http://schemas.microsoft.com/office/2006/documentManagement/types"/>
    <ds:schemaRef ds:uri="http://purl.org/dc/elements/1.1/"/>
    <ds:schemaRef ds:uri="http://www.w3.org/XML/1998/namespace"/>
    <ds:schemaRef ds:uri="15e86aea-d0c2-4206-a43f-8d61925b857a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DF60FF8-65DB-4CB1-ABAC-DDAE75E90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1d02a8-de5a-404c-823b-69012a74cba1"/>
    <ds:schemaRef ds:uri="191ce773-535b-4f4a-8c0d-52a82a4ded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104969</TotalTime>
  <Words>28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CS ChemDraw Drawing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721966</dc:creator>
  <cp:lastModifiedBy>Rahman Shah Zaib Saleem</cp:lastModifiedBy>
  <cp:revision>12246</cp:revision>
  <cp:lastPrinted>2025-02-11T10:10:13Z</cp:lastPrinted>
  <dcterms:created xsi:type="dcterms:W3CDTF">2016-02-03T12:35:04Z</dcterms:created>
  <dcterms:modified xsi:type="dcterms:W3CDTF">2025-04-02T06:33:37Z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0x0101001942D9FD1A9E45478CBD8FF9C6B5F84D</vt:lpwstr>
  </property>
  <property fmtid="{D5CDD505-2E9C-101B-9397-08002B2CF9AE}" pid="3" name="Order">
    <vt:lpwstr>4400.00000000000</vt:lpwstr>
  </property>
  <property fmtid="{D5CDD505-2E9C-101B-9397-08002B2CF9AE}" pid="4" name="MediaServiceImageTags">
    <vt:lpwstr/>
  </property>
</Properties>
</file>