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71FE-B573-8E8B-CA39-AAD5CF65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1F51D-C864-F548-654E-EE58AF5C6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39AC1-CD42-7B47-68AA-660AC56C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33402-1A2B-0633-AC02-87AE9AF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EC648-FD11-3DBA-6DE2-338A7518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6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1B7A2-B73F-FF6B-300A-37C4809A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D6CAD-05FE-3B1A-DD51-560B249C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ED82E-8AC1-2283-5BB0-FC0A79E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EEB35-7E93-9FAB-7E2A-DB074B25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0D328-31D4-7B8A-DD77-FE8082D1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9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ABCAE-2C7A-4FBC-C8EF-6E0A41199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E508C-5412-461E-004B-1423BBD4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B2FB3-0BA0-D57B-1D44-61B6B02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8038F-48F1-09B3-1A6B-09D46CFA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FBD3-F835-B820-4F5E-95549E8D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5842D-6CF4-5FFE-3A67-DC62DEEE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2A21-5273-3B8B-149F-66CC82EE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10D12-729C-D557-3C53-1BF7AAEA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59B7D-253E-6264-C623-B3BBB257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4337C-E7FC-92C3-8233-5046AC83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1807-DEF9-2104-7842-38D3F84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9123A-002A-D769-E37E-168D4B6C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2981F-CEF4-D72E-C3BC-F924437A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C2CA5-4D2D-E6D9-6C61-F50F18E3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855FE-B61C-D746-3FCC-643EEA2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3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1302-6E39-4AC7-40FE-07A49929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6D74-807D-CF47-0297-D0EA92BD0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CA2FF-5ED7-94EE-56BC-A68B5E26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2E5F3-B31C-7227-B326-3E283CDA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CBA8E-B5B0-1FAA-47A1-F1AE70A6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D5AE-038A-BF8A-E567-143AA4F5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4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256E-E518-EE57-F425-519FC937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F7D11-5A07-3655-51BF-34CDD0E9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3FA65-E4D1-E6CF-275B-F1AB7394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9F0516-F5D8-5664-B681-8A7D2ECD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B1A56-2CC8-EAA9-7AB2-1B275F14C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224922-AC64-9868-4866-38833052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E76D3-6262-6B84-7DB3-6A017A4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5AA25B-4C9F-6429-0970-1E012BF7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EEBA-2603-5ACA-2918-7B4B93F3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BA2C6-473C-CD70-6551-725A0624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6E823-96A9-07F2-ACDB-433ED5E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9AF06D-FF20-DA6D-D716-CBB06660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AF421-A87A-9A79-D8DD-4E4FBC12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7BF30F-7AA8-50C4-EC9F-A82B5F5C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B3355-C393-8BDE-DD1E-FB4B2DD7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5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74E53-F22A-26C0-C51C-24C7332B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9DC5C-0D36-BBEB-7842-99AE9F71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8705E-8C37-ABB6-7955-8C5E7C382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18DF0-1AE4-9846-1ADE-476A7FBF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21813-2DEE-19CE-87FE-22BF8734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2E74E-5BA2-F028-4968-3FA3FC58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F7922-AC36-8303-BD5E-4905B458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9463C4-DC33-4826-0CF0-2C5E1891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EB15E-4879-F157-56A0-F39B6D54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4C8CE-92AE-3390-E4C1-01F81C28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23BA3-1E76-D6D2-FC7A-D509041B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77AF8-1685-9E72-AC40-E0D8C27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C9CEEE-2681-CF8A-BE04-93A45468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C0745-8C21-2893-3567-E08358F1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E595F-AB9B-FA70-1931-0A7A5A9D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4C77-1A16-448F-BB1D-E08A1F61BDA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08460-C274-A98D-862E-8E0FDB4E9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E0CCC-0B64-BA6A-0A49-3E5EE7188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8752-7EBB-4C6D-8E9F-869F41FCA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9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65E4BAE-35B7-532F-1BC4-67E17B883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5242"/>
              </p:ext>
            </p:extLst>
          </p:nvPr>
        </p:nvGraphicFramePr>
        <p:xfrm>
          <a:off x="356378" y="309489"/>
          <a:ext cx="10295993" cy="6386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3548018" imgH="8402810" progId="ChemDraw.Document.6.0">
                  <p:embed/>
                </p:oleObj>
              </mc:Choice>
              <mc:Fallback>
                <p:oleObj name="CS ChemDraw Drawing" r:id="rId2" imgW="13548018" imgH="840281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78" y="309489"/>
                        <a:ext cx="10295993" cy="6386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55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E78739-B112-DA22-C4FB-FE7B34D37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2231"/>
              </p:ext>
            </p:extLst>
          </p:nvPr>
        </p:nvGraphicFramePr>
        <p:xfrm>
          <a:off x="433881" y="100490"/>
          <a:ext cx="9352598" cy="665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638032" imgH="8284254" progId="ChemDraw.Document.6.0">
                  <p:embed/>
                </p:oleObj>
              </mc:Choice>
              <mc:Fallback>
                <p:oleObj name="CS ChemDraw Drawing" r:id="rId2" imgW="11638032" imgH="828425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881" y="100490"/>
                        <a:ext cx="9352598" cy="665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31CBEB7-099D-C953-EFF4-BAB50520D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67517"/>
              </p:ext>
            </p:extLst>
          </p:nvPr>
        </p:nvGraphicFramePr>
        <p:xfrm>
          <a:off x="9085900" y="2518117"/>
          <a:ext cx="2067308" cy="2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361797" imgH="2415277" progId="ChemDraw.Document.6.0">
                  <p:embed/>
                </p:oleObj>
              </mc:Choice>
              <mc:Fallback>
                <p:oleObj name="CS ChemDraw Drawing" r:id="rId4" imgW="2361797" imgH="24152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85900" y="2518117"/>
                        <a:ext cx="2067308" cy="2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7A7C331-FF48-AA72-7A7B-6D95A2380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2950"/>
              </p:ext>
            </p:extLst>
          </p:nvPr>
        </p:nvGraphicFramePr>
        <p:xfrm>
          <a:off x="6276610" y="4822331"/>
          <a:ext cx="2304683" cy="203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733605" imgH="2415277" progId="ChemDraw.Document.6.0">
                  <p:embed/>
                </p:oleObj>
              </mc:Choice>
              <mc:Fallback>
                <p:oleObj name="CS ChemDraw Drawing" r:id="rId6" imgW="2733605" imgH="24152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6610" y="4822331"/>
                        <a:ext cx="2304683" cy="2035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37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FA7EF-A1F7-AD81-F19D-6E33B339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55" y="114947"/>
            <a:ext cx="8376138" cy="598394"/>
          </a:xfrm>
        </p:spPr>
        <p:txBody>
          <a:bodyPr>
            <a:normAutofit/>
          </a:bodyPr>
          <a:lstStyle/>
          <a:p>
            <a:r>
              <a:rPr lang="en-GB" sz="2000" b="1" dirty="0"/>
              <a:t>Passed triage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09A7423-79AA-92AA-7FA1-BE11487AB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69387"/>
              </p:ext>
            </p:extLst>
          </p:nvPr>
        </p:nvGraphicFramePr>
        <p:xfrm>
          <a:off x="134655" y="730352"/>
          <a:ext cx="2493963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494435" imgH="2440922" progId="ChemDraw.Document.6.0">
                  <p:embed/>
                </p:oleObj>
              </mc:Choice>
              <mc:Fallback>
                <p:oleObj name="CS ChemDraw Drawing" r:id="rId2" imgW="2494435" imgH="24409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655" y="730352"/>
                        <a:ext cx="2493963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E658C75-8ED4-7A74-C2D0-2285CC7DF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031890"/>
              </p:ext>
            </p:extLst>
          </p:nvPr>
        </p:nvGraphicFramePr>
        <p:xfrm>
          <a:off x="2766285" y="743845"/>
          <a:ext cx="23622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361797" imgH="2415277" progId="ChemDraw.Document.6.0">
                  <p:embed/>
                </p:oleObj>
              </mc:Choice>
              <mc:Fallback>
                <p:oleObj name="CS ChemDraw Drawing" r:id="rId4" imgW="2361797" imgH="24152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6285" y="743845"/>
                        <a:ext cx="23622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A06DF5B-E9FD-0940-37D3-E6A147BAE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7690"/>
              </p:ext>
            </p:extLst>
          </p:nvPr>
        </p:nvGraphicFramePr>
        <p:xfrm>
          <a:off x="5484231" y="713341"/>
          <a:ext cx="2493963" cy="212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892349" imgH="2462364" progId="ChemDraw.Document.6.0">
                  <p:embed/>
                </p:oleObj>
              </mc:Choice>
              <mc:Fallback>
                <p:oleObj name="CS ChemDraw Drawing" r:id="rId6" imgW="2892349" imgH="24623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4231" y="713341"/>
                        <a:ext cx="2493963" cy="212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FA86915-5D5E-124C-3CFF-32905651C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91870"/>
              </p:ext>
            </p:extLst>
          </p:nvPr>
        </p:nvGraphicFramePr>
        <p:xfrm>
          <a:off x="8149837" y="586052"/>
          <a:ext cx="2074863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075047" imgH="2549389" progId="ChemDraw.Document.6.0">
                  <p:embed/>
                </p:oleObj>
              </mc:Choice>
              <mc:Fallback>
                <p:oleObj name="CS ChemDraw Drawing" r:id="rId8" imgW="2075047" imgH="25493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49837" y="586052"/>
                        <a:ext cx="2074863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BA72E5-A5E3-4324-40AB-E14764546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86262"/>
              </p:ext>
            </p:extLst>
          </p:nvPr>
        </p:nvGraphicFramePr>
        <p:xfrm>
          <a:off x="2628618" y="3519250"/>
          <a:ext cx="3065463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3065831" imgH="2335819" progId="ChemDraw.Document.6.0">
                  <p:embed/>
                </p:oleObj>
              </mc:Choice>
              <mc:Fallback>
                <p:oleObj name="CS ChemDraw Drawing" r:id="rId10" imgW="3065831" imgH="233581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8618" y="3519250"/>
                        <a:ext cx="3065463" cy="233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3FE94B6-3E2A-83D9-C091-905139104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22823"/>
              </p:ext>
            </p:extLst>
          </p:nvPr>
        </p:nvGraphicFramePr>
        <p:xfrm>
          <a:off x="134655" y="3645405"/>
          <a:ext cx="230981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310005" imgH="2710828" progId="ChemDraw.Document.6.0">
                  <p:embed/>
                </p:oleObj>
              </mc:Choice>
              <mc:Fallback>
                <p:oleObj name="CS ChemDraw Drawing" r:id="rId12" imgW="2310005" imgH="271082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4655" y="3645405"/>
                        <a:ext cx="2309813" cy="271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EEC87F4-854C-4679-4A9C-86E7B38B5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789725"/>
              </p:ext>
            </p:extLst>
          </p:nvPr>
        </p:nvGraphicFramePr>
        <p:xfrm>
          <a:off x="5893656" y="3434796"/>
          <a:ext cx="2306637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307058" imgH="2709146" progId="ChemDraw.Document.6.0">
                  <p:embed/>
                </p:oleObj>
              </mc:Choice>
              <mc:Fallback>
                <p:oleObj name="CS ChemDraw Drawing" r:id="rId14" imgW="2307058" imgH="27091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93656" y="3434796"/>
                        <a:ext cx="2306637" cy="2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27247CC-06E2-2EF7-C806-53887553D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4230"/>
              </p:ext>
            </p:extLst>
          </p:nvPr>
        </p:nvGraphicFramePr>
        <p:xfrm>
          <a:off x="8399868" y="4012647"/>
          <a:ext cx="31496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3149625" imgH="2364828" progId="ChemDraw.Document.6.0">
                  <p:embed/>
                </p:oleObj>
              </mc:Choice>
              <mc:Fallback>
                <p:oleObj name="CS ChemDraw Drawing" r:id="rId16" imgW="3149625" imgH="236482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99868" y="4012647"/>
                        <a:ext cx="3149600" cy="236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EADE472-0F7F-41F2-02BC-3309695DA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95621"/>
              </p:ext>
            </p:extLst>
          </p:nvPr>
        </p:nvGraphicFramePr>
        <p:xfrm>
          <a:off x="9974668" y="1637945"/>
          <a:ext cx="2306637" cy="237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421169" imgH="2492633" progId="ChemDraw.Document.6.0">
                  <p:embed/>
                </p:oleObj>
              </mc:Choice>
              <mc:Fallback>
                <p:oleObj name="CS ChemDraw Drawing" r:id="rId18" imgW="2421169" imgH="249263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74668" y="1637945"/>
                        <a:ext cx="2306637" cy="2374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2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DFD02B-9CDF-CE4D-87A9-8DC077C010EB}"/>
              </a:ext>
            </a:extLst>
          </p:cNvPr>
          <p:cNvSpPr txBox="1"/>
          <p:nvPr/>
        </p:nvSpPr>
        <p:spPr>
          <a:xfrm>
            <a:off x="784610" y="284816"/>
            <a:ext cx="1093395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GB" sz="2400" b="1" dirty="0">
                <a:solidFill>
                  <a:srgbClr val="000000"/>
                </a:solidFill>
                <a:latin typeface="+mj-lt"/>
              </a:rPr>
              <a:t>Current work:</a:t>
            </a:r>
          </a:p>
          <a:p>
            <a:endParaRPr lang="en-GB" b="1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1. Hit triage and potentially taking on SARS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+mj-lt"/>
              </a:rPr>
              <a:t>Nsp15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en-GB" b="1" dirty="0">
              <a:solidFill>
                <a:srgbClr val="000000"/>
              </a:solidFill>
              <a:latin typeface="+mj-lt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2. Making some Kostya generative compounds (against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+mj-lt"/>
              </a:rPr>
              <a:t>Nsp13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), If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+mj-lt"/>
              </a:rPr>
              <a:t>Nsp15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 hits don't check out, in need of another series</a:t>
            </a:r>
            <a:endParaRPr lang="en-GB" b="1" dirty="0">
              <a:latin typeface="+mj-lt"/>
            </a:endParaRPr>
          </a:p>
          <a:p>
            <a:r>
              <a:rPr lang="en-GB" sz="20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GB" sz="2000" b="1" dirty="0">
              <a:latin typeface="+mj-lt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7CAC37B-54EA-F759-3271-5C2E16B90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839364"/>
              </p:ext>
            </p:extLst>
          </p:nvPr>
        </p:nvGraphicFramePr>
        <p:xfrm>
          <a:off x="5799685" y="2974670"/>
          <a:ext cx="2308666" cy="227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243007" imgH="1223404" progId="ChemDraw.Document.6.0">
                  <p:embed/>
                </p:oleObj>
              </mc:Choice>
              <mc:Fallback>
                <p:oleObj name="CS ChemDraw Drawing" r:id="rId2" imgW="1243007" imgH="1223404" progId="ChemDraw.Document.6.0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E658C75-8ED4-7A74-C2D0-2285CC7DF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9685" y="2974670"/>
                        <a:ext cx="2308666" cy="227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39C78A1-E785-C7EC-459A-93A381C4D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77109"/>
              </p:ext>
            </p:extLst>
          </p:nvPr>
        </p:nvGraphicFramePr>
        <p:xfrm>
          <a:off x="8889777" y="2610428"/>
          <a:ext cx="2308666" cy="270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188267" imgH="1394092" progId="ChemDraw.Document.6.0">
                  <p:embed/>
                </p:oleObj>
              </mc:Choice>
              <mc:Fallback>
                <p:oleObj name="CS ChemDraw Drawing" r:id="rId4" imgW="1188267" imgH="1394092" progId="ChemDraw.Document.6.0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EADE472-0F7F-41F2-02BC-3309695DA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9777" y="2610428"/>
                        <a:ext cx="2308666" cy="2706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B0FABBF-189A-4588-EB44-57695F78D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4388"/>
              </p:ext>
            </p:extLst>
          </p:nvPr>
        </p:nvGraphicFramePr>
        <p:xfrm>
          <a:off x="1098501" y="2917454"/>
          <a:ext cx="27654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0921" imgH="1241902" progId="ChemDraw.Document.6.0">
                  <p:embed/>
                </p:oleObj>
              </mc:Choice>
              <mc:Fallback>
                <p:oleObj name="CS ChemDraw Drawing" r:id="rId6" imgW="1640921" imgH="124190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8501" y="2917454"/>
                        <a:ext cx="2765425" cy="20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785AEB2-3153-E10F-E20A-7414B5D3930C}"/>
              </a:ext>
            </a:extLst>
          </p:cNvPr>
          <p:cNvSpPr txBox="1"/>
          <p:nvPr/>
        </p:nvSpPr>
        <p:spPr>
          <a:xfrm>
            <a:off x="508653" y="5395648"/>
            <a:ext cx="394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In progress, using readily available S.M.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3609B3-C87D-062B-C561-58A8C6CDEB24}"/>
              </a:ext>
            </a:extLst>
          </p:cNvPr>
          <p:cNvSpPr txBox="1"/>
          <p:nvPr/>
        </p:nvSpPr>
        <p:spPr>
          <a:xfrm>
            <a:off x="6096000" y="5395647"/>
            <a:ext cx="448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 of molecules with the diamine core </a:t>
            </a:r>
          </a:p>
          <a:p>
            <a:r>
              <a:rPr lang="en-GB" dirty="0"/>
              <a:t>from the top scored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3659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主题​​</vt:lpstr>
      <vt:lpstr>CS ChemDraw Drawing</vt:lpstr>
      <vt:lpstr>PowerPoint 演示文稿</vt:lpstr>
      <vt:lpstr>PowerPoint 演示文稿</vt:lpstr>
      <vt:lpstr>Passed triage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QIU</dc:creator>
  <cp:lastModifiedBy>XIN QIU</cp:lastModifiedBy>
  <cp:revision>4</cp:revision>
  <dcterms:created xsi:type="dcterms:W3CDTF">2023-10-04T13:37:42Z</dcterms:created>
  <dcterms:modified xsi:type="dcterms:W3CDTF">2023-10-06T10:20:36Z</dcterms:modified>
</cp:coreProperties>
</file>