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4135" r:id="rId4"/>
    <p:sldId id="4130" r:id="rId5"/>
    <p:sldId id="4133" r:id="rId6"/>
    <p:sldId id="4134" r:id="rId7"/>
    <p:sldId id="41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FC798-0762-734B-A0FD-0289F28AEEE6}" v="11" dt="2022-07-22T14:51:00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994"/>
  </p:normalViewPr>
  <p:slideViewPr>
    <p:cSldViewPr snapToGrid="0">
      <p:cViewPr>
        <p:scale>
          <a:sx n="99" d="100"/>
          <a:sy n="99" d="100"/>
        </p:scale>
        <p:origin x="10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6735-5CA1-2342-9125-CC537A62805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F13C-4682-1945-9E87-2FF2BA60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8710-DD83-0DFF-BFB0-50E743D1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4E1-48EA-1259-1994-14A311651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AE8C-D74E-A5ED-D82E-2D25F1E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AD0B-0BEE-C1E5-EFB2-909F4EAA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D13-CD45-8B02-272E-18B5AB41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2EC3-711E-9D86-92EF-A318821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13D-AD6A-906F-3CCD-59739B1E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6A56-5A96-8CF6-B842-C67C4F9C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ED64-460F-6F3D-C753-85A548C1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A904-B3E2-7DE9-C89A-2E6A491B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40EB7-4E3B-F08B-51A9-1B505B4AD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51F42-B40C-A23D-DBF7-19440D44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3842-6F8D-EE72-DD38-8B91DD1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2A22-5252-5347-4D79-D4B6657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CC8A-124C-23AC-1AB2-30C68377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261-23FD-67C6-88A1-9F0A1F92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84A8-EDED-20C1-9350-620B514B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E529-19DB-CF71-C7B9-FA3B0CD9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6502-7705-71D4-8233-1FFB59D8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65B9-FCF5-C63C-4A05-44874898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724-C98C-A04E-E263-C8D07357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B2702-B5A6-FD95-9DE1-58551D93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471B-C58C-4747-417A-6268045E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11DA-BBC5-6EB7-C19F-AAD4D6E3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7C55-FC2F-6D95-27CD-F5290F2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077B-B727-FB6E-D073-5DE68BE7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159A-9F99-E7CF-7130-C8711C46F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9444-79E6-D4B5-D6F2-03677BE9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A3AF-78E1-DB18-75A5-2688BA47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29AE-1A6B-1ADE-D701-FC68D050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BCD-F136-ECC4-B7C2-B2D1C318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C43-38AB-9CB0-5AC6-541F25C3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6DF6-A4AB-415C-2D06-92675F29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5EA8-8C4B-8D47-79FD-EA8A5F61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737C0-14E8-BFD8-57E8-03BBC1DE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A8DA-D842-E4A8-1E99-67C204340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60ED-1A94-0982-A559-B2CEB28C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32D82-3906-D367-8CBF-A8E7C9C0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D7F17-5F5B-EEE2-AFBB-274C374C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3F0-60AE-B8C6-EB8C-4BF86B8E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AAEA-38A0-85B7-55DB-F424ED8C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390FF-6CD8-8954-BB69-D0564284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BD49E-FE8B-951F-A3D4-40C9AD40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3029D-A6B0-A0E5-79A4-12D207D9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3FD0E-790E-B842-D1CC-13F1600B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289B-2EC5-DD42-237C-FEBF476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034-E037-1571-7D53-A8E444D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E5BB-D3E6-D117-5887-D9709314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974C-2E36-1476-AEC4-E50B470A7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2403-FAE8-305C-C246-592CAF05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A4EF-1AF5-6D01-626C-ABEF7865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2B54-E5E4-5E8C-1B26-16768050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FA58-BE18-2D22-1AFC-62E1BE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AF3B7-6E85-83B2-0D03-9DD3C4D5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2E911-39F4-AED8-885D-7E023ED6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760D-7FB1-6753-228D-2B61169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CF86-8D72-B7C0-D765-CC843D03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7C6B-F00E-2287-6713-AADDE85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D4AB-BF45-3E29-A6AA-92620599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CFC6-A700-3A9C-8EF4-3A822A11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00F2-9A4E-7B71-C24F-49FC7219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349F-DE9E-442C-A108-BA0F4FC33C9D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C193-D80C-A047-4E68-DD81DE584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E979-4DD0-BEE8-01AC-715F026C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1994-2EC6-4CD8-8B45-64B0EF00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1D17C-0460-903D-6DC8-00891FA4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6" cy="2967208"/>
          </a:xfrm>
        </p:spPr>
        <p:txBody>
          <a:bodyPr>
            <a:normAutofit/>
          </a:bodyPr>
          <a:lstStyle/>
          <a:p>
            <a:pPr algn="l"/>
            <a:r>
              <a:rPr lang="en-US" sz="6800" b="1" dirty="0" err="1"/>
              <a:t>AViDD</a:t>
            </a:r>
            <a:r>
              <a:rPr lang="en-US" sz="6800" b="1" dirty="0"/>
              <a:t> Helicase Inhibitors</a:t>
            </a:r>
            <a:br>
              <a:rPr lang="en-US" sz="6800" dirty="0"/>
            </a:br>
            <a:r>
              <a:rPr lang="en-US" dirty="0"/>
              <a:t>Chemistry projects with Piramal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61DE-01B6-8503-712E-17C66161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SGC-UNC</a:t>
            </a:r>
          </a:p>
          <a:p>
            <a:pPr algn="r"/>
            <a:r>
              <a:rPr lang="en-US" dirty="0"/>
              <a:t>July 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83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6CD4-21DA-4F9B-7DCB-383C5860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02566"/>
            <a:ext cx="11638280" cy="680304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Project#1: Brr2 Analogs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25F72-1C85-CC83-59AF-FF69F866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4" y="882870"/>
            <a:ext cx="5615856" cy="2219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17DE3-8B51-E2D2-64D1-929FD622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41" y="3429000"/>
            <a:ext cx="2161086" cy="1040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5CA4D-F4E4-0760-66FC-5C2DC5F1B447}"/>
              </a:ext>
            </a:extLst>
          </p:cNvPr>
          <p:cNvSpPr txBox="1"/>
          <p:nvPr/>
        </p:nvSpPr>
        <p:spPr>
          <a:xfrm>
            <a:off x="360680" y="4521106"/>
            <a:ext cx="5615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 is to make diverse library for testing on multiple helicases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Propose making 5 X 20 library using 5 diverse alkylating agents and 20 anilines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298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6CD4-21DA-4F9B-7DCB-383C5860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02566"/>
            <a:ext cx="11638280" cy="680304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Project#1: Brr2 Analogs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90B9EE7-0F1E-D5F8-71E8-D83ECF5D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20" y="939426"/>
            <a:ext cx="1409700" cy="977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41E404-37DC-6FEC-501C-90729306A387}"/>
              </a:ext>
            </a:extLst>
          </p:cNvPr>
          <p:cNvSpPr txBox="1"/>
          <p:nvPr/>
        </p:nvSpPr>
        <p:spPr>
          <a:xfrm>
            <a:off x="5991059" y="1963283"/>
            <a:ext cx="178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intermediate</a:t>
            </a:r>
          </a:p>
          <a:p>
            <a:r>
              <a:rPr lang="en-US" dirty="0"/>
              <a:t>Make it &gt;10 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C67EE0-54CE-31FF-C692-9BB34E184DD6}"/>
              </a:ext>
            </a:extLst>
          </p:cNvPr>
          <p:cNvSpPr txBox="1"/>
          <p:nvPr/>
        </p:nvSpPr>
        <p:spPr>
          <a:xfrm>
            <a:off x="8078043" y="1963283"/>
            <a:ext cx="252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Key intermediate</a:t>
            </a:r>
          </a:p>
          <a:p>
            <a:r>
              <a:rPr lang="en-US" dirty="0"/>
              <a:t>With R</a:t>
            </a:r>
            <a:r>
              <a:rPr lang="en-US" baseline="-25000" dirty="0"/>
              <a:t>1</a:t>
            </a:r>
            <a:r>
              <a:rPr lang="en-US" dirty="0"/>
              <a:t> = Ph</a:t>
            </a:r>
          </a:p>
          <a:p>
            <a:r>
              <a:rPr lang="en-US" dirty="0"/>
              <a:t>Make it &gt;1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B20E2-618A-F4E7-A862-53691525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5" y="707923"/>
            <a:ext cx="4744192" cy="256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1000D-57B8-2430-C6F9-C38D2238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991" y="930390"/>
            <a:ext cx="16891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33FB8A-7001-C558-7B50-DA841D89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11" y="3357470"/>
            <a:ext cx="2073977" cy="3297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A610F-173B-C6CF-CC03-1DD8141D0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431" y="3111024"/>
            <a:ext cx="2385849" cy="35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55C-D472-2A67-6E1F-D22B8C27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6335"/>
            <a:ext cx="11590020" cy="6809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Project#2: Thiazoles sulfonamide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01E6D-0E94-AC44-7D4D-B5379E24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24627"/>
            <a:ext cx="4551680" cy="2709565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3742B-3EE6-1630-9599-6A64DCB20F96}"/>
              </a:ext>
            </a:extLst>
          </p:cNvPr>
          <p:cNvGrpSpPr/>
          <p:nvPr/>
        </p:nvGrpSpPr>
        <p:grpSpPr>
          <a:xfrm>
            <a:off x="6206490" y="1148968"/>
            <a:ext cx="3954780" cy="4181804"/>
            <a:chOff x="7976385" y="1171828"/>
            <a:chExt cx="3954780" cy="41818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6156DD-72B2-5439-F91C-0305ECD2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8351" y="1297558"/>
              <a:ext cx="2589346" cy="98507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554F9D-8C46-75C8-3B8F-0C60983CF066}"/>
                </a:ext>
              </a:extLst>
            </p:cNvPr>
            <p:cNvCxnSpPr>
              <a:cxnSpLocks/>
            </p:cNvCxnSpPr>
            <p:nvPr/>
          </p:nvCxnSpPr>
          <p:spPr>
            <a:xfrm>
              <a:off x="9924144" y="1171828"/>
              <a:ext cx="0" cy="1368797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D7BCE-9F73-C4F6-0C3C-960D3B7961B3}"/>
                </a:ext>
              </a:extLst>
            </p:cNvPr>
            <p:cNvSpPr txBox="1"/>
            <p:nvPr/>
          </p:nvSpPr>
          <p:spPr>
            <a:xfrm>
              <a:off x="8971477" y="2562922"/>
              <a:ext cx="1905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Initial strategies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177FD-3862-6295-341E-32A1714C126E}"/>
                </a:ext>
              </a:extLst>
            </p:cNvPr>
            <p:cNvSpPr txBox="1"/>
            <p:nvPr/>
          </p:nvSpPr>
          <p:spPr>
            <a:xfrm>
              <a:off x="7976385" y="3045308"/>
              <a:ext cx="395478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/>
                <a:t>Proof of concept series</a:t>
              </a:r>
              <a:r>
                <a:rPr lang="en-US" b="1" dirty="0"/>
                <a:t>:</a:t>
              </a:r>
            </a:p>
            <a:p>
              <a:r>
                <a:rPr lang="en-US" dirty="0"/>
                <a:t>10 different acid (left part)</a:t>
              </a:r>
            </a:p>
            <a:p>
              <a:r>
                <a:rPr lang="en-US" dirty="0"/>
                <a:t>5 different sulfonamide (right part)</a:t>
              </a:r>
            </a:p>
            <a:p>
              <a:r>
                <a:rPr lang="en-US" dirty="0"/>
                <a:t>-----</a:t>
              </a:r>
            </a:p>
            <a:p>
              <a:r>
                <a:rPr lang="en-US" dirty="0"/>
                <a:t>10 different left part with urea linker</a:t>
              </a:r>
            </a:p>
            <a:p>
              <a:r>
                <a:rPr lang="en-US" dirty="0"/>
                <a:t>5 sulfonamide</a:t>
              </a:r>
            </a:p>
            <a:p>
              <a:r>
                <a:rPr lang="en-US" dirty="0"/>
                <a:t>-----</a:t>
              </a:r>
            </a:p>
            <a:p>
              <a:r>
                <a:rPr lang="en-US" b="1" dirty="0"/>
                <a:t>Total 100 analogs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2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DEF939-F421-AD6C-7088-F24B9C6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6335"/>
            <a:ext cx="11590020" cy="6809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Project#2: Thiazoles sulfonamide (Amide series)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D5B66-E620-BC43-E13D-E6B684AD933E}"/>
              </a:ext>
            </a:extLst>
          </p:cNvPr>
          <p:cNvSpPr txBox="1"/>
          <p:nvPr/>
        </p:nvSpPr>
        <p:spPr>
          <a:xfrm>
            <a:off x="8754336" y="574787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X 5 = 50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2D4BD7-9F85-CD2E-891A-EE1E3393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0" y="999143"/>
            <a:ext cx="5765800" cy="85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CB69C-6250-12AD-8668-DCD0DAFD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0" y="1850043"/>
            <a:ext cx="6246827" cy="48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DEF939-F421-AD6C-7088-F24B9C6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6335"/>
            <a:ext cx="11590020" cy="680936"/>
          </a:xfrm>
        </p:spPr>
        <p:txBody>
          <a:bodyPr>
            <a:normAutofit/>
          </a:bodyPr>
          <a:lstStyle/>
          <a:p>
            <a:r>
              <a:rPr lang="en-US" sz="3600" b="1" dirty="0"/>
              <a:t>Project#2: Thiazoles sulfonamide (Urea series)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D5B66-E620-BC43-E13D-E6B684AD933E}"/>
              </a:ext>
            </a:extLst>
          </p:cNvPr>
          <p:cNvSpPr txBox="1"/>
          <p:nvPr/>
        </p:nvSpPr>
        <p:spPr>
          <a:xfrm>
            <a:off x="7228696" y="567369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X 5 = 50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ED5F0-09FA-4633-54E7-BC0F7FB8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3" y="835421"/>
            <a:ext cx="5245100" cy="130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24FC4-3E7F-C2DB-219D-7B768E9B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3" y="2143521"/>
            <a:ext cx="6159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379F35-7FB2-2170-AFFB-A5715E1A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721" y="64704"/>
            <a:ext cx="7925804" cy="680304"/>
          </a:xfrm>
        </p:spPr>
        <p:txBody>
          <a:bodyPr>
            <a:normAutofit/>
          </a:bodyPr>
          <a:lstStyle/>
          <a:p>
            <a:r>
              <a:rPr lang="en-US" sz="2400" b="1" dirty="0"/>
              <a:t>Project#1: </a:t>
            </a:r>
            <a:r>
              <a:rPr lang="en-US" sz="2400" b="1" dirty="0" err="1"/>
              <a:t>Primial</a:t>
            </a:r>
            <a:r>
              <a:rPr lang="en-US" sz="2400" b="1" dirty="0"/>
              <a:t> compound nomenclature format (Example)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D66C3-F6FA-A6A9-852D-32072730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5" y="981783"/>
            <a:ext cx="8980430" cy="51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149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AViDD Helicase Inhibitors Chemistry projects with Piramal</vt:lpstr>
      <vt:lpstr>Project#1: Brr2 Analogs</vt:lpstr>
      <vt:lpstr>Project#1: Brr2 Analogs</vt:lpstr>
      <vt:lpstr>Project#2: Thiazoles sulfonamide</vt:lpstr>
      <vt:lpstr>Project#2: Thiazoles sulfonamide (Amide series)</vt:lpstr>
      <vt:lpstr>Project#2: Thiazoles sulfonamide (Urea series)</vt:lpstr>
      <vt:lpstr>Project#1: Primial compound nomenclature format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Hossain, Mohammad Anwar</dc:creator>
  <cp:lastModifiedBy>Hossain, Mohammad Anwar</cp:lastModifiedBy>
  <cp:revision>4</cp:revision>
  <dcterms:created xsi:type="dcterms:W3CDTF">2022-07-19T03:39:59Z</dcterms:created>
  <dcterms:modified xsi:type="dcterms:W3CDTF">2022-07-22T14:54:24Z</dcterms:modified>
</cp:coreProperties>
</file>