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34" r:id="rId2"/>
    <p:sldId id="4205" r:id="rId3"/>
    <p:sldId id="4206" r:id="rId4"/>
    <p:sldId id="4207" r:id="rId5"/>
    <p:sldId id="4204" r:id="rId6"/>
    <p:sldId id="4193" r:id="rId7"/>
    <p:sldId id="41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Vala/ Ahmedabad/ R &amp; D/ Pharma Solution_PDS" initials="AVAR&amp;DPS" lastIdx="1" clrIdx="0">
    <p:extLst>
      <p:ext uri="{19B8F6BF-5375-455C-9EA6-DF929625EA0E}">
        <p15:presenceInfo xmlns:p15="http://schemas.microsoft.com/office/powerpoint/2012/main" userId="S-1-5-21-2671033375-3626021024-3500436622-184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9E1"/>
    <a:srgbClr val="1E3FE1"/>
    <a:srgbClr val="E21C16"/>
    <a:srgbClr val="00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5269-83D7-BC40-B412-A61FDEBEB847}" v="21" dt="2023-01-09T16:19:25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 autoAdjust="0"/>
    <p:restoredTop sz="95952"/>
  </p:normalViewPr>
  <p:slideViewPr>
    <p:cSldViewPr snapToGrid="0">
      <p:cViewPr varScale="1">
        <p:scale>
          <a:sx n="111" d="100"/>
          <a:sy n="111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Mohammad Anwar" userId="7391ead3-9ad2-4043-88d1-3dc200071352" providerId="ADAL" clId="{F55B5269-83D7-BC40-B412-A61FDEBEB847}"/>
    <pc:docChg chg="custSel addSld modSld">
      <pc:chgData name="Hossain, Mohammad Anwar" userId="7391ead3-9ad2-4043-88d1-3dc200071352" providerId="ADAL" clId="{F55B5269-83D7-BC40-B412-A61FDEBEB847}" dt="2023-01-09T19:16:48.842" v="330" actId="688"/>
      <pc:docMkLst>
        <pc:docMk/>
      </pc:docMkLst>
      <pc:sldChg chg="addSp delSp modSp new mod">
        <pc:chgData name="Hossain, Mohammad Anwar" userId="7391ead3-9ad2-4043-88d1-3dc200071352" providerId="ADAL" clId="{F55B5269-83D7-BC40-B412-A61FDEBEB847}" dt="2023-01-09T19:16:48.842" v="330" actId="688"/>
        <pc:sldMkLst>
          <pc:docMk/>
          <pc:sldMk cId="3936965105" sldId="4207"/>
        </pc:sldMkLst>
        <pc:spChg chg="del mod">
          <ac:chgData name="Hossain, Mohammad Anwar" userId="7391ead3-9ad2-4043-88d1-3dc200071352" providerId="ADAL" clId="{F55B5269-83D7-BC40-B412-A61FDEBEB847}" dt="2023-01-09T16:14:03.006" v="9" actId="478"/>
          <ac:spMkLst>
            <pc:docMk/>
            <pc:sldMk cId="3936965105" sldId="4207"/>
            <ac:spMk id="2" creationId="{92A13488-C240-41E3-825E-BF2CC5DF33E4}"/>
          </ac:spMkLst>
        </pc:spChg>
        <pc:spChg chg="del">
          <ac:chgData name="Hossain, Mohammad Anwar" userId="7391ead3-9ad2-4043-88d1-3dc200071352" providerId="ADAL" clId="{F55B5269-83D7-BC40-B412-A61FDEBEB847}" dt="2023-01-09T16:13:56.756" v="1" actId="478"/>
          <ac:spMkLst>
            <pc:docMk/>
            <pc:sldMk cId="3936965105" sldId="4207"/>
            <ac:spMk id="3" creationId="{74C7D78E-ADD8-6FFE-23D9-58F780FB787C}"/>
          </ac:spMkLst>
        </pc:spChg>
        <pc:spChg chg="add del mod">
          <ac:chgData name="Hossain, Mohammad Anwar" userId="7391ead3-9ad2-4043-88d1-3dc200071352" providerId="ADAL" clId="{F55B5269-83D7-BC40-B412-A61FDEBEB847}" dt="2023-01-09T16:14:05.448" v="10" actId="478"/>
          <ac:spMkLst>
            <pc:docMk/>
            <pc:sldMk cId="3936965105" sldId="4207"/>
            <ac:spMk id="6" creationId="{FDF67C14-06D5-1EB5-5C59-68CDE95AB914}"/>
          </ac:spMkLst>
        </pc:spChg>
        <pc:spChg chg="add mod">
          <ac:chgData name="Hossain, Mohammad Anwar" userId="7391ead3-9ad2-4043-88d1-3dc200071352" providerId="ADAL" clId="{F55B5269-83D7-BC40-B412-A61FDEBEB847}" dt="2023-01-09T16:14:32.782" v="47" actId="20577"/>
          <ac:spMkLst>
            <pc:docMk/>
            <pc:sldMk cId="3936965105" sldId="4207"/>
            <ac:spMk id="7" creationId="{425D35FF-B6EB-A765-A1D5-F3BF558700DD}"/>
          </ac:spMkLst>
        </pc:spChg>
        <pc:spChg chg="add mod">
          <ac:chgData name="Hossain, Mohammad Anwar" userId="7391ead3-9ad2-4043-88d1-3dc200071352" providerId="ADAL" clId="{F55B5269-83D7-BC40-B412-A61FDEBEB847}" dt="2023-01-09T16:18:50.325" v="104" actId="1076"/>
          <ac:spMkLst>
            <pc:docMk/>
            <pc:sldMk cId="3936965105" sldId="4207"/>
            <ac:spMk id="23" creationId="{FFA5E042-8101-BFFB-E24F-D99D201E6272}"/>
          </ac:spMkLst>
        </pc:spChg>
        <pc:spChg chg="add mod">
          <ac:chgData name="Hossain, Mohammad Anwar" userId="7391ead3-9ad2-4043-88d1-3dc200071352" providerId="ADAL" clId="{F55B5269-83D7-BC40-B412-A61FDEBEB847}" dt="2023-01-09T16:19:01.743" v="131" actId="20577"/>
          <ac:spMkLst>
            <pc:docMk/>
            <pc:sldMk cId="3936965105" sldId="4207"/>
            <ac:spMk id="24" creationId="{444E68CB-DDB4-62EA-248A-82BCCD9750D5}"/>
          </ac:spMkLst>
        </pc:spChg>
        <pc:spChg chg="add mod">
          <ac:chgData name="Hossain, Mohammad Anwar" userId="7391ead3-9ad2-4043-88d1-3dc200071352" providerId="ADAL" clId="{F55B5269-83D7-BC40-B412-A61FDEBEB847}" dt="2023-01-09T16:19:21.984" v="175" actId="1076"/>
          <ac:spMkLst>
            <pc:docMk/>
            <pc:sldMk cId="3936965105" sldId="4207"/>
            <ac:spMk id="25" creationId="{3219DB4B-8F5C-4316-4E7C-27B828BFDD7C}"/>
          </ac:spMkLst>
        </pc:spChg>
        <pc:spChg chg="add mod">
          <ac:chgData name="Hossain, Mohammad Anwar" userId="7391ead3-9ad2-4043-88d1-3dc200071352" providerId="ADAL" clId="{F55B5269-83D7-BC40-B412-A61FDEBEB847}" dt="2023-01-09T16:20:54.971" v="329" actId="115"/>
          <ac:spMkLst>
            <pc:docMk/>
            <pc:sldMk cId="3936965105" sldId="4207"/>
            <ac:spMk id="26" creationId="{20991F61-6A62-E647-EE1D-6AE33F9F8C08}"/>
          </ac:spMkLst>
        </pc:spChg>
        <pc:picChg chg="add mod">
          <ac:chgData name="Hossain, Mohammad Anwar" userId="7391ead3-9ad2-4043-88d1-3dc200071352" providerId="ADAL" clId="{F55B5269-83D7-BC40-B412-A61FDEBEB847}" dt="2023-01-09T16:18:21.998" v="78" actId="1076"/>
          <ac:picMkLst>
            <pc:docMk/>
            <pc:sldMk cId="3936965105" sldId="4207"/>
            <ac:picMk id="9" creationId="{C00AFB6A-08F0-F63B-925E-E3AABB3DF34E}"/>
          </ac:picMkLst>
        </pc:picChg>
        <pc:picChg chg="add mod">
          <ac:chgData name="Hossain, Mohammad Anwar" userId="7391ead3-9ad2-4043-88d1-3dc200071352" providerId="ADAL" clId="{F55B5269-83D7-BC40-B412-A61FDEBEB847}" dt="2023-01-09T16:18:26.156" v="79" actId="1076"/>
          <ac:picMkLst>
            <pc:docMk/>
            <pc:sldMk cId="3936965105" sldId="4207"/>
            <ac:picMk id="10" creationId="{80B43C08-A2AB-29F9-B16C-53C75788E3D0}"/>
          </ac:picMkLst>
        </pc:picChg>
        <pc:picChg chg="add mod">
          <ac:chgData name="Hossain, Mohammad Anwar" userId="7391ead3-9ad2-4043-88d1-3dc200071352" providerId="ADAL" clId="{F55B5269-83D7-BC40-B412-A61FDEBEB847}" dt="2023-01-09T16:18:26.156" v="79" actId="1076"/>
          <ac:picMkLst>
            <pc:docMk/>
            <pc:sldMk cId="3936965105" sldId="4207"/>
            <ac:picMk id="11" creationId="{C96BC4F0-E760-C599-6AA9-DEA5BF79B926}"/>
          </ac:picMkLst>
        </pc:picChg>
        <pc:picChg chg="add mod">
          <ac:chgData name="Hossain, Mohammad Anwar" userId="7391ead3-9ad2-4043-88d1-3dc200071352" providerId="ADAL" clId="{F55B5269-83D7-BC40-B412-A61FDEBEB847}" dt="2023-01-09T16:18:26.156" v="79" actId="1076"/>
          <ac:picMkLst>
            <pc:docMk/>
            <pc:sldMk cId="3936965105" sldId="4207"/>
            <ac:picMk id="12" creationId="{CB0C3A22-6DF8-9893-EDA3-F3089E210B37}"/>
          </ac:picMkLst>
        </pc:picChg>
        <pc:picChg chg="add mod">
          <ac:chgData name="Hossain, Mohammad Anwar" userId="7391ead3-9ad2-4043-88d1-3dc200071352" providerId="ADAL" clId="{F55B5269-83D7-BC40-B412-A61FDEBEB847}" dt="2023-01-09T16:18:26.156" v="79" actId="1076"/>
          <ac:picMkLst>
            <pc:docMk/>
            <pc:sldMk cId="3936965105" sldId="4207"/>
            <ac:picMk id="13" creationId="{6132C3D0-B4BA-145B-4A01-9FC4200D461E}"/>
          </ac:picMkLst>
        </pc:picChg>
        <pc:picChg chg="add mod">
          <ac:chgData name="Hossain, Mohammad Anwar" userId="7391ead3-9ad2-4043-88d1-3dc200071352" providerId="ADAL" clId="{F55B5269-83D7-BC40-B412-A61FDEBEB847}" dt="2023-01-09T19:16:48.842" v="330" actId="688"/>
          <ac:picMkLst>
            <pc:docMk/>
            <pc:sldMk cId="3936965105" sldId="4207"/>
            <ac:picMk id="14" creationId="{C3A1C428-5CAF-A115-1E58-49B1BA6CCBD2}"/>
          </ac:picMkLst>
        </pc:picChg>
        <pc:picChg chg="add mod">
          <ac:chgData name="Hossain, Mohammad Anwar" userId="7391ead3-9ad2-4043-88d1-3dc200071352" providerId="ADAL" clId="{F55B5269-83D7-BC40-B412-A61FDEBEB847}" dt="2023-01-09T16:17:12.805" v="64" actId="1076"/>
          <ac:picMkLst>
            <pc:docMk/>
            <pc:sldMk cId="3936965105" sldId="4207"/>
            <ac:picMk id="15" creationId="{8D00F8E8-EA96-9E1A-5A8D-C6461EE3BB34}"/>
          </ac:picMkLst>
        </pc:picChg>
        <pc:picChg chg="add mod">
          <ac:chgData name="Hossain, Mohammad Anwar" userId="7391ead3-9ad2-4043-88d1-3dc200071352" providerId="ADAL" clId="{F55B5269-83D7-BC40-B412-A61FDEBEB847}" dt="2023-01-09T16:17:15.580" v="65" actId="1076"/>
          <ac:picMkLst>
            <pc:docMk/>
            <pc:sldMk cId="3936965105" sldId="4207"/>
            <ac:picMk id="16" creationId="{BA98E032-4B76-5FAB-215D-55082B048A3A}"/>
          </ac:picMkLst>
        </pc:picChg>
        <pc:picChg chg="add mod">
          <ac:chgData name="Hossain, Mohammad Anwar" userId="7391ead3-9ad2-4043-88d1-3dc200071352" providerId="ADAL" clId="{F55B5269-83D7-BC40-B412-A61FDEBEB847}" dt="2023-01-09T16:17:23.621" v="67" actId="1076"/>
          <ac:picMkLst>
            <pc:docMk/>
            <pc:sldMk cId="3936965105" sldId="4207"/>
            <ac:picMk id="17" creationId="{90A3F731-099C-AB83-351E-006A410524E7}"/>
          </ac:picMkLst>
        </pc:picChg>
        <pc:picChg chg="add mod">
          <ac:chgData name="Hossain, Mohammad Anwar" userId="7391ead3-9ad2-4043-88d1-3dc200071352" providerId="ADAL" clId="{F55B5269-83D7-BC40-B412-A61FDEBEB847}" dt="2023-01-09T16:17:32.006" v="69" actId="1076"/>
          <ac:picMkLst>
            <pc:docMk/>
            <pc:sldMk cId="3936965105" sldId="4207"/>
            <ac:picMk id="18" creationId="{057F4D70-A1DC-18AC-B079-0ED24399F014}"/>
          </ac:picMkLst>
        </pc:picChg>
        <pc:picChg chg="add mod">
          <ac:chgData name="Hossain, Mohammad Anwar" userId="7391ead3-9ad2-4043-88d1-3dc200071352" providerId="ADAL" clId="{F55B5269-83D7-BC40-B412-A61FDEBEB847}" dt="2023-01-09T16:18:31.794" v="80" actId="1076"/>
          <ac:picMkLst>
            <pc:docMk/>
            <pc:sldMk cId="3936965105" sldId="4207"/>
            <ac:picMk id="19" creationId="{EF3F84AF-D13F-7081-B3D4-B5DB8EF7D9D0}"/>
          </ac:picMkLst>
        </pc:picChg>
        <pc:picChg chg="add mod">
          <ac:chgData name="Hossain, Mohammad Anwar" userId="7391ead3-9ad2-4043-88d1-3dc200071352" providerId="ADAL" clId="{F55B5269-83D7-BC40-B412-A61FDEBEB847}" dt="2023-01-09T16:18:31.794" v="80" actId="1076"/>
          <ac:picMkLst>
            <pc:docMk/>
            <pc:sldMk cId="3936965105" sldId="4207"/>
            <ac:picMk id="20" creationId="{AAF878B4-37A0-EE4E-38E2-EAFA01B270D6}"/>
          </ac:picMkLst>
        </pc:picChg>
        <pc:picChg chg="add mod">
          <ac:chgData name="Hossain, Mohammad Anwar" userId="7391ead3-9ad2-4043-88d1-3dc200071352" providerId="ADAL" clId="{F55B5269-83D7-BC40-B412-A61FDEBEB847}" dt="2023-01-09T16:18:31.794" v="80" actId="1076"/>
          <ac:picMkLst>
            <pc:docMk/>
            <pc:sldMk cId="3936965105" sldId="4207"/>
            <ac:picMk id="21" creationId="{385BC0BF-9D68-03F0-9A39-A5243EC7D53B}"/>
          </ac:picMkLst>
        </pc:picChg>
        <pc:picChg chg="add mod">
          <ac:chgData name="Hossain, Mohammad Anwar" userId="7391ead3-9ad2-4043-88d1-3dc200071352" providerId="ADAL" clId="{F55B5269-83D7-BC40-B412-A61FDEBEB847}" dt="2023-01-09T16:18:31.794" v="80" actId="1076"/>
          <ac:picMkLst>
            <pc:docMk/>
            <pc:sldMk cId="3936965105" sldId="4207"/>
            <ac:picMk id="22" creationId="{C75751FE-210A-FFB8-46C0-84578E8E9284}"/>
          </ac:picMkLst>
        </pc:picChg>
        <pc:cxnChg chg="add mod">
          <ac:chgData name="Hossain, Mohammad Anwar" userId="7391ead3-9ad2-4043-88d1-3dc200071352" providerId="ADAL" clId="{F55B5269-83D7-BC40-B412-A61FDEBEB847}" dt="2023-01-09T16:14:13.164" v="11"/>
          <ac:cxnSpMkLst>
            <pc:docMk/>
            <pc:sldMk cId="3936965105" sldId="4207"/>
            <ac:cxnSpMk id="8" creationId="{F9FA0833-A8A4-338C-AC1E-39DF31CD6B1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6735-5CA1-2342-9125-CC537A628053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F13C-4682-1945-9E87-2FF2BA60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8710-DD83-0DFF-BFB0-50E743D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4E1-48EA-1259-1994-14A31165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AE8C-D74E-A5ED-D82E-2D25F1E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66A5-EF03-4C67-916C-CD20EA8EA347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AD0B-0BEE-C1E5-EFB2-909F4EAA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D13-CD45-8B02-272E-18B5AB41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7140" y="0"/>
            <a:ext cx="1434860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EC3-711E-9D86-92EF-A318821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13D-AD6A-906F-3CCD-59739B1E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6A56-5A96-8CF6-B842-C67C4F9C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E49-D408-49DA-8722-3270400D1758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ED64-460F-6F3D-C753-85A548C1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A904-B3E2-7DE9-C89A-2E6A491B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284" y="-11793"/>
            <a:ext cx="500743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40EB7-4E3B-F08B-51A9-1B505B4AD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1F42-B40C-A23D-DBF7-19440D44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3842-6F8D-EE72-DD38-8B91DD1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09-5437-401D-9686-4F2D9790FFF2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2A22-5252-5347-4D79-D4B6657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CC8A-124C-23AC-1AB2-30C68377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9979"/>
            <a:ext cx="522514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261-23FD-67C6-88A1-9F0A1F92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A8-EDED-20C1-9350-620B514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E529-19DB-CF71-C7B9-FA3B0CD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7C1D-A66B-40B5-883A-37BDFEB84CA5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6502-7705-71D4-8233-1FFB59D8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65B9-FCF5-C63C-4A05-44874898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317" y="3175"/>
            <a:ext cx="967596" cy="227013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724-C98C-A04E-E263-C8D07357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2702-B5A6-FD95-9DE1-58551D93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471B-C58C-4747-417A-6268045E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43F-97C2-45AF-8222-F7087F442F7B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11DA-BBC5-6EB7-C19F-AAD4D6E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7C55-FC2F-6D95-27CD-F5290F2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608" y="0"/>
            <a:ext cx="903514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77B-B727-FB6E-D073-5DE68BE7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159A-9F99-E7CF-7130-C8711C46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9444-79E6-D4B5-D6F2-03677BE9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A3AF-78E1-DB18-75A5-2688BA4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ADDC-44FC-4BB0-BF85-F7A1B3FA543C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29AE-1A6B-1ADE-D701-FC68D05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BCD-F136-ECC4-B7C2-B2D1C31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5314" y="31750"/>
            <a:ext cx="609600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C43-38AB-9CB0-5AC6-541F25C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6DF6-A4AB-415C-2D06-92675F29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5EA8-8C4B-8D47-79FD-EA8A5F61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737C0-14E8-BFD8-57E8-03BBC1DE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A8DA-D842-E4A8-1E99-67C204340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60ED-1A94-0982-A559-B2CEB28C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BD77-36E6-465A-8BD8-E4899F7C0B23}" type="datetime1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32D82-3906-D367-8CBF-A8E7C9C0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D7F17-5F5B-EEE2-AFBB-274C374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657" y="0"/>
            <a:ext cx="609600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3F0-60AE-B8C6-EB8C-4BF86B8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AAEA-38A0-85B7-55DB-F424ED8C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C41-EE5E-4D5A-A42B-F94A1A63C566}" type="datetime1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90FF-6CD8-8954-BB69-D0564284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BD49E-FE8B-951F-A3D4-40C9AD40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057" y="16782"/>
            <a:ext cx="805543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3029D-A6B0-A0E5-79A4-12D207D9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5A3-390D-4707-8075-B784153AFC15}" type="datetime1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3FD0E-790E-B842-D1CC-13F1600B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89B-2EC5-DD42-237C-FEBF476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428" y="97064"/>
            <a:ext cx="566057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034-E037-1571-7D53-A8E444D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E5BB-D3E6-D117-5887-D9709314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974C-2E36-1476-AEC4-E50B470A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2403-FAE8-305C-C246-592CAF05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0D4-9B1B-4187-AD4B-4965213D7B39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A4EF-1AF5-6D01-626C-ABEF7865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2B54-E5E4-5E8C-1B26-1676805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1" y="92075"/>
            <a:ext cx="576943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A58-BE18-2D22-1AFC-62E1BE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AF3B7-6E85-83B2-0D03-9DD3C4D5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2E911-39F4-AED8-885D-7E023ED6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60D-7FB1-6753-228D-2B61169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0CE-132F-4A10-A6BD-67E13F8AD9DE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CF86-8D72-B7C0-D765-CC843D03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7C6B-F00E-2287-6713-AADDE85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8857" y="0"/>
            <a:ext cx="566057" cy="365125"/>
          </a:xfrm>
        </p:spPr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D4AB-BF45-3E29-A6AA-9262059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CFC6-A700-3A9C-8EF4-3A822A11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00F2-9A4E-7B71-C24F-49FC7219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1F7C-BC4E-4AD5-A33A-C2E24E920687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C193-D80C-A047-4E68-DD81DE58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E979-4DD0-BEE8-01AC-715F026C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sdispatch.org/2020/04/17/how-discovering-the-structure-of-sars-cov-2-makes-antiviral-drug-design-possib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.unc.edu/avidd-che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9.emf"/><Relationship Id="rId21" Type="http://schemas.openxmlformats.org/officeDocument/2006/relationships/image" Target="../media/image27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0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636-7FCE-16AF-E1A2-97BC31F4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042" y="1057209"/>
            <a:ext cx="6253317" cy="1894428"/>
          </a:xfrm>
        </p:spPr>
        <p:txBody>
          <a:bodyPr>
            <a:normAutofit/>
          </a:bodyPr>
          <a:lstStyle/>
          <a:p>
            <a:r>
              <a:rPr lang="en-US" b="1" dirty="0" err="1"/>
              <a:t>AViDD</a:t>
            </a:r>
            <a:r>
              <a:rPr lang="en-US" b="1" dirty="0"/>
              <a:t> NSP13 Chem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4AB71-2745-BE74-2F73-1DBE2841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045" y="3429000"/>
            <a:ext cx="4635315" cy="102149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Anwar H. | </a:t>
            </a:r>
            <a:r>
              <a:rPr lang="en-US" sz="3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Kesate</a:t>
            </a: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A. | Peter B. | Tim W.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SGC-UNC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68685E0-8EB1-A2AE-FB24-A29898CC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990" r="30990"/>
          <a:stretch/>
        </p:blipFill>
        <p:spPr>
          <a:xfrm>
            <a:off x="-2" y="1"/>
            <a:ext cx="4635315" cy="6857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37A038-B897-2A01-5937-47D1C410D54C}"/>
              </a:ext>
            </a:extLst>
          </p:cNvPr>
          <p:cNvCxnSpPr>
            <a:cxnSpLocks/>
          </p:cNvCxnSpPr>
          <p:nvPr/>
        </p:nvCxnSpPr>
        <p:spPr>
          <a:xfrm>
            <a:off x="4702439" y="3142254"/>
            <a:ext cx="627419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B84EC6-B0FC-2731-5DF0-092FCF6D6AE5}"/>
              </a:ext>
            </a:extLst>
          </p:cNvPr>
          <p:cNvSpPr txBox="1"/>
          <p:nvPr/>
        </p:nvSpPr>
        <p:spPr>
          <a:xfrm>
            <a:off x="9373748" y="6132600"/>
            <a:ext cx="236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Updated: Jan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</a:t>
            </a:r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96881-CAB5-F2DB-4D95-CCE263172E53}"/>
              </a:ext>
            </a:extLst>
          </p:cNvPr>
          <p:cNvCxnSpPr>
            <a:cxnSpLocks/>
          </p:cNvCxnSpPr>
          <p:nvPr/>
        </p:nvCxnSpPr>
        <p:spPr>
          <a:xfrm>
            <a:off x="7905713" y="3238382"/>
            <a:ext cx="352864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F192C-76B1-AACB-AB70-BA86158C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6D398E9F-5BDA-714E-A0B5-F751F0395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64" y="4133953"/>
            <a:ext cx="2002581" cy="1998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B911FD-55C2-A86C-654A-09405FEF03F8}"/>
              </a:ext>
            </a:extLst>
          </p:cNvPr>
          <p:cNvSpPr txBox="1"/>
          <p:nvPr/>
        </p:nvSpPr>
        <p:spPr>
          <a:xfrm>
            <a:off x="4823055" y="6176916"/>
            <a:ext cx="2490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dirty="0">
                <a:solidFill>
                  <a:srgbClr val="13294B"/>
                </a:solidFill>
                <a:effectLst/>
                <a:latin typeface="OpenSans"/>
                <a:hlinkClick r:id="rId5"/>
              </a:rPr>
              <a:t>https://go.unc.edu/avidd-chem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145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5B1A-ED89-C2E8-0F0C-702A9CB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3AABE1-DA79-92A2-9F18-5E104047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326919"/>
            <a:ext cx="11561275" cy="431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Enamine REAL 51 N-Oxide Analog Stats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DBD8F-0F14-7BC4-E091-A8C927AA2509}"/>
              </a:ext>
            </a:extLst>
          </p:cNvPr>
          <p:cNvCxnSpPr>
            <a:cxnSpLocks/>
          </p:cNvCxnSpPr>
          <p:nvPr/>
        </p:nvCxnSpPr>
        <p:spPr>
          <a:xfrm>
            <a:off x="0" y="8399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13A6AD-6494-D4B1-4229-DB43F2F204EA}"/>
              </a:ext>
            </a:extLst>
          </p:cNvPr>
          <p:cNvSpPr txBox="1"/>
          <p:nvPr/>
        </p:nvSpPr>
        <p:spPr>
          <a:xfrm>
            <a:off x="344032" y="1097466"/>
            <a:ext cx="3618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Analogs purchased and screened: 51</a:t>
            </a:r>
          </a:p>
          <a:p>
            <a:r>
              <a:rPr lang="en-US" dirty="0"/>
              <a:t>N-Oxide contains: 51</a:t>
            </a:r>
          </a:p>
          <a:p>
            <a:r>
              <a:rPr lang="en-US" dirty="0"/>
              <a:t>Active in SPR: 4 (&lt;20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US" dirty="0"/>
              <a:t>M)</a:t>
            </a:r>
          </a:p>
          <a:p>
            <a:r>
              <a:rPr lang="en-US" dirty="0"/>
              <a:t>Active in ATPase: 4 (&lt;100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US" dirty="0"/>
              <a:t>M)</a:t>
            </a:r>
          </a:p>
          <a:p>
            <a:r>
              <a:rPr lang="en-US" dirty="0"/>
              <a:t>Active in the antiviral assay: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E8A7B-404C-BE12-95AF-ECCA025DEC62}"/>
              </a:ext>
            </a:extLst>
          </p:cNvPr>
          <p:cNvSpPr txBox="1"/>
          <p:nvPr/>
        </p:nvSpPr>
        <p:spPr>
          <a:xfrm>
            <a:off x="7235982" y="6247893"/>
            <a:ext cx="284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51 N-Oxides: </a:t>
            </a:r>
            <a:r>
              <a:rPr lang="en-US" dirty="0" err="1"/>
              <a:t>cLogP</a:t>
            </a:r>
            <a:r>
              <a:rPr lang="en-US" dirty="0"/>
              <a:t> vs </a:t>
            </a:r>
            <a:r>
              <a:rPr lang="en-US" dirty="0" err="1"/>
              <a:t>cLogS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16DD05-B9A9-A590-3C0B-547F32BB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9" y="916169"/>
            <a:ext cx="7253368" cy="4986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66F331-B2B6-DCDF-B8D1-AB8F3690EF0B}"/>
              </a:ext>
            </a:extLst>
          </p:cNvPr>
          <p:cNvSpPr txBox="1"/>
          <p:nvPr/>
        </p:nvSpPr>
        <p:spPr>
          <a:xfrm>
            <a:off x="344032" y="3059669"/>
            <a:ext cx="312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cLogP</a:t>
            </a:r>
            <a:r>
              <a:rPr lang="en-US" dirty="0"/>
              <a:t> &lt; 3</a:t>
            </a:r>
          </a:p>
          <a:p>
            <a:r>
              <a:rPr lang="en-US" dirty="0" err="1"/>
              <a:t>cLogS</a:t>
            </a:r>
            <a:r>
              <a:rPr lang="en-US" dirty="0"/>
              <a:t> </a:t>
            </a:r>
            <a:r>
              <a:rPr lang="en-US"/>
              <a:t>-6.0 </a:t>
            </a:r>
            <a:r>
              <a:rPr lang="en-US" dirty="0"/>
              <a:t>to -3.5; good soluble</a:t>
            </a:r>
          </a:p>
        </p:txBody>
      </p:sp>
    </p:spTree>
    <p:extLst>
      <p:ext uri="{BB962C8B-B14F-4D97-AF65-F5344CB8AC3E}">
        <p14:creationId xmlns:p14="http://schemas.microsoft.com/office/powerpoint/2010/main" val="369292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5B1A-ED89-C2E8-0F0C-702A9CB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3AABE1-DA79-92A2-9F18-5E104047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240775"/>
            <a:ext cx="11561275" cy="5177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Rationale of N-Oxide analog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DBD8F-0F14-7BC4-E091-A8C927AA2509}"/>
              </a:ext>
            </a:extLst>
          </p:cNvPr>
          <p:cNvCxnSpPr>
            <a:cxnSpLocks/>
          </p:cNvCxnSpPr>
          <p:nvPr/>
        </p:nvCxnSpPr>
        <p:spPr>
          <a:xfrm>
            <a:off x="0" y="8399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13A6AD-6494-D4B1-4229-DB43F2F204EA}"/>
              </a:ext>
            </a:extLst>
          </p:cNvPr>
          <p:cNvSpPr txBox="1"/>
          <p:nvPr/>
        </p:nvSpPr>
        <p:spPr>
          <a:xfrm>
            <a:off x="344031" y="950462"/>
            <a:ext cx="115612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#1: We already screened 51 N-Oxide and more in process from generative library; 4 of them showed some activity </a:t>
            </a:r>
          </a:p>
          <a:p>
            <a:r>
              <a:rPr lang="en-US" sz="2800" dirty="0"/>
              <a:t>#2: Polarity is high which may limit the compounds cell permeability</a:t>
            </a:r>
          </a:p>
          <a:p>
            <a:r>
              <a:rPr lang="en-US" sz="2800" dirty="0"/>
              <a:t>#3: Improve solubility window with optimum </a:t>
            </a:r>
            <a:r>
              <a:rPr lang="en-US" sz="2800" dirty="0" err="1"/>
              <a:t>cLogP</a:t>
            </a:r>
            <a:r>
              <a:rPr lang="en-US" sz="2800" dirty="0"/>
              <a:t> (increase </a:t>
            </a:r>
            <a:r>
              <a:rPr lang="en-US" sz="2800" dirty="0" err="1"/>
              <a:t>logP</a:t>
            </a:r>
            <a:r>
              <a:rPr lang="en-US" sz="2800" dirty="0"/>
              <a:t> without changing chemotype)</a:t>
            </a:r>
          </a:p>
          <a:p>
            <a:r>
              <a:rPr lang="en-US" sz="2800" dirty="0"/>
              <a:t>#4: To explore the diverse functionality</a:t>
            </a:r>
          </a:p>
          <a:p>
            <a:r>
              <a:rPr lang="en-US" sz="2800" dirty="0"/>
              <a:t>#5: Explore synthetic flexibility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3E914-00DE-BA6C-A4DF-67DBCE12B600}"/>
              </a:ext>
            </a:extLst>
          </p:cNvPr>
          <p:cNvSpPr txBox="1"/>
          <p:nvPr/>
        </p:nvSpPr>
        <p:spPr>
          <a:xfrm>
            <a:off x="344032" y="5121350"/>
            <a:ext cx="325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RA-0001264-01</a:t>
            </a:r>
          </a:p>
          <a:p>
            <a:r>
              <a:rPr lang="en-US" dirty="0"/>
              <a:t>SPR CoV-2 (6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US" dirty="0"/>
              <a:t>M), MERS (5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µM</a:t>
            </a:r>
            <a:r>
              <a:rPr lang="en-US" dirty="0"/>
              <a:t>)</a:t>
            </a:r>
          </a:p>
          <a:p>
            <a:r>
              <a:rPr lang="en-US" dirty="0"/>
              <a:t>NSP13 ATPase IC</a:t>
            </a:r>
            <a:r>
              <a:rPr lang="en-US" baseline="-25000" dirty="0"/>
              <a:t>50</a:t>
            </a:r>
            <a:r>
              <a:rPr lang="en-US" dirty="0"/>
              <a:t> = 48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µM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Inactive in antiviral assay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pending</a:t>
            </a:r>
            <a:r>
              <a:rPr lang="en-US" dirty="0"/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731825-6661-E88B-BCD9-7D301A081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4170"/>
              </p:ext>
            </p:extLst>
          </p:nvPr>
        </p:nvGraphicFramePr>
        <p:xfrm>
          <a:off x="470684" y="4169490"/>
          <a:ext cx="1892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892305" imgH="840684" progId="ChemDraw.Document.6.0">
                  <p:embed/>
                </p:oleObj>
              </mc:Choice>
              <mc:Fallback>
                <p:oleObj name="CS ChemDraw Drawing" r:id="rId2" imgW="1892305" imgH="840684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0731825-6661-E88B-BCD9-7D301A081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684" y="4169490"/>
                        <a:ext cx="18923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93E122-B392-6422-8EE5-2413F5A25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82374"/>
              </p:ext>
            </p:extLst>
          </p:nvPr>
        </p:nvGraphicFramePr>
        <p:xfrm>
          <a:off x="7397495" y="3963144"/>
          <a:ext cx="41626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10">
                  <a:extLst>
                    <a:ext uri="{9D8B030D-6E8A-4147-A177-3AD203B41FA5}">
                      <a16:colId xmlns:a16="http://schemas.microsoft.com/office/drawing/2014/main" val="2517683730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831022570"/>
                    </a:ext>
                  </a:extLst>
                </a:gridCol>
              </a:tblGrid>
              <a:tr h="32178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18955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/>
                        <a:t>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60418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 err="1"/>
                        <a:t>cLogP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42741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 err="1"/>
                        <a:t>cLogS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03114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 err="1"/>
                        <a:t>tPSA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08720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/>
                        <a:t>Solubility (µM)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179.48* (75% dose)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96672"/>
                  </a:ext>
                </a:extLst>
              </a:tr>
              <a:tr h="321780">
                <a:tc>
                  <a:txBody>
                    <a:bodyPr/>
                    <a:lstStyle/>
                    <a:p>
                      <a:r>
                        <a:rPr lang="en-US" dirty="0"/>
                        <a:t>Solubility (µg/mL)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62.17* (75% dose)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7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72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904A9-CD99-B755-D232-22D36DA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5D35FF-B6EB-A765-A1D5-F3BF5587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240775"/>
            <a:ext cx="11561275" cy="5177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SAR Plan for RA-1264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A0833-A8A4-338C-AC1E-39DF31CD6B17}"/>
              </a:ext>
            </a:extLst>
          </p:cNvPr>
          <p:cNvCxnSpPr>
            <a:cxnSpLocks/>
          </p:cNvCxnSpPr>
          <p:nvPr/>
        </p:nvCxnSpPr>
        <p:spPr>
          <a:xfrm>
            <a:off x="0" y="8399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00AFB6A-08F0-F63B-925E-E3AABB3D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53" y="2334824"/>
            <a:ext cx="1917700" cy="105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43C08-A2AB-29F9-B16C-53C75788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766" y="1576890"/>
            <a:ext cx="7366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4F0-E760-C599-6AA9-DEA5BF79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09" y="2667000"/>
            <a:ext cx="546100" cy="77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C3A22-6DF8-9893-EDA3-F3089E210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480" y="1322890"/>
            <a:ext cx="5842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2C3D0-B4BA-145B-4A01-9FC4200D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604" y="2741111"/>
            <a:ext cx="584200" cy="149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1C428-5CAF-A115-1E58-49B1BA6CC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016" y="3503111"/>
            <a:ext cx="5461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0F8E8-EA96-9E1A-5A8D-C6461EE3B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803" y="4448538"/>
            <a:ext cx="9144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98E032-4B76-5FAB-215D-55082B048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3803" y="3858711"/>
            <a:ext cx="914400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3F731-099C-AB83-351E-006A41052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803" y="5012965"/>
            <a:ext cx="914400" cy="58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7F4D70-A1DC-18AC-B079-0ED24399F0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2203" y="5789424"/>
            <a:ext cx="11176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3F84AF-D13F-7081-B3D4-B5DB8EF7D9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68" y="1746249"/>
            <a:ext cx="889000" cy="698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878B4-37A0-EE4E-38E2-EAFA01B270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4677" y="2616200"/>
            <a:ext cx="889000" cy="825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5BC0BF-9D68-03F0-9A39-A5243EC7D5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0980" y="2743200"/>
            <a:ext cx="889000" cy="698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5751FE-210A-FFB8-46C0-84578E8E92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1012" y="1602289"/>
            <a:ext cx="546100" cy="1003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A5E042-8101-BFFB-E24F-D99D201E6272}"/>
              </a:ext>
            </a:extLst>
          </p:cNvPr>
          <p:cNvSpPr txBox="1"/>
          <p:nvPr/>
        </p:nvSpPr>
        <p:spPr>
          <a:xfrm>
            <a:off x="7993766" y="4791438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of N-oxide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E68CB-DDB4-62EA-248A-82BCCD9750D5}"/>
              </a:ext>
            </a:extLst>
          </p:cNvPr>
          <p:cNvSpPr txBox="1"/>
          <p:nvPr/>
        </p:nvSpPr>
        <p:spPr>
          <a:xfrm>
            <a:off x="4904335" y="6353851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of </a:t>
            </a:r>
            <a:r>
              <a:rPr lang="en-US" dirty="0" err="1"/>
              <a:t>cyclobutyl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9DB4B-8F5C-4316-4E7C-27B828BFDD7C}"/>
              </a:ext>
            </a:extLst>
          </p:cNvPr>
          <p:cNvSpPr txBox="1"/>
          <p:nvPr/>
        </p:nvSpPr>
        <p:spPr>
          <a:xfrm>
            <a:off x="858818" y="3673529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Modification/replacement of thiazoles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91F61-6A62-E647-EE1D-6AE33F9F8C08}"/>
              </a:ext>
            </a:extLst>
          </p:cNvPr>
          <p:cNvSpPr txBox="1"/>
          <p:nvPr/>
        </p:nvSpPr>
        <p:spPr>
          <a:xfrm>
            <a:off x="344032" y="4566204"/>
            <a:ext cx="3132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Purpose:</a:t>
            </a:r>
          </a:p>
          <a:p>
            <a:pPr marL="342900" indent="-342900">
              <a:buAutoNum type="arabicPeriod"/>
            </a:pPr>
            <a:r>
              <a:rPr lang="en-US" dirty="0"/>
              <a:t>Structural simplification (?)</a:t>
            </a:r>
          </a:p>
          <a:p>
            <a:pPr marL="342900" indent="-342900">
              <a:buAutoNum type="arabicPeriod"/>
            </a:pPr>
            <a:r>
              <a:rPr lang="en-US" dirty="0"/>
              <a:t>Explore diverse substitution</a:t>
            </a:r>
          </a:p>
          <a:p>
            <a:pPr marL="342900" indent="-342900">
              <a:buAutoNum type="arabicPeriod"/>
            </a:pPr>
            <a:r>
              <a:rPr lang="en-US" dirty="0"/>
              <a:t>Map the activity trend</a:t>
            </a:r>
          </a:p>
          <a:p>
            <a:pPr marL="342900" indent="-342900">
              <a:buAutoNum type="arabicPeriod"/>
            </a:pPr>
            <a:r>
              <a:rPr lang="en-US" dirty="0"/>
              <a:t>Flip the left and right acids</a:t>
            </a:r>
          </a:p>
        </p:txBody>
      </p:sp>
    </p:spTree>
    <p:extLst>
      <p:ext uri="{BB962C8B-B14F-4D97-AF65-F5344CB8AC3E}">
        <p14:creationId xmlns:p14="http://schemas.microsoft.com/office/powerpoint/2010/main" val="39369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5B1A-ED89-C2E8-0F0C-702A9CB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3AABE1-DA79-92A2-9F18-5E104047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326919"/>
            <a:ext cx="11561275" cy="431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SAR of RA-1264 @ UNC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DBD8F-0F14-7BC4-E091-A8C927AA2509}"/>
              </a:ext>
            </a:extLst>
          </p:cNvPr>
          <p:cNvCxnSpPr>
            <a:cxnSpLocks/>
          </p:cNvCxnSpPr>
          <p:nvPr/>
        </p:nvCxnSpPr>
        <p:spPr>
          <a:xfrm>
            <a:off x="0" y="8399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028990-29B4-F86D-49BC-CD3986185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88894"/>
              </p:ext>
            </p:extLst>
          </p:nvPr>
        </p:nvGraphicFramePr>
        <p:xfrm>
          <a:off x="3089649" y="848160"/>
          <a:ext cx="18224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822207" imgH="841032" progId="ChemDraw.Document.6.0">
                  <p:embed/>
                </p:oleObj>
              </mc:Choice>
              <mc:Fallback>
                <p:oleObj name="CS ChemDraw Drawing" r:id="rId2" imgW="1822207" imgH="84103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4028990-29B4-F86D-49BC-CD3986185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89649" y="848160"/>
                        <a:ext cx="182245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0FE57F-33FA-761A-6B9F-936757A47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21445"/>
              </p:ext>
            </p:extLst>
          </p:nvPr>
        </p:nvGraphicFramePr>
        <p:xfrm>
          <a:off x="5318820" y="848160"/>
          <a:ext cx="1574820" cy="9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11796" imgH="1133655" progId="ChemDraw.Document.6.0">
                  <p:embed/>
                </p:oleObj>
              </mc:Choice>
              <mc:Fallback>
                <p:oleObj name="CS ChemDraw Drawing" r:id="rId4" imgW="1811796" imgH="1133655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90FE57F-33FA-761A-6B9F-936757A47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820" y="848160"/>
                        <a:ext cx="1574820" cy="9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04F764-B2E7-7FA6-6F8D-E2DA204B8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22664"/>
              </p:ext>
            </p:extLst>
          </p:nvPr>
        </p:nvGraphicFramePr>
        <p:xfrm>
          <a:off x="7300360" y="848161"/>
          <a:ext cx="1452771" cy="103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93867" imgH="1133655" progId="ChemDraw.Document.6.0">
                  <p:embed/>
                </p:oleObj>
              </mc:Choice>
              <mc:Fallback>
                <p:oleObj name="CS ChemDraw Drawing" r:id="rId6" imgW="1593867" imgH="1133655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104F764-B2E7-7FA6-6F8D-E2DA204B8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0360" y="848161"/>
                        <a:ext cx="1452771" cy="103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F22C5B-ACF3-B6C7-5751-0A5DE3E0EB40}"/>
              </a:ext>
            </a:extLst>
          </p:cNvPr>
          <p:cNvSpPr txBox="1"/>
          <p:nvPr/>
        </p:nvSpPr>
        <p:spPr>
          <a:xfrm>
            <a:off x="344032" y="2288290"/>
            <a:ext cx="233598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Making library of 10 analogs at UNC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2D7F5-BB6B-64A1-D45B-0A4AFDB14C1F}"/>
              </a:ext>
            </a:extLst>
          </p:cNvPr>
          <p:cNvSpPr txBox="1"/>
          <p:nvPr/>
        </p:nvSpPr>
        <p:spPr>
          <a:xfrm>
            <a:off x="11089820" y="6116283"/>
            <a:ext cx="110218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Kesate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FBF86-9FD5-A2D1-0A31-860BCC9A66EE}"/>
              </a:ext>
            </a:extLst>
          </p:cNvPr>
          <p:cNvSpPr txBox="1"/>
          <p:nvPr/>
        </p:nvSpPr>
        <p:spPr>
          <a:xfrm>
            <a:off x="344033" y="1800020"/>
            <a:ext cx="20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RA-0001264-01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B48AFBA-6E68-C0DE-E792-8143E0461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25648"/>
              </p:ext>
            </p:extLst>
          </p:nvPr>
        </p:nvGraphicFramePr>
        <p:xfrm>
          <a:off x="470685" y="848160"/>
          <a:ext cx="1892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892305" imgH="840684" progId="ChemDraw.Document.6.0">
                  <p:embed/>
                </p:oleObj>
              </mc:Choice>
              <mc:Fallback>
                <p:oleObj name="CS ChemDraw Drawing" r:id="rId8" imgW="1892305" imgH="840684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B48AFBA-6E68-C0DE-E792-8143E0461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685" y="848160"/>
                        <a:ext cx="18923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0AD7B20-44FF-3EC3-DB87-8A1B4186C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40567"/>
              </p:ext>
            </p:extLst>
          </p:nvPr>
        </p:nvGraphicFramePr>
        <p:xfrm>
          <a:off x="3485584" y="2147849"/>
          <a:ext cx="8692913" cy="148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9300506" imgH="1590662" progId="ChemDraw.Document.6.0">
                  <p:embed/>
                </p:oleObj>
              </mc:Choice>
              <mc:Fallback>
                <p:oleObj name="CS ChemDraw Drawing" r:id="rId10" imgW="9300506" imgH="159066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0AD7B20-44FF-3EC3-DB87-8A1B4186C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85584" y="2147849"/>
                        <a:ext cx="8692913" cy="148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F5FB9C4-5DA3-2E16-BB0C-165FAB15434F}"/>
              </a:ext>
            </a:extLst>
          </p:cNvPr>
          <p:cNvSpPr txBox="1"/>
          <p:nvPr/>
        </p:nvSpPr>
        <p:spPr>
          <a:xfrm>
            <a:off x="7238632" y="4041186"/>
            <a:ext cx="402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Strategies:</a:t>
            </a:r>
          </a:p>
          <a:p>
            <a:pPr marL="342900" indent="-342900">
              <a:buAutoNum type="arabicPeriod"/>
            </a:pPr>
            <a:r>
              <a:rPr lang="en-US" dirty="0"/>
              <a:t>Simple chemistry</a:t>
            </a:r>
          </a:p>
          <a:p>
            <a:pPr marL="342900" indent="-342900">
              <a:buAutoNum type="arabicPeriod"/>
            </a:pPr>
            <a:r>
              <a:rPr lang="en-US" dirty="0"/>
              <a:t>Accessible building blocks</a:t>
            </a:r>
          </a:p>
          <a:p>
            <a:pPr marL="342900" indent="-342900">
              <a:buAutoNum type="arabicPeriod"/>
            </a:pPr>
            <a:r>
              <a:rPr lang="en-US" dirty="0"/>
              <a:t>Diverse set</a:t>
            </a:r>
          </a:p>
          <a:p>
            <a:pPr marL="342900" indent="-342900">
              <a:buAutoNum type="arabicPeriod"/>
            </a:pPr>
            <a:r>
              <a:rPr lang="en-US" dirty="0"/>
              <a:t>Making common building blocks to expand at the last step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F9D9FA6-1CE4-766D-D7D7-B8E3D4B04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33973"/>
              </p:ext>
            </p:extLst>
          </p:nvPr>
        </p:nvGraphicFramePr>
        <p:xfrm>
          <a:off x="250636" y="3699143"/>
          <a:ext cx="1822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822554" imgH="839294" progId="ChemDraw.Document.6.0">
                  <p:embed/>
                </p:oleObj>
              </mc:Choice>
              <mc:Fallback>
                <p:oleObj name="CS ChemDraw Drawing" r:id="rId12" imgW="1822554" imgH="839294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F9D9FA6-1CE4-766D-D7D7-B8E3D4B046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636" y="3699143"/>
                        <a:ext cx="1822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CFC4060-BC36-561C-C57C-F322500B5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10242"/>
              </p:ext>
            </p:extLst>
          </p:nvPr>
        </p:nvGraphicFramePr>
        <p:xfrm>
          <a:off x="2403530" y="3699143"/>
          <a:ext cx="1822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22554" imgH="839294" progId="ChemDraw.Document.6.0">
                  <p:embed/>
                </p:oleObj>
              </mc:Choice>
              <mc:Fallback>
                <p:oleObj name="CS ChemDraw Drawing" r:id="rId14" imgW="1822554" imgH="839294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CFC4060-BC36-561C-C57C-F322500B5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03530" y="3699143"/>
                        <a:ext cx="1822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5F6EF53-7D6E-2509-6D18-F2D76D4C4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43801"/>
              </p:ext>
            </p:extLst>
          </p:nvPr>
        </p:nvGraphicFramePr>
        <p:xfrm>
          <a:off x="160101" y="4733879"/>
          <a:ext cx="23717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2371194" imgH="839294" progId="ChemDraw.Document.6.0">
                  <p:embed/>
                </p:oleObj>
              </mc:Choice>
              <mc:Fallback>
                <p:oleObj name="CS ChemDraw Drawing" r:id="rId16" imgW="2371194" imgH="83929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5F6EF53-7D6E-2509-6D18-F2D76D4C4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101" y="4733879"/>
                        <a:ext cx="2371725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C7EA2BD-7351-55CA-09DE-BA5422A63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39699"/>
              </p:ext>
            </p:extLst>
          </p:nvPr>
        </p:nvGraphicFramePr>
        <p:xfrm>
          <a:off x="4595656" y="3699143"/>
          <a:ext cx="22733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273334" imgH="1026615" progId="ChemDraw.Document.6.0">
                  <p:embed/>
                </p:oleObj>
              </mc:Choice>
              <mc:Fallback>
                <p:oleObj name="CS ChemDraw Drawing" r:id="rId18" imgW="2273334" imgH="1026615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0C7EA2BD-7351-55CA-09DE-BA5422A632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95656" y="3699143"/>
                        <a:ext cx="2273300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6BABD8E-BFE6-1E64-3E4D-F0B0E48B8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49679"/>
              </p:ext>
            </p:extLst>
          </p:nvPr>
        </p:nvGraphicFramePr>
        <p:xfrm>
          <a:off x="2791659" y="4733879"/>
          <a:ext cx="25431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2543316" imgH="839294" progId="ChemDraw.Document.6.0">
                  <p:embed/>
                </p:oleObj>
              </mc:Choice>
              <mc:Fallback>
                <p:oleObj name="CS ChemDraw Drawing" r:id="rId20" imgW="2543316" imgH="839294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6BABD8E-BFE6-1E64-3E4D-F0B0E48B8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91659" y="4733879"/>
                        <a:ext cx="2543175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62F2514-6D1F-93D1-FBB5-977E58F2F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43486"/>
              </p:ext>
            </p:extLst>
          </p:nvPr>
        </p:nvGraphicFramePr>
        <p:xfrm>
          <a:off x="234013" y="5694150"/>
          <a:ext cx="1822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2554" imgH="839642" progId="ChemDraw.Document.6.0">
                  <p:embed/>
                </p:oleObj>
              </mc:Choice>
              <mc:Fallback>
                <p:oleObj name="CS ChemDraw Drawing" r:id="rId22" imgW="1822554" imgH="839642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C62F2514-6D1F-93D1-FBB5-977E58F2F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4013" y="5694150"/>
                        <a:ext cx="1822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CA0AFBB-19BB-B525-4B7B-F46E81CDB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269191"/>
              </p:ext>
            </p:extLst>
          </p:nvPr>
        </p:nvGraphicFramePr>
        <p:xfrm>
          <a:off x="2791659" y="5540738"/>
          <a:ext cx="20939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2093577" imgH="947377" progId="ChemDraw.Document.6.0">
                  <p:embed/>
                </p:oleObj>
              </mc:Choice>
              <mc:Fallback>
                <p:oleObj name="CS ChemDraw Drawing" r:id="rId24" imgW="2093577" imgH="947377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CA0AFBB-19BB-B525-4B7B-F46E81CDB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91659" y="5540738"/>
                        <a:ext cx="2093913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1F85B8-5092-CF2E-C8EA-7DDEDA1EDD56}"/>
              </a:ext>
            </a:extLst>
          </p:cNvPr>
          <p:cNvSpPr txBox="1"/>
          <p:nvPr/>
        </p:nvSpPr>
        <p:spPr>
          <a:xfrm>
            <a:off x="3603279" y="1800020"/>
            <a:ext cx="89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</a:t>
            </a:r>
            <a:r>
              <a:rPr lang="en-US" b="1" dirty="0"/>
              <a:t>N-O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AB65ED-A4C7-90B1-3681-D065C09229D1}"/>
              </a:ext>
            </a:extLst>
          </p:cNvPr>
          <p:cNvSpPr txBox="1"/>
          <p:nvPr/>
        </p:nvSpPr>
        <p:spPr>
          <a:xfrm>
            <a:off x="5375831" y="1800020"/>
            <a:ext cx="149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Reverse order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E5AB5-5A74-4BAE-6C5D-953736121902}"/>
              </a:ext>
            </a:extLst>
          </p:cNvPr>
          <p:cNvSpPr txBox="1"/>
          <p:nvPr/>
        </p:nvSpPr>
        <p:spPr>
          <a:xfrm>
            <a:off x="7502067" y="1800020"/>
            <a:ext cx="149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Reverse order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78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384-4110-BBFA-EC17-1B2188AD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326919"/>
            <a:ext cx="11561275" cy="431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Campaign#05: Generative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5B1A-ED89-C2E8-0F0C-702A9CB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F74B0E-F8F0-77E0-030D-692830B8C1BE}"/>
              </a:ext>
            </a:extLst>
          </p:cNvPr>
          <p:cNvSpPr txBox="1">
            <a:spLocks/>
          </p:cNvSpPr>
          <p:nvPr/>
        </p:nvSpPr>
        <p:spPr>
          <a:xfrm>
            <a:off x="344032" y="826932"/>
            <a:ext cx="2290526" cy="50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target: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C7A64-C4F1-32F4-94F2-70E2B7BF4F15}"/>
              </a:ext>
            </a:extLst>
          </p:cNvPr>
          <p:cNvSpPr txBox="1"/>
          <p:nvPr/>
        </p:nvSpPr>
        <p:spPr>
          <a:xfrm>
            <a:off x="344032" y="1262705"/>
            <a:ext cx="36161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Status of the library:</a:t>
            </a:r>
          </a:p>
          <a:p>
            <a:r>
              <a:rPr lang="en-US" dirty="0"/>
              <a:t>Intermediate RAC-36-1K delivered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DD9CB-1DF5-AC8F-007A-21BE100BA06F}"/>
              </a:ext>
            </a:extLst>
          </p:cNvPr>
          <p:cNvCxnSpPr>
            <a:cxnSpLocks/>
          </p:cNvCxnSpPr>
          <p:nvPr/>
        </p:nvCxnSpPr>
        <p:spPr>
          <a:xfrm>
            <a:off x="0" y="8399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865D015-E903-5206-535D-3A82D1734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31433"/>
              </p:ext>
            </p:extLst>
          </p:nvPr>
        </p:nvGraphicFramePr>
        <p:xfrm>
          <a:off x="344032" y="2258215"/>
          <a:ext cx="1843890" cy="117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52165" imgH="1430797" progId="ChemDraw.Document.6.0">
                  <p:embed/>
                </p:oleObj>
              </mc:Choice>
              <mc:Fallback>
                <p:oleObj name="CS ChemDraw Drawing" r:id="rId2" imgW="2252165" imgH="1430797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65D015-E903-5206-535D-3A82D1734C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032" y="2258215"/>
                        <a:ext cx="1843890" cy="117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4D0CB4-9C93-5D44-2B71-DAE8B9F1C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35841"/>
              </p:ext>
            </p:extLst>
          </p:nvPr>
        </p:nvGraphicFramePr>
        <p:xfrm>
          <a:off x="2211679" y="2237671"/>
          <a:ext cx="1774379" cy="118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266046" imgH="1517680" progId="ChemDraw.Document.6.0">
                  <p:embed/>
                </p:oleObj>
              </mc:Choice>
              <mc:Fallback>
                <p:oleObj name="CS ChemDraw Drawing" r:id="rId4" imgW="2266046" imgH="1517680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44D0CB4-9C93-5D44-2B71-DAE8B9F1C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1679" y="2237671"/>
                        <a:ext cx="1774379" cy="118872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D6FDD9B-C473-DC7F-0F84-75BE6E634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762754"/>
              </p:ext>
            </p:extLst>
          </p:nvPr>
        </p:nvGraphicFramePr>
        <p:xfrm>
          <a:off x="4009815" y="2258215"/>
          <a:ext cx="2000850" cy="117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65699" imgH="1325494" progId="ChemDraw.Document.6.0">
                  <p:embed/>
                </p:oleObj>
              </mc:Choice>
              <mc:Fallback>
                <p:oleObj name="CS ChemDraw Drawing" r:id="rId6" imgW="2265699" imgH="1325494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D6FDD9B-C473-DC7F-0F84-75BE6E6349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9815" y="2258215"/>
                        <a:ext cx="2000850" cy="117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24B96-D924-4DC2-F1EE-1A24E4292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02465"/>
              </p:ext>
            </p:extLst>
          </p:nvPr>
        </p:nvGraphicFramePr>
        <p:xfrm>
          <a:off x="7734441" y="2234825"/>
          <a:ext cx="1646376" cy="12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011333" imgH="1486750" progId="ChemDraw.Document.6.0">
                  <p:embed/>
                </p:oleObj>
              </mc:Choice>
              <mc:Fallback>
                <p:oleObj name="CS ChemDraw Drawing" r:id="rId8" imgW="2011333" imgH="1486750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1A24B96-D924-4DC2-F1EE-1A24E4292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4441" y="2234825"/>
                        <a:ext cx="1646376" cy="1217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F9E2E8B-8F55-18C4-D862-D99BA1755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13416"/>
              </p:ext>
            </p:extLst>
          </p:nvPr>
        </p:nvGraphicFramePr>
        <p:xfrm>
          <a:off x="6034422" y="2234825"/>
          <a:ext cx="1676263" cy="12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47770" imgH="1486750" progId="ChemDraw.Document.6.0">
                  <p:embed/>
                </p:oleObj>
              </mc:Choice>
              <mc:Fallback>
                <p:oleObj name="CS ChemDraw Drawing" r:id="rId10" imgW="2047770" imgH="148675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F9E2E8B-8F55-18C4-D862-D99BA1755C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34422" y="2234825"/>
                        <a:ext cx="1676263" cy="1217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979A3-93DD-9F49-FD3E-2EA2E9C16E33}"/>
              </a:ext>
            </a:extLst>
          </p:cNvPr>
          <p:cNvCxnSpPr>
            <a:cxnSpLocks/>
          </p:cNvCxnSpPr>
          <p:nvPr/>
        </p:nvCxnSpPr>
        <p:spPr>
          <a:xfrm>
            <a:off x="585359" y="3488603"/>
            <a:ext cx="48254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700B15-D0CD-1A6B-8BF5-3F0E525F44F2}"/>
              </a:ext>
            </a:extLst>
          </p:cNvPr>
          <p:cNvSpPr txBox="1"/>
          <p:nvPr/>
        </p:nvSpPr>
        <p:spPr>
          <a:xfrm>
            <a:off x="1614095" y="3532034"/>
            <a:ext cx="2395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Generative Compounds</a:t>
            </a:r>
          </a:p>
          <a:p>
            <a:r>
              <a:rPr lang="en-US" dirty="0"/>
              <a:t>Synthesis in process:</a:t>
            </a:r>
          </a:p>
          <a:p>
            <a:r>
              <a:rPr lang="en-US" dirty="0"/>
              <a:t>RAC-36-2 Completed</a:t>
            </a:r>
          </a:p>
          <a:p>
            <a:r>
              <a:rPr lang="en-US" dirty="0"/>
              <a:t>RAC-36-1, -3 in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A9F57-2DD2-8BCB-E0FB-55E7855B381D}"/>
              </a:ext>
            </a:extLst>
          </p:cNvPr>
          <p:cNvSpPr txBox="1"/>
          <p:nvPr/>
        </p:nvSpPr>
        <p:spPr>
          <a:xfrm>
            <a:off x="5608985" y="3532034"/>
            <a:ext cx="40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Compounds (removal of N-oxide)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3AA06A-F910-F7BD-89C1-20E7B48BC9D6}"/>
              </a:ext>
            </a:extLst>
          </p:cNvPr>
          <p:cNvCxnSpPr>
            <a:cxnSpLocks/>
          </p:cNvCxnSpPr>
          <p:nvPr/>
        </p:nvCxnSpPr>
        <p:spPr>
          <a:xfrm>
            <a:off x="6010665" y="3488603"/>
            <a:ext cx="3236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hemistry question mark Royalty Free Vector Image">
            <a:extLst>
              <a:ext uri="{FF2B5EF4-FFF2-40B4-BE49-F238E27FC236}">
                <a16:creationId xmlns:a16="http://schemas.microsoft.com/office/drawing/2014/main" id="{6CEC44AF-5AD8-0D5C-6CCB-0CE19B0E1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6"/>
          <a:stretch/>
        </p:blipFill>
        <p:spPr bwMode="auto">
          <a:xfrm>
            <a:off x="2507126" y="268604"/>
            <a:ext cx="4948321" cy="624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05D76-4FD9-367F-9576-3BDD64A5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DA41994-2EC6-4CD8-8B45-64B0EF00B6D3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342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OpenSans</vt:lpstr>
      <vt:lpstr>Office Theme</vt:lpstr>
      <vt:lpstr>CS ChemDraw Drawing</vt:lpstr>
      <vt:lpstr>AViDD NSP13 Chem Updates</vt:lpstr>
      <vt:lpstr>Enamine REAL 51 N-Oxide Analog Stats</vt:lpstr>
      <vt:lpstr>Rationale of N-Oxide analog design</vt:lpstr>
      <vt:lpstr>SAR Plan for RA-1264</vt:lpstr>
      <vt:lpstr>SAR of RA-1264 @ UNC</vt:lpstr>
      <vt:lpstr>Campaign#05: Generative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Mohammad Anwar</dc:creator>
  <cp:lastModifiedBy>Hossain, Mohammad Anwar</cp:lastModifiedBy>
  <cp:revision>17</cp:revision>
  <dcterms:created xsi:type="dcterms:W3CDTF">2022-07-19T03:39:59Z</dcterms:created>
  <dcterms:modified xsi:type="dcterms:W3CDTF">2023-01-09T19:16:58Z</dcterms:modified>
</cp:coreProperties>
</file>