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747079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686B"/>
    <a:srgbClr val="FFFFFF"/>
    <a:srgbClr val="009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94"/>
  </p:normalViewPr>
  <p:slideViewPr>
    <p:cSldViewPr snapToGrid="0">
      <p:cViewPr varScale="1">
        <p:scale>
          <a:sx n="117" d="100"/>
          <a:sy n="117" d="100"/>
        </p:scale>
        <p:origin x="3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alhaes, Alvaro" userId="c153959e-c497-4ce0-a450-936cabe6bbb1" providerId="ADAL" clId="{5786B89F-F3BF-EA48-B88F-CDDAD83E7AF2}"/>
    <pc:docChg chg="undo custSel modSld">
      <pc:chgData name="Magalhaes, Alvaro" userId="c153959e-c497-4ce0-a450-936cabe6bbb1" providerId="ADAL" clId="{5786B89F-F3BF-EA48-B88F-CDDAD83E7AF2}" dt="2025-04-28T12:51:04.265" v="445" actId="1036"/>
      <pc:docMkLst>
        <pc:docMk/>
      </pc:docMkLst>
      <pc:sldChg chg="modSp mod">
        <pc:chgData name="Magalhaes, Alvaro" userId="c153959e-c497-4ce0-a450-936cabe6bbb1" providerId="ADAL" clId="{5786B89F-F3BF-EA48-B88F-CDDAD83E7AF2}" dt="2025-04-28T12:51:04.265" v="445" actId="1036"/>
        <pc:sldMkLst>
          <pc:docMk/>
          <pc:sldMk cId="2146257280" sldId="2147470796"/>
        </pc:sldMkLst>
        <pc:spChg chg="mod">
          <ac:chgData name="Magalhaes, Alvaro" userId="c153959e-c497-4ce0-a450-936cabe6bbb1" providerId="ADAL" clId="{5786B89F-F3BF-EA48-B88F-CDDAD83E7AF2}" dt="2025-04-23T09:20:36.970" v="208" actId="20577"/>
          <ac:spMkLst>
            <pc:docMk/>
            <pc:sldMk cId="2146257280" sldId="2147470796"/>
            <ac:spMk id="4" creationId="{BDC6C14D-CEA4-D5A6-EF8B-FAB9B950C78A}"/>
          </ac:spMkLst>
        </pc:spChg>
        <pc:spChg chg="mod">
          <ac:chgData name="Magalhaes, Alvaro" userId="c153959e-c497-4ce0-a450-936cabe6bbb1" providerId="ADAL" clId="{5786B89F-F3BF-EA48-B88F-CDDAD83E7AF2}" dt="2025-04-28T12:50:59.748" v="434" actId="115"/>
          <ac:spMkLst>
            <pc:docMk/>
            <pc:sldMk cId="2146257280" sldId="2147470796"/>
            <ac:spMk id="5" creationId="{4D8D331C-8678-9219-39BB-5A34875DDFB6}"/>
          </ac:spMkLst>
        </pc:spChg>
        <pc:spChg chg="mod">
          <ac:chgData name="Magalhaes, Alvaro" userId="c153959e-c497-4ce0-a450-936cabe6bbb1" providerId="ADAL" clId="{5786B89F-F3BF-EA48-B88F-CDDAD83E7AF2}" dt="2025-04-23T09:21:21.337" v="243" actId="20577"/>
          <ac:spMkLst>
            <pc:docMk/>
            <pc:sldMk cId="2146257280" sldId="2147470796"/>
            <ac:spMk id="6" creationId="{DA0438D7-E444-6FB7-0056-7A1522B5EEA4}"/>
          </ac:spMkLst>
        </pc:spChg>
        <pc:picChg chg="mod">
          <ac:chgData name="Magalhaes, Alvaro" userId="c153959e-c497-4ce0-a450-936cabe6bbb1" providerId="ADAL" clId="{5786B89F-F3BF-EA48-B88F-CDDAD83E7AF2}" dt="2025-04-28T12:51:04.265" v="445" actId="1036"/>
          <ac:picMkLst>
            <pc:docMk/>
            <pc:sldMk cId="2146257280" sldId="2147470796"/>
            <ac:picMk id="2" creationId="{D508409F-049C-957C-C4FE-D16C963E6B3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6D9E-88FB-D563-D7F0-37ED5DD64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8D6BD-06BA-AE4C-BDB4-D6B3C354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93D9C-957F-94CD-B42D-1E67A07CE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472D-0609-4A21-972C-E93403592BB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85A25-87FB-AF75-BEED-6629158CC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4C752-38EF-F59A-C0E7-84294A37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E755-3624-4073-A215-DBFF5513C0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2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CAC1-03BD-474E-5B74-0D9316CA6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73042-7532-0CCC-305F-51C0F9E32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33740-D27A-AB86-9885-7B6FD7A65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472D-0609-4A21-972C-E93403592BB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9FB50-2344-9C98-D5E7-9B754635F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8647E-DB1A-F19D-E5A8-76158C97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E755-3624-4073-A215-DBFF5513C0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58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BA7F9D-F6C2-F93B-B52F-534519D4A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9DD19-910B-B9F5-8DF5-92F9D4163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540C4-5E94-48AC-068D-4314F53A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472D-0609-4A21-972C-E93403592BB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9FCB1-3C4E-C40F-11BC-8625CD5D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3E893-5827-6650-8A32-4BD80327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E755-3624-4073-A215-DBFF5513C0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0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58E0-6D64-FFF1-31E6-5B3D83C25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95B8-2A8D-3DE5-53D8-76CB00EF8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E6E1E-43FF-E338-79C4-E14F9D58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472D-0609-4A21-972C-E93403592BB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BE6DE-EF3B-9C66-902B-E6BD26754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3E3F2-6D01-FE91-5E9E-8280A562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E755-3624-4073-A215-DBFF5513C0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67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A549-4E38-3AEB-8050-8F91E5DD0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F8654-992C-9677-87FE-D82AE3D67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8A77B-7202-A338-F8D4-52E96312C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472D-0609-4A21-972C-E93403592BB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F648B-B9CB-7CC6-277B-9843DCEAD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F2800-E5CD-E516-D3BA-9ED1B9F5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E755-3624-4073-A215-DBFF5513C0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81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918F-2BB7-1546-1A3C-1904EBAC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2F166-2B81-A76A-AB13-5CEE4AB77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C5CE2-B60E-BA34-553D-6BF238D85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8A3A9-F4FD-C1C0-2E68-412E9C43C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472D-0609-4A21-972C-E93403592BB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83DBC-C501-3AB4-D94F-CEFD39DB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34DCD-A56E-CDF4-CEF2-FA024B9E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E755-3624-4073-A215-DBFF5513C0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11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6CC7-00B1-3059-D383-F2D68EEA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4411F-D84D-9F25-9884-56F257E69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AAA78-B1CC-6C0F-4D32-44D155368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D29E9A-7F16-4B75-2EB7-457E832C9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5FD6F-E6FA-E78D-8203-964197CCF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ECBBDC-9FDD-7C64-5FCD-4EECB1166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472D-0609-4A21-972C-E93403592BB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F48492-C8A3-84DE-5338-F73EE5C8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2B8B-CD8D-21A8-D038-4D58432C7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E755-3624-4073-A215-DBFF5513C0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47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925B-5244-BAAD-98E6-8448CD2E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BEFEB8-7C25-AAE2-7173-EE2D1326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472D-0609-4A21-972C-E93403592BB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3FABE-2021-D80C-E5C9-46074218B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26879-5C37-4D41-8D63-FBEB1987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E755-3624-4073-A215-DBFF5513C0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94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E5C9B-9B03-6294-00C5-114C0459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472D-0609-4A21-972C-E93403592BB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342587-DE41-0C50-6E11-498DB688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3A832-22BD-9B10-2182-A40906E26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E755-3624-4073-A215-DBFF5513C0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57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9A7E-A6C9-8706-26DF-BD04FED6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075B3-5677-7FDD-4E58-A781A22A9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7AAA5-630C-6B14-2179-6B564B4AB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9BE67-3063-2A0E-48B4-11341D38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472D-0609-4A21-972C-E93403592BB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369C3-3CDB-A71A-DD3B-732EF2282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17863-62E8-3948-5942-F7747567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E755-3624-4073-A215-DBFF5513C0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82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57C6-8138-7660-6737-CA0E24AAC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02ED46-3DA8-417D-8DFA-A765D9AC25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A7C38-6404-A50E-C6AC-3E146EA41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AFA20-CF45-B5C7-4E57-CEFED738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472D-0609-4A21-972C-E93403592BB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8C535-3819-9DA7-50C6-260ED48E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77F82-BBAA-5997-0CD3-BBFBD473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DE755-3624-4073-A215-DBFF5513C0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06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A694BD-0496-C026-C0F9-8465A0921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C1F68-4B70-341D-80FF-06BBFA115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58DAA-70C3-F549-D119-C176BEC9F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F8472D-0609-4A21-972C-E93403592BB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C4BA9-C422-D552-530C-42898E764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F369E-A493-191C-05B4-B44FE4127B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ADE755-3624-4073-A215-DBFF5513C0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78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DC6C14D-CEA4-D5A6-EF8B-FAB9B950C78A}"/>
              </a:ext>
            </a:extLst>
          </p:cNvPr>
          <p:cNvSpPr/>
          <p:nvPr/>
        </p:nvSpPr>
        <p:spPr>
          <a:xfrm>
            <a:off x="876000" y="359228"/>
            <a:ext cx="10440000" cy="1132115"/>
          </a:xfrm>
          <a:prstGeom prst="roundRect">
            <a:avLst/>
          </a:prstGeom>
          <a:solidFill>
            <a:srgbClr val="08686B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SGC Open Chemistry Networks – Project CNP43</a:t>
            </a:r>
          </a:p>
          <a:p>
            <a:pPr algn="ctr">
              <a:lnSpc>
                <a:spcPct val="125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Target: SARS-CoV-2 nsP13 helicase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D8D331C-8678-9219-39BB-5A34875DDFB6}"/>
              </a:ext>
            </a:extLst>
          </p:cNvPr>
          <p:cNvSpPr/>
          <p:nvPr/>
        </p:nvSpPr>
        <p:spPr>
          <a:xfrm>
            <a:off x="872400" y="1600200"/>
            <a:ext cx="10443600" cy="4223657"/>
          </a:xfrm>
          <a:prstGeom prst="roundRect">
            <a:avLst>
              <a:gd name="adj" fmla="val 3780"/>
            </a:avLst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Calling chiral crystallisation and computational experts!</a:t>
            </a:r>
          </a:p>
          <a:p>
            <a:pPr algn="ctr">
              <a:lnSpc>
                <a:spcPct val="125000"/>
              </a:lnSpc>
            </a:pP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5000"/>
              </a:lnSpc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identified a racemic compound that co-crystallised with nsP13</a:t>
            </a:r>
          </a:p>
          <a:p>
            <a:pPr algn="ctr">
              <a:lnSpc>
                <a:spcPct val="125000"/>
              </a:lnSpc>
            </a:pPr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separated both enantiomers using SFC and have acquired optical resolution data</a:t>
            </a:r>
          </a:p>
          <a:p>
            <a:pPr algn="ctr">
              <a:lnSpc>
                <a:spcPct val="125000"/>
              </a:lnSpc>
            </a:pP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5000"/>
              </a:lnSpc>
            </a:pPr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5000"/>
              </a:lnSpc>
            </a:pPr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5000"/>
              </a:lnSpc>
            </a:pPr>
            <a:endParaRPr lang="en-GB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5000"/>
              </a:lnSpc>
            </a:pP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you have expertise in optical resolution crystallisation or </a:t>
            </a:r>
            <a:r>
              <a:rPr lang="en-GB" sz="2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 initio</a:t>
            </a: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prediction of enantiomer assignment? </a:t>
            </a:r>
            <a:r>
              <a:rPr lang="en-GB" sz="20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involved!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A0438D7-E444-6FB7-0056-7A1522B5EEA4}"/>
              </a:ext>
            </a:extLst>
          </p:cNvPr>
          <p:cNvSpPr/>
          <p:nvPr/>
        </p:nvSpPr>
        <p:spPr>
          <a:xfrm>
            <a:off x="872400" y="5932715"/>
            <a:ext cx="10440000" cy="566058"/>
          </a:xfrm>
          <a:prstGeom prst="roundRect">
            <a:avLst/>
          </a:prstGeom>
          <a:solidFill>
            <a:srgbClr val="08686B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StructuralGenomicsConsortium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/CNP43_SARS-CoV-2_nsP13-Helicase_pyrrolidine | </a:t>
            </a:r>
            <a:r>
              <a:rPr lang="en-GB" sz="1200">
                <a:latin typeface="Arial" panose="020B0604020202020204" pitchFamily="34" charset="0"/>
                <a:cs typeface="Arial" panose="020B0604020202020204" pitchFamily="34" charset="0"/>
              </a:rPr>
              <a:t>Contacts: </a:t>
            </a:r>
            <a:r>
              <a:rPr lang="en-GB" sz="1200" u="sng" dirty="0" err="1">
                <a:latin typeface="Arial" panose="020B0604020202020204" pitchFamily="34" charset="0"/>
                <a:cs typeface="Arial" panose="020B0604020202020204" pitchFamily="34" charset="0"/>
              </a:rPr>
              <a:t>matthew.todd@ucl.ac.uk</a:t>
            </a:r>
            <a:endParaRPr lang="en-GB"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08409F-049C-957C-C4FE-D16C963E6B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49150" y="3503727"/>
            <a:ext cx="6286500" cy="107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5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faf88fe-a998-4c5b-93c9-210a11d9a5c2}" enabled="0" method="" siteId="{1faf88fe-a998-4c5b-93c9-210a11d9a5c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8728</TotalTime>
  <Words>85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Saleem, Rahman</dc:creator>
  <cp:lastModifiedBy>Magalhaes, Alvaro</cp:lastModifiedBy>
  <cp:revision>6</cp:revision>
  <dcterms:created xsi:type="dcterms:W3CDTF">2024-05-03T15:37:00Z</dcterms:created>
  <dcterms:modified xsi:type="dcterms:W3CDTF">2025-04-28T12:51:04Z</dcterms:modified>
</cp:coreProperties>
</file>