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21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B8D8-C553-57FD-05F2-FB76043D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10306-A97D-D5DE-5D7A-D0F33469B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B032-9C61-3D2E-16B0-1F3AD03D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D757-7407-8CCF-EE77-5891408F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423D-8057-C05B-6EF0-CB2E127F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6D89-F639-0366-7A24-D1607BEF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986AE-5E36-9138-C5B8-432A640F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70EF-EBD3-2815-4557-57EEE5EE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0A69-287C-D963-224E-5D840BE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3C7D-720D-07F0-3F10-2140CBB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4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D1437-DFB2-07B8-AC5E-CA525E0BE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4B310-64B2-CF44-C4BF-D93275C5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A9279-F2CB-E29D-288E-B6B3112C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0497-07C6-EF10-6838-C17E3EFF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0EFA-4487-58DA-615E-00CE382F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1C86-9596-5B1C-53E3-49A17C2D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AADE-1893-59C0-F0E8-3CD1686F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97EBE-B705-03E8-493C-68E3B60F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EC59-DC4A-87B0-31A6-AF40C538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23E9-4A32-9D28-18C3-ABCB5AC0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9AB4-1D58-D736-5C3D-8F0FD7DF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7973-6FC2-239D-E766-7DB7B267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A222-2192-5AF4-1DA7-7057BDA2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9324-868F-EA36-F426-5976C5A8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DDB7-922F-2268-E814-DE313E3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B0A0-E70F-7D8E-8773-AD0BB0BA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6430-81A5-C3A9-7CF0-B1EB2F06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00854-157D-8904-0236-4C91CF6BB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B68F6-527D-2059-6499-C79E35F5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1D8BD-3776-9135-1BC9-A022D262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70C6D-EA1A-10D6-7387-FA91608F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EF3D-D300-B6B1-32E3-BEA65F8F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48606-FB34-81FE-3DE2-77F2DA66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E4BA-0952-C510-4FE5-80F9B8F19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4B8CB-63ED-0602-CA95-319EE0F7D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938C4-F553-E94A-2D29-1469C0C28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C26F4-B699-38A9-38B2-1A464AE7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95A2A-8435-E9C8-1A04-1BF9FD77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3D400-4C1B-E578-1A36-D5DCAF46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1A1B-7B5A-A85D-96DA-CD6497DA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DE27F-429D-554D-C2A0-58F6710F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3337E-5ADB-5DA2-05D7-A3501F83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C2D3-9C84-4D2C-B208-ADDC679A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5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A4D5C-638E-8BEA-5BEB-052C3B1F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04490-C9CA-A3D9-CFAA-273D0251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CBD91-0FD4-1F1E-5FE4-2D36D222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8B8F-6644-03B2-D8AC-6E57885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D11A-70DB-4142-A5A4-4EB4C570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75E8C-2DDB-1D79-1DF0-2CB11DB38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6C7E8-001C-A472-6523-B8DA3B1A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9ABC-29FD-9644-6878-21A536E7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CBF33-F59D-DD66-2315-6578D698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1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C15B-45CA-DE16-CD0B-157D2856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130A-623E-A825-8338-8475B121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E448C-B151-1A66-4DE1-75E69883C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C18F2-2C25-2347-F62E-2EEF7ACE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FAC3-E4E9-CB66-BDC2-D60FC9C2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04C2-EF63-21D4-083F-A14EC65C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3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AE5A4-A4B2-9F95-F489-4246907A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8FEB-F7D2-F365-7B88-9727281F9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4F4F-0DE3-8864-59BF-A50D8827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547C-FE04-3848-A077-F5ED08BFB5B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D7CF-9567-75B0-C7AD-21865F585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5E42-8027-CCC3-5A06-973385154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9C5D-B50F-9E4C-A361-8F2AA3E7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3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hyperlink" Target="mailto:chemistry@thesgc.org" TargetMode="External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emf"/><Relationship Id="rId5" Type="http://schemas.microsoft.com/office/2007/relationships/hdphoto" Target="../media/hdphoto1.wdp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emistry@thesgc.org" TargetMode="External"/><Relationship Id="rId7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676A15-FDA2-CA91-9D92-DB671E503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5A85A3-DA94-9799-D66B-5F3C5B5BC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molecular model">
            <a:extLst>
              <a:ext uri="{FF2B5EF4-FFF2-40B4-BE49-F238E27FC236}">
                <a16:creationId xmlns:a16="http://schemas.microsoft.com/office/drawing/2014/main" id="{72D2F614-2F3D-4F56-C727-599C0E772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221" b="85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89DFF7-510C-0BED-2CAB-BD45B36E1571}"/>
              </a:ext>
            </a:extLst>
          </p:cNvPr>
          <p:cNvSpPr txBox="1"/>
          <p:nvPr/>
        </p:nvSpPr>
        <p:spPr>
          <a:xfrm>
            <a:off x="10872" y="181956"/>
            <a:ext cx="12117335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SGC Open Chemistry Networks - Project 43</a:t>
            </a:r>
          </a:p>
          <a:p>
            <a:pPr algn="ctr"/>
            <a:r>
              <a:rPr lang="en-US" sz="3200" dirty="0"/>
              <a:t>One trans enantiomer binds to SARS-CoV-2 nsp13 and the other doesn’t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b="1" i="1" dirty="0"/>
              <a:t>Calling </a:t>
            </a:r>
            <a:r>
              <a:rPr lang="en-US" sz="3200" b="1" i="1" dirty="0">
                <a:solidFill>
                  <a:schemeClr val="accent2"/>
                </a:solidFill>
              </a:rPr>
              <a:t>computational chemists</a:t>
            </a:r>
            <a:r>
              <a:rPr lang="en-US" sz="3200" b="1" i="1" dirty="0"/>
              <a:t>:</a:t>
            </a:r>
          </a:p>
          <a:p>
            <a:pPr algn="ctr"/>
            <a:r>
              <a:rPr lang="en-US" sz="3200" b="1" i="1" dirty="0"/>
              <a:t>The enantiomer that bound has [</a:t>
            </a:r>
            <a:r>
              <a:rPr lang="en-US" sz="3200" b="1" i="1" dirty="0">
                <a:latin typeface="Symbol" pitchFamily="2" charset="2"/>
              </a:rPr>
              <a:t>a</a:t>
            </a:r>
            <a:r>
              <a:rPr lang="en-US" sz="3200" b="1" i="1" dirty="0"/>
              <a:t>] = –40. Which is it?</a:t>
            </a:r>
            <a:endParaRPr lang="en-US" b="1" i="1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StructuralGenomicsConsortium</a:t>
            </a:r>
            <a:r>
              <a:rPr lang="en-US" dirty="0"/>
              <a:t>/CNP43_SARS-CoV-2_nsP13-Helicase_pyrrolidine/wiki/The-Story-So-Far</a:t>
            </a:r>
          </a:p>
          <a:p>
            <a:pPr algn="ctr"/>
            <a:r>
              <a:rPr lang="en-US" dirty="0"/>
              <a:t>Contact: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chemistry@thesgc.org</a:t>
            </a:r>
            <a:r>
              <a:rPr lang="en-US" dirty="0"/>
              <a:t> or </a:t>
            </a:r>
            <a:r>
              <a:rPr lang="en-US" u="sng" dirty="0" err="1"/>
              <a:t>a.magalhaes@ucl.ac.uk</a:t>
            </a:r>
            <a:r>
              <a:rPr lang="en-US" dirty="0"/>
              <a:t> </a:t>
            </a:r>
          </a:p>
          <a:p>
            <a:pPr algn="ctr"/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68160B-963E-056B-381B-14E0B10440EB}"/>
              </a:ext>
            </a:extLst>
          </p:cNvPr>
          <p:cNvSpPr/>
          <p:nvPr/>
        </p:nvSpPr>
        <p:spPr>
          <a:xfrm>
            <a:off x="961052" y="1508914"/>
            <a:ext cx="10478278" cy="3333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88377-6F89-66BA-EB9D-970BAA82B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4635" y="1987423"/>
            <a:ext cx="4215892" cy="2593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4CF53-F512-831C-6EAD-8CC383630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5926" y="1987423"/>
            <a:ext cx="3981696" cy="25939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F18447-648D-D25D-FE56-4ADA4F273933}"/>
              </a:ext>
            </a:extLst>
          </p:cNvPr>
          <p:cNvSpPr/>
          <p:nvPr/>
        </p:nvSpPr>
        <p:spPr>
          <a:xfrm>
            <a:off x="1428796" y="1648869"/>
            <a:ext cx="3981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RA-0205665-01 (-40 optical rotation) </a:t>
            </a:r>
            <a:r>
              <a:rPr lang="en-GB" sz="1600" dirty="0">
                <a:solidFill>
                  <a:schemeClr val="bg1"/>
                </a:solidFill>
              </a:rPr>
              <a:t>– 2.13</a:t>
            </a:r>
            <a:r>
              <a:rPr lang="en-GB" sz="1600" dirty="0">
                <a:solidFill>
                  <a:schemeClr val="bg1"/>
                </a:solidFill>
                <a:cs typeface="Times New Roman" panose="02020603050405020304" pitchFamily="18" charset="0"/>
              </a:rPr>
              <a:t>Å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0E2D3-EE0A-9A94-9E6C-9CA254EAAFB3}"/>
              </a:ext>
            </a:extLst>
          </p:cNvPr>
          <p:cNvSpPr/>
          <p:nvPr/>
        </p:nvSpPr>
        <p:spPr>
          <a:xfrm>
            <a:off x="7346194" y="1648869"/>
            <a:ext cx="4012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RA-0205665-01 (+40 optical rotation) </a:t>
            </a:r>
            <a:r>
              <a:rPr lang="en-GB" sz="1600" dirty="0">
                <a:solidFill>
                  <a:schemeClr val="bg1"/>
                </a:solidFill>
              </a:rPr>
              <a:t>– 2.28</a:t>
            </a:r>
            <a:r>
              <a:rPr lang="en-GB" sz="1600" dirty="0">
                <a:solidFill>
                  <a:schemeClr val="bg1"/>
                </a:solidFill>
                <a:cs typeface="Times New Roman" panose="02020603050405020304" pitchFamily="18" charset="0"/>
              </a:rPr>
              <a:t>Å</a:t>
            </a:r>
            <a:endParaRPr lang="en-GB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7A5E5A-B7C2-261C-491C-B587F88CE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632238"/>
              </p:ext>
            </p:extLst>
          </p:nvPr>
        </p:nvGraphicFramePr>
        <p:xfrm>
          <a:off x="5482313" y="3353835"/>
          <a:ext cx="17240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1724694" imgH="982826" progId="ChemDraw.Document.6.0">
                  <p:embed/>
                </p:oleObj>
              </mc:Choice>
              <mc:Fallback>
                <p:oleObj name="CS ChemDraw Drawing" r:id="rId8" imgW="1724694" imgH="982826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C632D93-8D3E-9EE6-3449-224FE21FBC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2313" y="3353835"/>
                        <a:ext cx="1724025" cy="98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29C09C8-2253-A92B-B925-DF4B6FFD0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1472"/>
              </p:ext>
            </p:extLst>
          </p:nvPr>
        </p:nvGraphicFramePr>
        <p:xfrm>
          <a:off x="5438520" y="2142424"/>
          <a:ext cx="17240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724694" imgH="982826" progId="ChemDraw.Document.6.0">
                  <p:embed/>
                </p:oleObj>
              </mc:Choice>
              <mc:Fallback>
                <p:oleObj name="CS ChemDraw Drawing" r:id="rId10" imgW="1724694" imgH="982826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3CDB03E-BAAE-6C47-B1FD-E81A1299EA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8520" y="2142424"/>
                        <a:ext cx="1724025" cy="98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4A332DF-06D0-0F4B-064D-114F545BF638}"/>
              </a:ext>
            </a:extLst>
          </p:cNvPr>
          <p:cNvSpPr txBox="1"/>
          <p:nvPr/>
        </p:nvSpPr>
        <p:spPr>
          <a:xfrm>
            <a:off x="6069540" y="298450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128577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molecular model">
            <a:extLst>
              <a:ext uri="{FF2B5EF4-FFF2-40B4-BE49-F238E27FC236}">
                <a16:creationId xmlns:a16="http://schemas.microsoft.com/office/drawing/2014/main" id="{3A105977-5FC8-3343-2369-1E62C75E2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221" b="85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4D8809-4609-D199-7B9D-41A4965D86D9}"/>
              </a:ext>
            </a:extLst>
          </p:cNvPr>
          <p:cNvSpPr txBox="1"/>
          <p:nvPr/>
        </p:nvSpPr>
        <p:spPr>
          <a:xfrm>
            <a:off x="322728" y="5534106"/>
            <a:ext cx="11424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Story so far at</a:t>
            </a:r>
          </a:p>
          <a:p>
            <a:pPr algn="ctr"/>
            <a:r>
              <a:rPr lang="en-US" sz="2000" dirty="0"/>
              <a:t>https://github.com/StructuralGenomicsConsortium/CNP43_SARS-CoV-2_nsP13-Helicase_pyrrolidine/wiki/The-Story-So-Far</a:t>
            </a:r>
          </a:p>
          <a:p>
            <a:pPr algn="ctr"/>
            <a:r>
              <a:rPr lang="en-US" sz="2000" dirty="0"/>
              <a:t>Contact: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chemistry@thesgc.org</a:t>
            </a:r>
            <a:r>
              <a:rPr lang="en-US" sz="2000" dirty="0"/>
              <a:t> or </a:t>
            </a:r>
            <a:r>
              <a:rPr lang="en-US" sz="2000" u="sng" dirty="0"/>
              <a:t>a.magalhaes@ucl.ac.uk</a:t>
            </a:r>
            <a:r>
              <a:rPr lang="en-US" sz="2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5ACE2-4F4E-1B1C-5627-E47B5797605D}"/>
              </a:ext>
            </a:extLst>
          </p:cNvPr>
          <p:cNvSpPr txBox="1"/>
          <p:nvPr/>
        </p:nvSpPr>
        <p:spPr>
          <a:xfrm>
            <a:off x="74644" y="38045"/>
            <a:ext cx="12117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SGC Open Chemistry Networks - Project 43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One </a:t>
            </a:r>
            <a:r>
              <a:rPr lang="en-US" sz="3200" i="1" dirty="0"/>
              <a:t>trans</a:t>
            </a:r>
            <a:r>
              <a:rPr lang="en-US" sz="3200" dirty="0"/>
              <a:t> enantiomer binds to SARS-CoV-2 nsp13 and the other doesn’t</a:t>
            </a:r>
          </a:p>
          <a:p>
            <a:pPr algn="ctr"/>
            <a:endParaRPr lang="en-US" sz="3200" b="1" i="1" dirty="0"/>
          </a:p>
          <a:p>
            <a:pPr algn="ctr"/>
            <a:r>
              <a:rPr lang="en-US" sz="3200" dirty="0"/>
              <a:t>Calling all </a:t>
            </a:r>
            <a:r>
              <a:rPr lang="en-US" sz="3200" b="1" dirty="0">
                <a:solidFill>
                  <a:schemeClr val="accent4"/>
                </a:solidFill>
              </a:rPr>
              <a:t>chemists </a:t>
            </a:r>
            <a:r>
              <a:rPr lang="en-US" sz="3200" dirty="0"/>
              <a:t>– we can separate the enantiomers by SFC.</a:t>
            </a:r>
          </a:p>
          <a:p>
            <a:pPr algn="ctr"/>
            <a:r>
              <a:rPr lang="en-US" sz="3200" i="1" dirty="0"/>
              <a:t>But we’d like to resolve them on scale. Can you help?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7EEB7-559D-01E8-F965-C07BF561242E}"/>
              </a:ext>
            </a:extLst>
          </p:cNvPr>
          <p:cNvSpPr/>
          <p:nvPr/>
        </p:nvSpPr>
        <p:spPr>
          <a:xfrm>
            <a:off x="4422710" y="3489651"/>
            <a:ext cx="3265714" cy="1623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C632D93-8D3E-9EE6-3449-224FE21FB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000817"/>
              </p:ext>
            </p:extLst>
          </p:nvPr>
        </p:nvGraphicFramePr>
        <p:xfrm>
          <a:off x="6262370" y="3895276"/>
          <a:ext cx="10477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4" imgW="1047094" imgH="806416" progId="ChemDraw_x64.Document.6.0">
                  <p:embed/>
                </p:oleObj>
              </mc:Choice>
              <mc:Fallback>
                <p:oleObj name="CS ChemDraw 64-bit Drawing" r:id="rId4" imgW="1047094" imgH="806416" progId="ChemDraw_x64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C4DDA98-1257-4C1C-881A-FE1164A8A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2370" y="3895276"/>
                        <a:ext cx="10477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3CDB03E-BAAE-6C47-B1FD-E81A1299EA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88855"/>
              </p:ext>
            </p:extLst>
          </p:nvPr>
        </p:nvGraphicFramePr>
        <p:xfrm>
          <a:off x="4818665" y="3903504"/>
          <a:ext cx="10477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6" imgW="1047094" imgH="805992" progId="ChemDraw_x64.Document.6.0">
                  <p:embed/>
                </p:oleObj>
              </mc:Choice>
              <mc:Fallback>
                <p:oleObj name="CS ChemDraw 64-bit Drawing" r:id="rId6" imgW="1047094" imgH="805992" progId="ChemDraw_x64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C1A65F64-8547-462C-BF20-4A1AD285F5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8665" y="3903504"/>
                        <a:ext cx="10477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84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174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CS ChemDraw Drawing</vt:lpstr>
      <vt:lpstr>CS ChemDraw 64-bit Drawing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Matthew</dc:creator>
  <cp:lastModifiedBy>Todd, Matthew</cp:lastModifiedBy>
  <cp:revision>15</cp:revision>
  <dcterms:created xsi:type="dcterms:W3CDTF">2024-03-03T15:00:20Z</dcterms:created>
  <dcterms:modified xsi:type="dcterms:W3CDTF">2025-06-30T13:11:41Z</dcterms:modified>
</cp:coreProperties>
</file>