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8" r:id="rId3"/>
    <p:sldId id="314" r:id="rId4"/>
    <p:sldId id="311" r:id="rId5"/>
    <p:sldId id="313" r:id="rId6"/>
    <p:sldId id="315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CC12E-6FBF-4015-845C-5D465398AF30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7FBA7-9DF6-45B1-A35C-56511C6BA4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C80-6A6F-4480-B1BD-4214BB1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DC9D-35E8-4E1F-96EF-1C3F6E19F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CB91-9056-4993-AFFD-4CB31F2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C6FF-54D0-431E-8897-43137E9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6865-8F19-4389-83B7-768796F7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CA0-B246-4BAD-9DAD-AEEB854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3348-1097-44F0-B7C5-524BEB18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09D-7E48-4FE3-A57D-1E0D4356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3E92-24F8-455F-BCAE-E900C1E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8B91-833D-4617-AAE3-1D6BFD0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DB20B-BB45-40A6-AD4C-6E18DC48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E567-FFAA-446E-A473-A9AB564A2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A21E-EC8A-47DE-BC33-528DEC38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6D2E-AAFB-4F83-A366-B83965A0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F935-BB86-4BE2-BB97-1D6C57E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9108-BEED-4C1F-BBD3-A8A45C6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875-D213-49FB-ADBD-3678F2C2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9DA7-EA61-4EDC-B154-68E68A0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8A3-95B2-4F8B-97AB-F995F23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C48C-73F2-4433-A240-39DA9B60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0565-75E7-4034-B2C7-0211A017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1D83-D06A-4BC3-878F-770F86CA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5F7E-46A6-4263-8A83-1D5B900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9318-67B3-4FD6-A1E5-68CA12B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A164-AA1B-4287-A53F-E9AFBE6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6D0-5A51-46CD-9CD8-07F1B3A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61B-A48C-4A4F-85AA-206A2539B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327B-B021-4892-B7F6-1E8757C4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F679-2EA7-4022-8832-2481045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2EFC-0A6A-47F8-B2BF-413FC0C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8557-6D04-4032-9CCC-D54CB428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09F-B172-4E2F-85E6-53C08BB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6C00-ABEB-4AB6-9676-D27BB238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45E9-3A41-4932-A459-605732A9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2B7F4-D725-4E28-9592-0F207D6A6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89A0-705C-4593-A409-6D4C7AC8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741C3-7FF2-4333-B46E-63850CD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56D7B-2A84-405C-AAE5-C4C6C550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06C9-529C-4B20-9ECE-A8BC63A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A4B-8570-4B8E-B374-441ECA6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C4AA8-1D3B-4CA3-8956-5BA9F001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E918-FB5E-4165-996B-F60333B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B328-D7E0-4BAA-BC00-28EC9E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A2C07-04E5-4EC2-B653-F1DE9794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797A-614B-427A-B922-98E583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419-1DC8-4295-B5AC-BD4C0530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D2E-7A6B-4310-90E1-06F856B9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F27-0A26-4C5C-89B2-1D841202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2E8F-3288-4DC0-9F67-3A35AE1C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075E-96F7-49A5-A083-8342FF1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6ED0-FE0C-4E8A-8757-64C1AD8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902D-81C8-478D-AB11-629411D9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E5C-135D-42EC-8B9C-DE91BEEE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9C4FB-D643-4ED0-8D0B-19AE9A6D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F03C-8603-4457-A1E0-034D1433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1623-24FD-4B1B-BA08-E3F4F1CB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873C-71A1-4A7B-899C-16A5F83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EF8A-A718-423B-A2EB-F4AC592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F694-4E01-4BBB-9140-2706E497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7869-6104-4034-B4CE-F5B3761C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33A9-7690-4955-9320-EB864BF9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C04E-2F67-48C6-8141-8CA27F4CB01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BD91-6A03-4A23-8236-E06BADAE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7FED-AE08-4204-9174-C7E29773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0" y="4829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CBK600192 (TH14125) – Literature Inhibitor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7EE07-CA70-1332-B5E5-434A754F0928}"/>
              </a:ext>
            </a:extLst>
          </p:cNvPr>
          <p:cNvSpPr txBox="1"/>
          <p:nvPr/>
        </p:nvSpPr>
        <p:spPr>
          <a:xfrm>
            <a:off x="9556342" y="6599255"/>
            <a:ext cx="267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ACS Chem. Biol.</a:t>
            </a:r>
            <a:r>
              <a:rPr lang="en-GB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2019, </a:t>
            </a:r>
            <a:r>
              <a:rPr lang="en-GB" sz="105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14</a:t>
            </a:r>
            <a:r>
              <a:rPr lang="en-GB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10, 2295–2304.</a:t>
            </a:r>
            <a:endParaRPr lang="en-GB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B6780-70E5-D05B-8D55-1002C449B9BE}"/>
              </a:ext>
            </a:extLst>
          </p:cNvPr>
          <p:cNvSpPr txBox="1"/>
          <p:nvPr/>
        </p:nvSpPr>
        <p:spPr>
          <a:xfrm>
            <a:off x="1137449" y="4225001"/>
            <a:ext cx="478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CBK600192 (TH14125) is a literature inhibitor of ABHD2.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1F7488F-AE7A-B592-3E32-B565A235B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10089"/>
              </p:ext>
            </p:extLst>
          </p:nvPr>
        </p:nvGraphicFramePr>
        <p:xfrm>
          <a:off x="2367477" y="2199565"/>
          <a:ext cx="2323833" cy="170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551422" imgH="1136694" progId="ChemDraw.Document.6.0">
                  <p:embed/>
                </p:oleObj>
              </mc:Choice>
              <mc:Fallback>
                <p:oleObj name="CS ChemDraw Drawing" r:id="rId3" imgW="1551422" imgH="113669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7477" y="2199565"/>
                        <a:ext cx="2323833" cy="170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131FF29-3905-5A43-ABB7-E22A3978A98B}"/>
              </a:ext>
            </a:extLst>
          </p:cNvPr>
          <p:cNvGrpSpPr>
            <a:grpSpLocks noChangeAspect="1"/>
          </p:cNvGrpSpPr>
          <p:nvPr/>
        </p:nvGrpSpPr>
        <p:grpSpPr>
          <a:xfrm>
            <a:off x="7366118" y="2199565"/>
            <a:ext cx="2926756" cy="3572217"/>
            <a:chOff x="7540779" y="2841676"/>
            <a:chExt cx="2377721" cy="29020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DF7D11-CB50-0640-6B3D-C046C163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035" y="2995389"/>
              <a:ext cx="349268" cy="22861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12A025-BDCF-ACFB-6547-B74786CF7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0779" y="3051083"/>
              <a:ext cx="1092256" cy="224801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165EF0-8FC9-2CF3-0298-D1E26A4D4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4563" y="2841676"/>
              <a:ext cx="723937" cy="2902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05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0" y="4829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CBK600192 (TH14125) Analogues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EE2BD-7EE6-0B52-0647-DFEAB18056A0}"/>
              </a:ext>
            </a:extLst>
          </p:cNvPr>
          <p:cNvSpPr txBox="1"/>
          <p:nvPr/>
        </p:nvSpPr>
        <p:spPr>
          <a:xfrm>
            <a:off x="399535" y="4086634"/>
            <a:ext cx="3005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These are analogues of CBK600192 (TH14125) that were synthesised by Pauline Ribera (Karolinska </a:t>
            </a:r>
            <a:r>
              <a:rPr lang="en-GB" sz="2000" dirty="0" err="1"/>
              <a:t>Institutet</a:t>
            </a:r>
            <a:r>
              <a:rPr lang="en-GB" sz="2000" dirty="0"/>
              <a:t>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8C2FE7-1A49-16B4-6D47-D7C8B78E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95" y="1348982"/>
            <a:ext cx="7420807" cy="496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BE7F2A-EE0B-DCDD-FFC3-C379646B3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27027"/>
              </p:ext>
            </p:extLst>
          </p:nvPr>
        </p:nvGraphicFramePr>
        <p:xfrm>
          <a:off x="759396" y="2048898"/>
          <a:ext cx="1928626" cy="14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551422" imgH="1136694" progId="ChemDraw.Document.6.0">
                  <p:embed/>
                </p:oleObj>
              </mc:Choice>
              <mc:Fallback>
                <p:oleObj name="CS ChemDraw Drawing" r:id="rId4" imgW="1551422" imgH="1136694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1F7488F-AE7A-B592-3E32-B565A235B1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396" y="2048898"/>
                        <a:ext cx="1928626" cy="14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38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0" y="4829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CBK600192 (TH14125) Analogues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EE2BD-7EE6-0B52-0647-DFEAB18056A0}"/>
              </a:ext>
            </a:extLst>
          </p:cNvPr>
          <p:cNvSpPr txBox="1"/>
          <p:nvPr/>
        </p:nvSpPr>
        <p:spPr>
          <a:xfrm>
            <a:off x="291137" y="4102399"/>
            <a:ext cx="26988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These are analogues of CBK600192 (TH14125) that were purchased by Evert Homan (Karolinska </a:t>
            </a:r>
            <a:r>
              <a:rPr lang="en-GB" sz="2000" dirty="0" err="1"/>
              <a:t>Institutet</a:t>
            </a:r>
            <a:r>
              <a:rPr lang="en-GB" sz="2000" dirty="0"/>
              <a:t>).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724BA1C-8ED3-F3DC-2E5B-0982E49BF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79116"/>
              </p:ext>
            </p:extLst>
          </p:nvPr>
        </p:nvGraphicFramePr>
        <p:xfrm>
          <a:off x="759396" y="2048898"/>
          <a:ext cx="1928626" cy="14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551422" imgH="1136694" progId="ChemDraw.Document.6.0">
                  <p:embed/>
                </p:oleObj>
              </mc:Choice>
              <mc:Fallback>
                <p:oleObj name="CS ChemDraw Drawing" r:id="rId3" imgW="1551422" imgH="1136694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BE7F2A-EE0B-DCDD-FFC3-C379646B3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396" y="2048898"/>
                        <a:ext cx="1928626" cy="14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84A72A3-10B2-1FDE-3F47-F5F6DA44476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91875" y="1464464"/>
            <a:ext cx="8719604" cy="4967867"/>
            <a:chOff x="3291875" y="1464464"/>
            <a:chExt cx="8719604" cy="49678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A5DE2-DAA0-8568-5C12-A88B1EC5287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5"/>
            <a:srcRect b="1324"/>
            <a:stretch/>
          </p:blipFill>
          <p:spPr>
            <a:xfrm>
              <a:off x="3291875" y="1464464"/>
              <a:ext cx="8719604" cy="496786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B3806D-80B8-07E4-4114-CB707100C47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6"/>
            <a:srcRect l="1" t="1" r="2386" b="2497"/>
            <a:stretch/>
          </p:blipFill>
          <p:spPr>
            <a:xfrm>
              <a:off x="3291875" y="1464464"/>
              <a:ext cx="1224937" cy="122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9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0" y="4829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Enantiomers of CBK600192 (TH14125)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B34FB-6A2D-0DEE-0F1F-79FC1C8B8E99}"/>
              </a:ext>
            </a:extLst>
          </p:cNvPr>
          <p:cNvSpPr txBox="1"/>
          <p:nvPr/>
        </p:nvSpPr>
        <p:spPr>
          <a:xfrm>
            <a:off x="7175916" y="241424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TH14125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7EE07-CA70-1332-B5E5-434A754F0928}"/>
              </a:ext>
            </a:extLst>
          </p:cNvPr>
          <p:cNvSpPr txBox="1"/>
          <p:nvPr/>
        </p:nvSpPr>
        <p:spPr>
          <a:xfrm>
            <a:off x="9556342" y="6599255"/>
            <a:ext cx="267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ACS Chem. Biol.</a:t>
            </a:r>
            <a:r>
              <a:rPr lang="en-GB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2019, </a:t>
            </a:r>
            <a:r>
              <a:rPr lang="en-GB" sz="105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14</a:t>
            </a:r>
            <a:r>
              <a:rPr lang="en-GB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10, 2295–2304.</a:t>
            </a:r>
            <a:endParaRPr lang="en-GB" sz="105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AC94B7-65A1-D82C-23EA-A39FCCEA6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8861" y="1205706"/>
          <a:ext cx="5270500" cy="444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5269785" imgH="4446664" progId="ChemDraw.Document.6.0">
                  <p:embed/>
                </p:oleObj>
              </mc:Choice>
              <mc:Fallback>
                <p:oleObj name="CS ChemDraw Drawing" r:id="rId3" imgW="5269785" imgH="4446664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AAC94B7-65A1-D82C-23EA-A39FCCEA66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8861" y="1205706"/>
                        <a:ext cx="5270500" cy="444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2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-58994" y="0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Oliver’s IC50 results so far 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6EA18-BD93-7062-3C5B-7A0BC83A2D25}"/>
              </a:ext>
            </a:extLst>
          </p:cNvPr>
          <p:cNvSpPr txBox="1"/>
          <p:nvPr/>
        </p:nvSpPr>
        <p:spPr>
          <a:xfrm>
            <a:off x="282209" y="5345635"/>
            <a:ext cx="1156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We will look at purchasing or synthesising analogues of the best hits.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DB32F3-8B3A-6CD9-8FF0-B9BB8463C6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6029" y="1283875"/>
            <a:ext cx="8820947" cy="2938395"/>
            <a:chOff x="1656029" y="1283875"/>
            <a:chExt cx="8820947" cy="29383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54CB9B-9F67-DA72-DD6A-6774CA4E3B3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029" y="1283875"/>
              <a:ext cx="8820947" cy="2938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1E5D48-2245-2491-81C8-E95471B56B8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4468" y="2776572"/>
              <a:ext cx="4412507" cy="1445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90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-58994" y="0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Future CBK600192 (TH14125) Analogues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 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EE293-D7A8-E2D6-D280-CD42F186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" y="973892"/>
            <a:ext cx="11856845" cy="4789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6EA18-BD93-7062-3C5B-7A0BC83A2D25}"/>
              </a:ext>
            </a:extLst>
          </p:cNvPr>
          <p:cNvSpPr txBox="1"/>
          <p:nvPr/>
        </p:nvSpPr>
        <p:spPr>
          <a:xfrm>
            <a:off x="313741" y="5968617"/>
            <a:ext cx="1156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Evert Homan has designed this list of </a:t>
            </a:r>
            <a:r>
              <a:rPr lang="en-GB" sz="1800" dirty="0"/>
              <a:t>CBK600192 (TH14125)</a:t>
            </a:r>
            <a:r>
              <a:rPr lang="en-GB" dirty="0"/>
              <a:t> derivatives that would be sensible to buy or synthesise.  </a:t>
            </a:r>
          </a:p>
        </p:txBody>
      </p:sp>
    </p:spTree>
    <p:extLst>
      <p:ext uri="{BB962C8B-B14F-4D97-AF65-F5344CB8AC3E}">
        <p14:creationId xmlns:p14="http://schemas.microsoft.com/office/powerpoint/2010/main" val="242276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89">
            <a:extLst>
              <a:ext uri="{FF2B5EF4-FFF2-40B4-BE49-F238E27FC236}">
                <a16:creationId xmlns:a16="http://schemas.microsoft.com/office/drawing/2014/main" id="{8FAEC623-A7A5-44DD-9387-9835E5998DEA}"/>
              </a:ext>
            </a:extLst>
          </p:cNvPr>
          <p:cNvGrpSpPr/>
          <p:nvPr/>
        </p:nvGrpSpPr>
        <p:grpSpPr>
          <a:xfrm>
            <a:off x="0" y="4829"/>
            <a:ext cx="12250994" cy="908050"/>
            <a:chOff x="-4460" y="0"/>
            <a:chExt cx="12196460" cy="908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534D3-63D9-4EBA-B6FE-53521AA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5905F7-8AFE-4B67-ABD4-644E12C9A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929C496F-951C-4907-9CEA-5DD439DB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Boryl</a:t>
            </a: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 Compounds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57E2D-D857-2A2B-216E-0C5D7D840844}"/>
              </a:ext>
            </a:extLst>
          </p:cNvPr>
          <p:cNvSpPr txBox="1"/>
          <p:nvPr/>
        </p:nvSpPr>
        <p:spPr>
          <a:xfrm>
            <a:off x="7281681" y="6596059"/>
            <a:ext cx="4910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J. Am. Chem. Soc</a:t>
            </a:r>
            <a:r>
              <a:rPr lang="en-GB" sz="1050" dirty="0"/>
              <a:t>. 2014, </a:t>
            </a:r>
            <a:r>
              <a:rPr lang="en-GB" sz="1050" b="1" dirty="0"/>
              <a:t>136</a:t>
            </a:r>
            <a:r>
              <a:rPr lang="en-GB" sz="1050" dirty="0"/>
              <a:t>, 17669−17673; </a:t>
            </a:r>
            <a:r>
              <a:rPr lang="en-GB" sz="1050" i="1" dirty="0"/>
              <a:t>Nat. Comm. </a:t>
            </a:r>
            <a:r>
              <a:rPr lang="en-GB" sz="1050" dirty="0"/>
              <a:t>2017, </a:t>
            </a:r>
            <a:r>
              <a:rPr lang="en-GB" sz="1050" b="1" dirty="0"/>
              <a:t>8</a:t>
            </a:r>
            <a:r>
              <a:rPr lang="en-GB" sz="1050" dirty="0"/>
              <a:t>, Article number: 1760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62EE16-4985-4753-88AA-AA3D5FB13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026" y="1687294"/>
          <a:ext cx="7173947" cy="406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6249485" imgH="3543300" progId="ChemDraw.Document.6.0">
                  <p:embed/>
                </p:oleObj>
              </mc:Choice>
              <mc:Fallback>
                <p:oleObj name="CS ChemDraw Drawing" r:id="rId3" imgW="6249485" imgH="3543300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162EE16-4985-4753-88AA-AA3D5FB138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9026" y="1687294"/>
                        <a:ext cx="7173947" cy="406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6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173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Roboto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Wee Ong</dc:creator>
  <cp:lastModifiedBy>Carter, Eve</cp:lastModifiedBy>
  <cp:revision>61</cp:revision>
  <dcterms:created xsi:type="dcterms:W3CDTF">2021-12-08T22:20:01Z</dcterms:created>
  <dcterms:modified xsi:type="dcterms:W3CDTF">2023-07-13T10:45:10Z</dcterms:modified>
</cp:coreProperties>
</file>