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6666"/>
    <a:srgbClr val="036667"/>
    <a:srgbClr val="A05386"/>
    <a:srgbClr val="1158E8"/>
    <a:srgbClr val="7A658B"/>
    <a:srgbClr val="FFFFFF"/>
    <a:srgbClr val="FF48DB"/>
    <a:srgbClr val="CDE0F2"/>
    <a:srgbClr val="8BB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8"/>
    <p:restoredTop sz="91602"/>
  </p:normalViewPr>
  <p:slideViewPr>
    <p:cSldViewPr snapToGrid="0">
      <p:cViewPr varScale="1">
        <p:scale>
          <a:sx n="81" d="100"/>
          <a:sy n="81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CC12E-6FBF-4015-845C-5D465398AF30}" type="datetimeFigureOut">
              <a:rPr lang="de-DE" smtClean="0"/>
              <a:t>15.06.23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7FBA7-9DF6-45B1-A35C-56511C6BA4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82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FC80-6A6F-4480-B1BD-4214BB19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DC9D-35E8-4E1F-96EF-1C3F6E19F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CB91-9056-4993-AFFD-4CB31F2C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C6FF-54D0-431E-8897-43137E94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6865-8F19-4389-83B7-768796F7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ECA0-B246-4BAD-9DAD-AEEB8546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23348-1097-44F0-B7C5-524BEB18A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B09D-7E48-4FE3-A57D-1E0D4356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3E92-24F8-455F-BCAE-E900C1E8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8B91-833D-4617-AAE3-1D6BFD04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DB20B-BB45-40A6-AD4C-6E18DC482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9E567-FFAA-446E-A473-A9AB564A2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A21E-EC8A-47DE-BC33-528DEC38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6D2E-AAFB-4F83-A366-B83965A0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F935-BB86-4BE2-BB97-1D6C57E3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9108-BEED-4C1F-BBD3-A8A45C6C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2875-D213-49FB-ADBD-3678F2C2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9DA7-EA61-4EDC-B154-68E68A01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08A3-95B2-4F8B-97AB-F995F23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C48C-73F2-4433-A240-39DA9B60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0565-75E7-4034-B2C7-0211A017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1D83-D06A-4BC3-878F-770F86CA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5F7E-46A6-4263-8A83-1D5B9007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9318-67B3-4FD6-A1E5-68CA12B1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A164-AA1B-4287-A53F-E9AFBE6B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16D0-5A51-46CD-9CD8-07F1B3A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061B-A48C-4A4F-85AA-206A2539B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E327B-B021-4892-B7F6-1E8757C48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3F679-2EA7-4022-8832-2481045B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82EFC-0A6A-47F8-B2BF-413FC0CB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E8557-6D04-4032-9CCC-D54CB428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809F-B172-4E2F-85E6-53C08BB2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56C00-ABEB-4AB6-9676-D27BB238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45E9-3A41-4932-A459-605732A9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2B7F4-D725-4E28-9592-0F207D6A6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B89A0-705C-4593-A409-6D4C7AC87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741C3-7FF2-4333-B46E-63850CDD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56D7B-2A84-405C-AAE5-C4C6C550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606C9-529C-4B20-9ECE-A8BC63AF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BA4B-8570-4B8E-B374-441ECA62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C4AA8-1D3B-4CA3-8956-5BA9F001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BE918-FB5E-4165-996B-F60333B6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DB328-D7E0-4BAA-BC00-28EC9E1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0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A2C07-04E5-4EC2-B653-F1DE9794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A797A-614B-427A-B922-98E5834C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83419-1DC8-4295-B5AC-BD4C0530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1D2E-7A6B-4310-90E1-06F856B9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F27-0A26-4C5C-89B2-1D841202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32E8F-3288-4DC0-9F67-3A35AE1C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0075E-96F7-49A5-A083-8342FF1F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16ED0-FE0C-4E8A-8757-64C1AD8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902D-81C8-478D-AB11-629411D9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4E5C-135D-42EC-8B9C-DE91BEEE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9C4FB-D643-4ED0-8D0B-19AE9A6D6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F03C-8603-4457-A1E0-034D1433C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1623-24FD-4B1B-BA08-E3F4F1CB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C873C-71A1-4A7B-899C-16A5F83B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BEF8A-A718-423B-A2EB-F4AC5920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6F694-4E01-4BBB-9140-2706E497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7869-6104-4034-B4CE-F5B3761C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33A9-7690-4955-9320-EB864BF9B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C04E-2F67-48C6-8141-8CA27F4CB013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EBD91-6A03-4A23-8236-E06BADAE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27FED-AE08-4204-9174-C7E297733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A6E4-9CF5-408A-BAFE-846988AA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5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0B09E153-845F-2DBF-DB40-B5A66A3A6324}"/>
              </a:ext>
            </a:extLst>
          </p:cNvPr>
          <p:cNvGrpSpPr/>
          <p:nvPr/>
        </p:nvGrpSpPr>
        <p:grpSpPr>
          <a:xfrm>
            <a:off x="8728821" y="4751735"/>
            <a:ext cx="3312037" cy="2680981"/>
            <a:chOff x="8575057" y="4678559"/>
            <a:chExt cx="3312037" cy="2680981"/>
          </a:xfrm>
        </p:grpSpPr>
        <p:pic>
          <p:nvPicPr>
            <p:cNvPr id="33" name="Picture 32" descr="A picture containing diagram, sketch, design&#10;&#10;Description automatically generated">
              <a:extLst>
                <a:ext uri="{FF2B5EF4-FFF2-40B4-BE49-F238E27FC236}">
                  <a16:creationId xmlns:a16="http://schemas.microsoft.com/office/drawing/2014/main" id="{FF639A93-6CEC-DDAB-8D45-B84E34877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575057" y="4678559"/>
              <a:ext cx="2680981" cy="26809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FEC677-EB31-4AEE-B8CC-97E8B948EDEE}"/>
                </a:ext>
              </a:extLst>
            </p:cNvPr>
            <p:cNvSpPr txBox="1"/>
            <p:nvPr/>
          </p:nvSpPr>
          <p:spPr>
            <a:xfrm>
              <a:off x="10860851" y="5926379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CBK600218</a:t>
              </a:r>
            </a:p>
          </p:txBody>
        </p:sp>
      </p:grpSp>
      <p:grpSp>
        <p:nvGrpSpPr>
          <p:cNvPr id="10" name="Gruppieren 189">
            <a:extLst>
              <a:ext uri="{FF2B5EF4-FFF2-40B4-BE49-F238E27FC236}">
                <a16:creationId xmlns:a16="http://schemas.microsoft.com/office/drawing/2014/main" id="{77340B2F-C8FF-6735-53BA-C8FA08BEFE27}"/>
              </a:ext>
            </a:extLst>
          </p:cNvPr>
          <p:cNvGrpSpPr/>
          <p:nvPr/>
        </p:nvGrpSpPr>
        <p:grpSpPr>
          <a:xfrm>
            <a:off x="-14748" y="-9919"/>
            <a:ext cx="12250994" cy="908050"/>
            <a:chOff x="-4460" y="0"/>
            <a:chExt cx="12196460" cy="9080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B19D75-DE84-82BF-619D-47990195C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2000" cy="908050"/>
            </a:xfrm>
            <a:prstGeom prst="rect">
              <a:avLst/>
            </a:prstGeom>
            <a:solidFill>
              <a:srgbClr val="0066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48CE4B-D5B3-35B2-84AB-ADEA0037F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1781" t="2472" r="1563" b="5438"/>
            <a:stretch>
              <a:fillRect/>
            </a:stretch>
          </p:blipFill>
          <p:spPr bwMode="auto">
            <a:xfrm>
              <a:off x="10416480" y="0"/>
              <a:ext cx="1618047" cy="730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26B7E5F3-1282-4EFE-C0EE-A8174D245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460" y="903956"/>
              <a:ext cx="12196460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F3375E-12EE-421C-9E99-CEDDED3CA05F}"/>
              </a:ext>
            </a:extLst>
          </p:cNvPr>
          <p:cNvSpPr txBox="1">
            <a:spLocks/>
          </p:cNvSpPr>
          <p:nvPr/>
        </p:nvSpPr>
        <p:spPr>
          <a:xfrm>
            <a:off x="235972" y="243052"/>
            <a:ext cx="12329901" cy="86770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cap="small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ucida Sans Unicode" pitchFamily="34" charset="0"/>
              </a:rPr>
              <a:t>ABHD2 –	Compounds – TH14125 derivatives</a:t>
            </a:r>
            <a:endParaRPr lang="en-GB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2C2381-EB05-7877-90A5-6368EEC69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2" y="1151102"/>
            <a:ext cx="4557645" cy="4007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36FC8FA-C95A-8723-59FC-7E5B2F099494}"/>
              </a:ext>
            </a:extLst>
          </p:cNvPr>
          <p:cNvSpPr txBox="1"/>
          <p:nvPr/>
        </p:nvSpPr>
        <p:spPr>
          <a:xfrm>
            <a:off x="6059427" y="1114458"/>
            <a:ext cx="6176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dirty="0">
                <a:solidFill>
                  <a:srgbClr val="036667"/>
                </a:solidFill>
              </a:rPr>
              <a:t>53 derivatives at single concentration measured in triplicates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>
                <a:solidFill>
                  <a:srgbClr val="036667"/>
                </a:solidFill>
              </a:rPr>
              <a:t>30 min pre-incubation on ice with compound</a:t>
            </a:r>
          </a:p>
          <a:p>
            <a:pPr marL="285750" indent="-285750">
              <a:buBlip>
                <a:blip r:embed="rId5"/>
              </a:buBlip>
            </a:pPr>
            <a:r>
              <a:rPr lang="en-US" dirty="0">
                <a:solidFill>
                  <a:srgbClr val="036667"/>
                </a:solidFill>
              </a:rPr>
              <a:t>Assay at 37 ºC for 20 min with 500 µM </a:t>
            </a:r>
            <a:r>
              <a:rPr lang="en-US" dirty="0" err="1">
                <a:solidFill>
                  <a:srgbClr val="036667"/>
                </a:solidFill>
              </a:rPr>
              <a:t>pNP</a:t>
            </a:r>
            <a:r>
              <a:rPr lang="en-US" dirty="0">
                <a:solidFill>
                  <a:srgbClr val="036667"/>
                </a:solidFill>
              </a:rPr>
              <a:t> octanoate </a:t>
            </a:r>
          </a:p>
        </p:txBody>
      </p:sp>
      <p:pic>
        <p:nvPicPr>
          <p:cNvPr id="4" name="Picture 3" descr="A picture containing screenshot, line, design&#10;&#10;Description automatically generated">
            <a:extLst>
              <a:ext uri="{FF2B5EF4-FFF2-40B4-BE49-F238E27FC236}">
                <a16:creationId xmlns:a16="http://schemas.microsoft.com/office/drawing/2014/main" id="{2AE21ED6-F03C-ADCB-AD38-09A3496A3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" y="1860695"/>
            <a:ext cx="7575473" cy="452712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15A43B1-1C44-FDD2-85C3-A8043197C703}"/>
              </a:ext>
            </a:extLst>
          </p:cNvPr>
          <p:cNvGrpSpPr/>
          <p:nvPr/>
        </p:nvGrpSpPr>
        <p:grpSpPr>
          <a:xfrm>
            <a:off x="10080546" y="3801726"/>
            <a:ext cx="2111454" cy="1495637"/>
            <a:chOff x="9704969" y="2790680"/>
            <a:chExt cx="2111454" cy="1495637"/>
          </a:xfrm>
        </p:grpSpPr>
        <p:pic>
          <p:nvPicPr>
            <p:cNvPr id="16" name="Picture 15" descr="A picture containing diagram, sketch, design, origami&#10;&#10;Description automatically generated">
              <a:extLst>
                <a:ext uri="{FF2B5EF4-FFF2-40B4-BE49-F238E27FC236}">
                  <a16:creationId xmlns:a16="http://schemas.microsoft.com/office/drawing/2014/main" id="{0C3DE757-0469-6FDC-7860-DC6D458A7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23092">
              <a:off x="9704969" y="2790680"/>
              <a:ext cx="1495637" cy="149563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BF4DE5-5F1A-3537-5075-756B4473584D}"/>
                </a:ext>
              </a:extLst>
            </p:cNvPr>
            <p:cNvSpPr txBox="1"/>
            <p:nvPr/>
          </p:nvSpPr>
          <p:spPr>
            <a:xfrm>
              <a:off x="10790180" y="3355944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CBK600191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C306F7F-A759-9A0E-2544-700BA1658B14}"/>
              </a:ext>
            </a:extLst>
          </p:cNvPr>
          <p:cNvGrpSpPr/>
          <p:nvPr/>
        </p:nvGrpSpPr>
        <p:grpSpPr>
          <a:xfrm>
            <a:off x="7592341" y="3073990"/>
            <a:ext cx="3233136" cy="1493445"/>
            <a:chOff x="8939219" y="1739113"/>
            <a:chExt cx="3233136" cy="1493445"/>
          </a:xfrm>
        </p:grpSpPr>
        <p:pic>
          <p:nvPicPr>
            <p:cNvPr id="5" name="Picture 4" descr="A picture containing silhouette, night sky&#10;&#10;Description automatically generated">
              <a:extLst>
                <a:ext uri="{FF2B5EF4-FFF2-40B4-BE49-F238E27FC236}">
                  <a16:creationId xmlns:a16="http://schemas.microsoft.com/office/drawing/2014/main" id="{1D8C18F0-FB12-130B-5704-C9F8467B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548851">
              <a:off x="8939219" y="1739113"/>
              <a:ext cx="1493445" cy="14934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964216-CDB8-2A97-B3E4-EDCEB5ECCDC3}"/>
                </a:ext>
              </a:extLst>
            </p:cNvPr>
            <p:cNvSpPr txBox="1"/>
            <p:nvPr/>
          </p:nvSpPr>
          <p:spPr>
            <a:xfrm>
              <a:off x="10021189" y="2181739"/>
              <a:ext cx="2151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36667"/>
                  </a:solidFill>
                </a:rPr>
                <a:t>TH14125</a:t>
              </a:r>
              <a:r>
                <a:rPr lang="en-US" sz="1400" dirty="0">
                  <a:solidFill>
                    <a:srgbClr val="036667"/>
                  </a:solidFill>
                </a:rPr>
                <a:t> – ABHD2</a:t>
              </a:r>
              <a:r>
                <a:rPr lang="en-US" sz="1400" i="1" dirty="0">
                  <a:solidFill>
                    <a:srgbClr val="036667"/>
                  </a:solidFill>
                </a:rPr>
                <a:t>i</a:t>
              </a:r>
            </a:p>
            <a:p>
              <a:pPr algn="ctr"/>
              <a:r>
                <a:rPr lang="en-US" sz="1400" i="1" dirty="0" err="1">
                  <a:solidFill>
                    <a:srgbClr val="036667"/>
                  </a:solidFill>
                </a:rPr>
                <a:t>Baggelaar</a:t>
              </a:r>
              <a:r>
                <a:rPr lang="en-US" sz="1400" i="1" dirty="0">
                  <a:solidFill>
                    <a:srgbClr val="036667"/>
                  </a:solidFill>
                </a:rPr>
                <a:t> et al., ACS, </a:t>
              </a:r>
              <a:r>
                <a:rPr lang="en-US" sz="1400" b="1" i="1" dirty="0">
                  <a:solidFill>
                    <a:srgbClr val="036667"/>
                  </a:solidFill>
                </a:rPr>
                <a:t>2019</a:t>
              </a:r>
              <a:endParaRPr lang="en-US" sz="1400" i="1" dirty="0">
                <a:solidFill>
                  <a:srgbClr val="036667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0518C8B-D239-93EE-CC7D-27439BD71651}"/>
              </a:ext>
            </a:extLst>
          </p:cNvPr>
          <p:cNvGrpSpPr/>
          <p:nvPr/>
        </p:nvGrpSpPr>
        <p:grpSpPr>
          <a:xfrm>
            <a:off x="7924896" y="4567435"/>
            <a:ext cx="2144415" cy="1495636"/>
            <a:chOff x="9660259" y="4016622"/>
            <a:chExt cx="2144415" cy="1495636"/>
          </a:xfrm>
        </p:grpSpPr>
        <p:pic>
          <p:nvPicPr>
            <p:cNvPr id="29" name="Picture 28" descr="A picture containing diagram, sketch, design, origami&#10;&#10;Description automatically generated">
              <a:extLst>
                <a:ext uri="{FF2B5EF4-FFF2-40B4-BE49-F238E27FC236}">
                  <a16:creationId xmlns:a16="http://schemas.microsoft.com/office/drawing/2014/main" id="{18C1286E-9ED6-3511-F25B-1524619B1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660259" y="4016622"/>
              <a:ext cx="1495636" cy="149563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0CFDC9-960D-C05A-BE34-C797006DFF68}"/>
                </a:ext>
              </a:extLst>
            </p:cNvPr>
            <p:cNvSpPr txBox="1"/>
            <p:nvPr/>
          </p:nvSpPr>
          <p:spPr>
            <a:xfrm>
              <a:off x="10778431" y="4597847"/>
              <a:ext cx="1026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6666"/>
                  </a:solidFill>
                </a:rPr>
                <a:t>CBK600209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A52FA89-DA21-BD35-3B9D-41B674849569}"/>
              </a:ext>
            </a:extLst>
          </p:cNvPr>
          <p:cNvSpPr txBox="1"/>
          <p:nvPr/>
        </p:nvSpPr>
        <p:spPr>
          <a:xfrm>
            <a:off x="7899291" y="2285329"/>
            <a:ext cx="395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9933"/>
                </a:solidFill>
              </a:rPr>
              <a:t>3 hits with similar potency as TH14125</a:t>
            </a:r>
          </a:p>
          <a:p>
            <a:pPr algn="ctr"/>
            <a:r>
              <a:rPr lang="en-US" b="1" dirty="0">
                <a:solidFill>
                  <a:srgbClr val="FF9933"/>
                </a:solidFill>
                <a:sym typeface="Wingdings" pitchFamily="2" charset="2"/>
              </a:rPr>
              <a:t> Next: dose-response and validation </a:t>
            </a:r>
            <a:endParaRPr lang="en-US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43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25455</TotalTime>
  <Words>60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Wee Ong</dc:creator>
  <cp:lastModifiedBy>Oliver Arnolds</cp:lastModifiedBy>
  <cp:revision>806</cp:revision>
  <dcterms:created xsi:type="dcterms:W3CDTF">2021-12-08T22:20:01Z</dcterms:created>
  <dcterms:modified xsi:type="dcterms:W3CDTF">2023-06-15T14:59:58Z</dcterms:modified>
</cp:coreProperties>
</file>