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42" r:id="rId2"/>
    <p:sldId id="344" r:id="rId3"/>
    <p:sldId id="341" r:id="rId4"/>
    <p:sldId id="345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6666"/>
    <a:srgbClr val="036666"/>
    <a:srgbClr val="4472C4"/>
    <a:srgbClr val="9E66C4"/>
    <a:srgbClr val="E9FFF6"/>
    <a:srgbClr val="FCFFFF"/>
    <a:srgbClr val="FFFFFF"/>
    <a:srgbClr val="FCFEFF"/>
    <a:srgbClr val="FEFE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42"/>
    <p:restoredTop sz="93827"/>
  </p:normalViewPr>
  <p:slideViewPr>
    <p:cSldViewPr snapToGrid="0">
      <p:cViewPr varScale="1">
        <p:scale>
          <a:sx n="62" d="100"/>
          <a:sy n="62" d="100"/>
        </p:scale>
        <p:origin x="4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CC12E-6FBF-4015-845C-5D465398AF30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7FBA7-9DF6-45B1-A35C-56511C6BA4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82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FC80-6A6F-4480-B1BD-4214BB19B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8DC9D-35E8-4E1F-96EF-1C3F6E19F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6CB91-9056-4993-AFFD-4CB31F2C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C04E-2F67-48C6-8141-8CA27F4CB01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7C6FF-54D0-431E-8897-43137E94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06865-8F19-4389-83B7-768796F7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A6E4-9CF5-408A-BAFE-846988AA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7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ECA0-B246-4BAD-9DAD-AEEB8546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23348-1097-44F0-B7C5-524BEB18A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2B09D-7E48-4FE3-A57D-1E0D4356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C04E-2F67-48C6-8141-8CA27F4CB01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D3E92-24F8-455F-BCAE-E900C1E8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C8B91-833D-4617-AAE3-1D6BFD04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A6E4-9CF5-408A-BAFE-846988AA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4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DB20B-BB45-40A6-AD4C-6E18DC482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9E567-FFAA-446E-A473-A9AB564A2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4A21E-EC8A-47DE-BC33-528DEC38C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C04E-2F67-48C6-8141-8CA27F4CB01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F6D2E-AAFB-4F83-A366-B83965A06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DF935-BB86-4BE2-BB97-1D6C57E3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A6E4-9CF5-408A-BAFE-846988AA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1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9108-BEED-4C1F-BBD3-A8A45C6C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2875-D213-49FB-ADBD-3678F2C26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A9DA7-EA61-4EDC-B154-68E68A01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C04E-2F67-48C6-8141-8CA27F4CB01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B08A3-95B2-4F8B-97AB-F995F2384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EC48C-73F2-4433-A240-39DA9B60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A6E4-9CF5-408A-BAFE-846988AA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5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E0565-75E7-4034-B2C7-0211A017D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D1D83-D06A-4BC3-878F-770F86CA0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B5F7E-46A6-4263-8A83-1D5B90078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C04E-2F67-48C6-8141-8CA27F4CB01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09318-67B3-4FD6-A1E5-68CA12B1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A164-AA1B-4287-A53F-E9AFBE6B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A6E4-9CF5-408A-BAFE-846988AA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0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16D0-5A51-46CD-9CD8-07F1B3AA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2061B-A48C-4A4F-85AA-206A2539B6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E327B-B021-4892-B7F6-1E8757C48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3F679-2EA7-4022-8832-2481045BC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C04E-2F67-48C6-8141-8CA27F4CB01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82EFC-0A6A-47F8-B2BF-413FC0CB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E8557-6D04-4032-9CCC-D54CB428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A6E4-9CF5-408A-BAFE-846988AA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2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809F-B172-4E2F-85E6-53C08BB22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56C00-ABEB-4AB6-9676-D27BB2382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C45E9-3A41-4932-A459-605732A92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2B7F4-D725-4E28-9592-0F207D6A6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B89A0-705C-4593-A409-6D4C7AC87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F741C3-7FF2-4333-B46E-63850CDD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C04E-2F67-48C6-8141-8CA27F4CB01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B56D7B-2A84-405C-AAE5-C4C6C550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9606C9-529C-4B20-9ECE-A8BC63AF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A6E4-9CF5-408A-BAFE-846988AA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8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BA4B-8570-4B8E-B374-441ECA62C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DC4AA8-1D3B-4CA3-8956-5BA9F0012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C04E-2F67-48C6-8141-8CA27F4CB01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BE918-FB5E-4165-996B-F60333B6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DB328-D7E0-4BAA-BC00-28EC9E1D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A6E4-9CF5-408A-BAFE-846988AA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03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3A2C07-04E5-4EC2-B653-F1DE9794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C04E-2F67-48C6-8141-8CA27F4CB01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FA797A-614B-427A-B922-98E5834C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83419-1DC8-4295-B5AC-BD4C0530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A6E4-9CF5-408A-BAFE-846988AA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51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61D2E-7A6B-4310-90E1-06F856B9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99F27-0A26-4C5C-89B2-1D8412021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32E8F-3288-4DC0-9F67-3A35AE1C8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0075E-96F7-49A5-A083-8342FF1F8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C04E-2F67-48C6-8141-8CA27F4CB01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16ED0-FE0C-4E8A-8757-64C1AD8E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4902D-81C8-478D-AB11-629411D9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A6E4-9CF5-408A-BAFE-846988AA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4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4E5C-135D-42EC-8B9C-DE91BEEE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59C4FB-D643-4ED0-8D0B-19AE9A6D6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7F03C-8603-4457-A1E0-034D1433C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41623-24FD-4B1B-BA08-E3F4F1CB8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C04E-2F67-48C6-8141-8CA27F4CB01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C873C-71A1-4A7B-899C-16A5F83B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BEF8A-A718-423B-A2EB-F4AC5920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A6E4-9CF5-408A-BAFE-846988AA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12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66F694-4E01-4BBB-9140-2706E4979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B7869-6104-4034-B4CE-F5B3761CC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133A9-7690-4955-9320-EB864BF9B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5C04E-2F67-48C6-8141-8CA27F4CB01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EBD91-6A03-4A23-8236-E06BADAE0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27FED-AE08-4204-9174-C7E297733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BA6E4-9CF5-408A-BAFE-846988AA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5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0B09E153-845F-2DBF-DB40-B5A66A3A6324}"/>
              </a:ext>
            </a:extLst>
          </p:cNvPr>
          <p:cNvGrpSpPr/>
          <p:nvPr/>
        </p:nvGrpSpPr>
        <p:grpSpPr>
          <a:xfrm>
            <a:off x="8728821" y="4751735"/>
            <a:ext cx="3312037" cy="2680981"/>
            <a:chOff x="8575057" y="4678559"/>
            <a:chExt cx="3312037" cy="2680981"/>
          </a:xfrm>
        </p:grpSpPr>
        <p:pic>
          <p:nvPicPr>
            <p:cNvPr id="33" name="Picture 32" descr="A picture containing diagram, sketch, design&#10;&#10;Description automatically generated">
              <a:extLst>
                <a:ext uri="{FF2B5EF4-FFF2-40B4-BE49-F238E27FC236}">
                  <a16:creationId xmlns:a16="http://schemas.microsoft.com/office/drawing/2014/main" id="{FF639A93-6CEC-DDAB-8D45-B84E34877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575057" y="4678559"/>
              <a:ext cx="2680981" cy="268098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FEC677-EB31-4AEE-B8CC-97E8B948EDEE}"/>
                </a:ext>
              </a:extLst>
            </p:cNvPr>
            <p:cNvSpPr txBox="1"/>
            <p:nvPr/>
          </p:nvSpPr>
          <p:spPr>
            <a:xfrm>
              <a:off x="10860851" y="5926379"/>
              <a:ext cx="10262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6666"/>
                  </a:solidFill>
                </a:rPr>
                <a:t>CBK600218</a:t>
              </a:r>
            </a:p>
          </p:txBody>
        </p:sp>
      </p:grpSp>
      <p:grpSp>
        <p:nvGrpSpPr>
          <p:cNvPr id="10" name="Gruppieren 189">
            <a:extLst>
              <a:ext uri="{FF2B5EF4-FFF2-40B4-BE49-F238E27FC236}">
                <a16:creationId xmlns:a16="http://schemas.microsoft.com/office/drawing/2014/main" id="{77340B2F-C8FF-6735-53BA-C8FA08BEFE27}"/>
              </a:ext>
            </a:extLst>
          </p:cNvPr>
          <p:cNvGrpSpPr/>
          <p:nvPr/>
        </p:nvGrpSpPr>
        <p:grpSpPr>
          <a:xfrm>
            <a:off x="-14748" y="-9919"/>
            <a:ext cx="12250994" cy="908050"/>
            <a:chOff x="-4460" y="0"/>
            <a:chExt cx="12196460" cy="90805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EB19D75-DE84-82BF-619D-47990195C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192000" cy="908050"/>
            </a:xfrm>
            <a:prstGeom prst="rect">
              <a:avLst/>
            </a:prstGeom>
            <a:solidFill>
              <a:srgbClr val="0066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E48CE4B-D5B3-35B2-84AB-ADEA0037F0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1781" t="2472" r="1563" b="5438"/>
            <a:stretch>
              <a:fillRect/>
            </a:stretch>
          </p:blipFill>
          <p:spPr bwMode="auto">
            <a:xfrm>
              <a:off x="10416480" y="0"/>
              <a:ext cx="1618047" cy="730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26B7E5F3-1282-4EFE-C0EE-A8174D245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4460" y="903956"/>
              <a:ext cx="12196460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>
                <a:latin typeface="Lucida Sans Unicode" pitchFamily="34" charset="0"/>
                <a:cs typeface="Lucida Sans Unicode" pitchFamily="34" charset="0"/>
              </a:endParaRPr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88F3375E-12EE-421C-9E99-CEDDED3CA05F}"/>
              </a:ext>
            </a:extLst>
          </p:cNvPr>
          <p:cNvSpPr txBox="1">
            <a:spLocks/>
          </p:cNvSpPr>
          <p:nvPr/>
        </p:nvSpPr>
        <p:spPr>
          <a:xfrm>
            <a:off x="235972" y="243052"/>
            <a:ext cx="12329901" cy="867707"/>
          </a:xfrm>
          <a:prstGeom prst="rect">
            <a:avLst/>
          </a:prstGeom>
        </p:spPr>
        <p:txBody>
          <a:bodyPr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3600" b="1" cap="small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Lucida Sans Unicode" pitchFamily="34" charset="0"/>
              </a:rPr>
              <a:t>ABHD2 –	Compounds – TH14125 derivatives</a:t>
            </a:r>
            <a:endParaRPr lang="en-GB" sz="24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D2C2381-EB05-7877-90A5-6368EEC695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72" y="1151102"/>
            <a:ext cx="4557645" cy="400775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236FC8FA-C95A-8723-59FC-7E5B2F099494}"/>
              </a:ext>
            </a:extLst>
          </p:cNvPr>
          <p:cNvSpPr txBox="1"/>
          <p:nvPr/>
        </p:nvSpPr>
        <p:spPr>
          <a:xfrm>
            <a:off x="6059427" y="1114458"/>
            <a:ext cx="6176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Blip>
                <a:blip r:embed="rId5"/>
              </a:buBlip>
            </a:pPr>
            <a:r>
              <a:rPr lang="en-US" dirty="0">
                <a:solidFill>
                  <a:srgbClr val="036667"/>
                </a:solidFill>
              </a:rPr>
              <a:t>53 derivatives at single concentration measured in triplicates</a:t>
            </a:r>
          </a:p>
          <a:p>
            <a:pPr marL="285750" indent="-285750">
              <a:buBlip>
                <a:blip r:embed="rId5"/>
              </a:buBlip>
            </a:pPr>
            <a:r>
              <a:rPr lang="en-US" dirty="0">
                <a:solidFill>
                  <a:srgbClr val="036667"/>
                </a:solidFill>
              </a:rPr>
              <a:t>30 min pre-incubation on ice with compound</a:t>
            </a:r>
          </a:p>
          <a:p>
            <a:pPr marL="285750" indent="-285750">
              <a:buBlip>
                <a:blip r:embed="rId5"/>
              </a:buBlip>
            </a:pPr>
            <a:r>
              <a:rPr lang="en-US" dirty="0">
                <a:solidFill>
                  <a:srgbClr val="036667"/>
                </a:solidFill>
              </a:rPr>
              <a:t>Assay at 37 ºC for 20 min with 500 µM </a:t>
            </a:r>
            <a:r>
              <a:rPr lang="en-US" dirty="0" err="1">
                <a:solidFill>
                  <a:srgbClr val="036667"/>
                </a:solidFill>
              </a:rPr>
              <a:t>pNP</a:t>
            </a:r>
            <a:r>
              <a:rPr lang="en-US" dirty="0">
                <a:solidFill>
                  <a:srgbClr val="036667"/>
                </a:solidFill>
              </a:rPr>
              <a:t> octanoate </a:t>
            </a:r>
          </a:p>
        </p:txBody>
      </p:sp>
      <p:pic>
        <p:nvPicPr>
          <p:cNvPr id="4" name="Picture 3" descr="A picture containing screenshot, line, design&#10;&#10;Description automatically generated">
            <a:extLst>
              <a:ext uri="{FF2B5EF4-FFF2-40B4-BE49-F238E27FC236}">
                <a16:creationId xmlns:a16="http://schemas.microsoft.com/office/drawing/2014/main" id="{2AE21ED6-F03C-ADCB-AD38-09A3496A37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6" y="1860695"/>
            <a:ext cx="7575473" cy="4527123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15A43B1-1C44-FDD2-85C3-A8043197C703}"/>
              </a:ext>
            </a:extLst>
          </p:cNvPr>
          <p:cNvGrpSpPr/>
          <p:nvPr/>
        </p:nvGrpSpPr>
        <p:grpSpPr>
          <a:xfrm>
            <a:off x="10080546" y="3801726"/>
            <a:ext cx="2111454" cy="1495637"/>
            <a:chOff x="9704969" y="2790680"/>
            <a:chExt cx="2111454" cy="1495637"/>
          </a:xfrm>
        </p:grpSpPr>
        <p:pic>
          <p:nvPicPr>
            <p:cNvPr id="16" name="Picture 15" descr="A picture containing diagram, sketch, design, origami&#10;&#10;Description automatically generated">
              <a:extLst>
                <a:ext uri="{FF2B5EF4-FFF2-40B4-BE49-F238E27FC236}">
                  <a16:creationId xmlns:a16="http://schemas.microsoft.com/office/drawing/2014/main" id="{0C3DE757-0469-6FDC-7860-DC6D458A7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23092">
              <a:off x="9704969" y="2790680"/>
              <a:ext cx="1495637" cy="1495637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BF4DE5-5F1A-3537-5075-756B4473584D}"/>
                </a:ext>
              </a:extLst>
            </p:cNvPr>
            <p:cNvSpPr txBox="1"/>
            <p:nvPr/>
          </p:nvSpPr>
          <p:spPr>
            <a:xfrm>
              <a:off x="10790180" y="3355944"/>
              <a:ext cx="10262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6666"/>
                  </a:solidFill>
                </a:rPr>
                <a:t>CBK600191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C306F7F-A759-9A0E-2544-700BA1658B14}"/>
              </a:ext>
            </a:extLst>
          </p:cNvPr>
          <p:cNvGrpSpPr/>
          <p:nvPr/>
        </p:nvGrpSpPr>
        <p:grpSpPr>
          <a:xfrm>
            <a:off x="7592341" y="3073990"/>
            <a:ext cx="3233136" cy="1493445"/>
            <a:chOff x="8939219" y="1739113"/>
            <a:chExt cx="3233136" cy="1493445"/>
          </a:xfrm>
        </p:grpSpPr>
        <p:pic>
          <p:nvPicPr>
            <p:cNvPr id="5" name="Picture 4" descr="A picture containing silhouette, night sky&#10;&#10;Description automatically generated">
              <a:extLst>
                <a:ext uri="{FF2B5EF4-FFF2-40B4-BE49-F238E27FC236}">
                  <a16:creationId xmlns:a16="http://schemas.microsoft.com/office/drawing/2014/main" id="{1D8C18F0-FB12-130B-5704-C9F8467B3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548851">
              <a:off x="8939219" y="1739113"/>
              <a:ext cx="1493445" cy="149344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964216-CDB8-2A97-B3E4-EDCEB5ECCDC3}"/>
                </a:ext>
              </a:extLst>
            </p:cNvPr>
            <p:cNvSpPr txBox="1"/>
            <p:nvPr/>
          </p:nvSpPr>
          <p:spPr>
            <a:xfrm>
              <a:off x="10021189" y="2181739"/>
              <a:ext cx="21511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36667"/>
                  </a:solidFill>
                </a:rPr>
                <a:t>TH14125</a:t>
              </a:r>
              <a:r>
                <a:rPr lang="en-US" sz="1400" dirty="0">
                  <a:solidFill>
                    <a:srgbClr val="036667"/>
                  </a:solidFill>
                </a:rPr>
                <a:t> – ABHD2</a:t>
              </a:r>
              <a:r>
                <a:rPr lang="en-US" sz="1400" i="1" dirty="0">
                  <a:solidFill>
                    <a:srgbClr val="036667"/>
                  </a:solidFill>
                </a:rPr>
                <a:t>i</a:t>
              </a:r>
            </a:p>
            <a:p>
              <a:pPr algn="ctr"/>
              <a:r>
                <a:rPr lang="en-US" sz="1400" i="1" dirty="0" err="1">
                  <a:solidFill>
                    <a:srgbClr val="036667"/>
                  </a:solidFill>
                </a:rPr>
                <a:t>Baggelaar</a:t>
              </a:r>
              <a:r>
                <a:rPr lang="en-US" sz="1400" i="1" dirty="0">
                  <a:solidFill>
                    <a:srgbClr val="036667"/>
                  </a:solidFill>
                </a:rPr>
                <a:t> et al., ACS, </a:t>
              </a:r>
              <a:r>
                <a:rPr lang="en-US" sz="1400" b="1" i="1" dirty="0">
                  <a:solidFill>
                    <a:srgbClr val="036667"/>
                  </a:solidFill>
                </a:rPr>
                <a:t>2019</a:t>
              </a:r>
              <a:endParaRPr lang="en-US" sz="1400" i="1" dirty="0">
                <a:solidFill>
                  <a:srgbClr val="036667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0518C8B-D239-93EE-CC7D-27439BD71651}"/>
              </a:ext>
            </a:extLst>
          </p:cNvPr>
          <p:cNvGrpSpPr/>
          <p:nvPr/>
        </p:nvGrpSpPr>
        <p:grpSpPr>
          <a:xfrm>
            <a:off x="7924896" y="4567435"/>
            <a:ext cx="2144415" cy="1495636"/>
            <a:chOff x="9660259" y="4016622"/>
            <a:chExt cx="2144415" cy="1495636"/>
          </a:xfrm>
        </p:grpSpPr>
        <p:pic>
          <p:nvPicPr>
            <p:cNvPr id="29" name="Picture 28" descr="A picture containing diagram, sketch, design, origami&#10;&#10;Description automatically generated">
              <a:extLst>
                <a:ext uri="{FF2B5EF4-FFF2-40B4-BE49-F238E27FC236}">
                  <a16:creationId xmlns:a16="http://schemas.microsoft.com/office/drawing/2014/main" id="{18C1286E-9ED6-3511-F25B-1524619B1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660259" y="4016622"/>
              <a:ext cx="1495636" cy="149563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80CFDC9-960D-C05A-BE34-C797006DFF68}"/>
                </a:ext>
              </a:extLst>
            </p:cNvPr>
            <p:cNvSpPr txBox="1"/>
            <p:nvPr/>
          </p:nvSpPr>
          <p:spPr>
            <a:xfrm>
              <a:off x="10778431" y="4597847"/>
              <a:ext cx="10262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6666"/>
                  </a:solidFill>
                </a:rPr>
                <a:t>CBK600209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A52FA89-DA21-BD35-3B9D-41B674849569}"/>
              </a:ext>
            </a:extLst>
          </p:cNvPr>
          <p:cNvSpPr txBox="1"/>
          <p:nvPr/>
        </p:nvSpPr>
        <p:spPr>
          <a:xfrm>
            <a:off x="7899291" y="2285329"/>
            <a:ext cx="395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9933"/>
                </a:solidFill>
              </a:rPr>
              <a:t>3 hits with similar potency as TH14125</a:t>
            </a:r>
          </a:p>
          <a:p>
            <a:pPr algn="ctr"/>
            <a:r>
              <a:rPr lang="en-US" b="1" dirty="0">
                <a:solidFill>
                  <a:srgbClr val="FF9933"/>
                </a:solidFill>
                <a:sym typeface="Wingdings" pitchFamily="2" charset="2"/>
              </a:rPr>
              <a:t> Next: dose-response and validation </a:t>
            </a:r>
            <a:endParaRPr lang="en-US" b="1" dirty="0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96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0B09E153-845F-2DBF-DB40-B5A66A3A6324}"/>
              </a:ext>
            </a:extLst>
          </p:cNvPr>
          <p:cNvGrpSpPr/>
          <p:nvPr/>
        </p:nvGrpSpPr>
        <p:grpSpPr>
          <a:xfrm>
            <a:off x="6806670" y="4020895"/>
            <a:ext cx="3312037" cy="2680981"/>
            <a:chOff x="8575057" y="4678559"/>
            <a:chExt cx="3312037" cy="2680981"/>
          </a:xfrm>
        </p:grpSpPr>
        <p:pic>
          <p:nvPicPr>
            <p:cNvPr id="33" name="Picture 32" descr="A picture containing diagram, sketch, design&#10;&#10;Description automatically generated">
              <a:extLst>
                <a:ext uri="{FF2B5EF4-FFF2-40B4-BE49-F238E27FC236}">
                  <a16:creationId xmlns:a16="http://schemas.microsoft.com/office/drawing/2014/main" id="{FF639A93-6CEC-DDAB-8D45-B84E34877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575057" y="4678559"/>
              <a:ext cx="2680981" cy="268098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FEC677-EB31-4AEE-B8CC-97E8B948EDEE}"/>
                </a:ext>
              </a:extLst>
            </p:cNvPr>
            <p:cNvSpPr txBox="1"/>
            <p:nvPr/>
          </p:nvSpPr>
          <p:spPr>
            <a:xfrm>
              <a:off x="10860851" y="5926379"/>
              <a:ext cx="10262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6666"/>
                  </a:solidFill>
                </a:rPr>
                <a:t>CBK600218</a:t>
              </a:r>
            </a:p>
          </p:txBody>
        </p:sp>
      </p:grpSp>
      <p:grpSp>
        <p:nvGrpSpPr>
          <p:cNvPr id="10" name="Gruppieren 189">
            <a:extLst>
              <a:ext uri="{FF2B5EF4-FFF2-40B4-BE49-F238E27FC236}">
                <a16:creationId xmlns:a16="http://schemas.microsoft.com/office/drawing/2014/main" id="{77340B2F-C8FF-6735-53BA-C8FA08BEFE27}"/>
              </a:ext>
            </a:extLst>
          </p:cNvPr>
          <p:cNvGrpSpPr/>
          <p:nvPr/>
        </p:nvGrpSpPr>
        <p:grpSpPr>
          <a:xfrm>
            <a:off x="-14748" y="-9919"/>
            <a:ext cx="12250994" cy="908050"/>
            <a:chOff x="-4460" y="0"/>
            <a:chExt cx="12196460" cy="90805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EB19D75-DE84-82BF-619D-47990195C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192000" cy="908050"/>
            </a:xfrm>
            <a:prstGeom prst="rect">
              <a:avLst/>
            </a:prstGeom>
            <a:solidFill>
              <a:srgbClr val="0066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E48CE4B-D5B3-35B2-84AB-ADEA0037F0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1781" t="2472" r="1563" b="5438"/>
            <a:stretch>
              <a:fillRect/>
            </a:stretch>
          </p:blipFill>
          <p:spPr bwMode="auto">
            <a:xfrm>
              <a:off x="10416480" y="0"/>
              <a:ext cx="1618047" cy="730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26B7E5F3-1282-4EFE-C0EE-A8174D245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4460" y="903956"/>
              <a:ext cx="12196460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>
                <a:latin typeface="Lucida Sans Unicode" pitchFamily="34" charset="0"/>
                <a:cs typeface="Lucida Sans Unicode" pitchFamily="34" charset="0"/>
              </a:endParaRPr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88F3375E-12EE-421C-9E99-CEDDED3CA05F}"/>
              </a:ext>
            </a:extLst>
          </p:cNvPr>
          <p:cNvSpPr txBox="1">
            <a:spLocks/>
          </p:cNvSpPr>
          <p:nvPr/>
        </p:nvSpPr>
        <p:spPr>
          <a:xfrm>
            <a:off x="235972" y="243052"/>
            <a:ext cx="12329901" cy="867707"/>
          </a:xfrm>
          <a:prstGeom prst="rect">
            <a:avLst/>
          </a:prstGeom>
        </p:spPr>
        <p:txBody>
          <a:bodyPr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3600" b="1" cap="small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Lucida Sans Unicode" pitchFamily="34" charset="0"/>
              </a:rPr>
              <a:t>ABHD2 –	Compounds – TH14125 derivatives</a:t>
            </a:r>
            <a:endParaRPr lang="en-GB" sz="24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D2C2381-EB05-7877-90A5-6368EEC695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72" y="1151102"/>
            <a:ext cx="4557645" cy="4007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15A43B1-1C44-FDD2-85C3-A8043197C703}"/>
              </a:ext>
            </a:extLst>
          </p:cNvPr>
          <p:cNvGrpSpPr/>
          <p:nvPr/>
        </p:nvGrpSpPr>
        <p:grpSpPr>
          <a:xfrm>
            <a:off x="7082207" y="2249721"/>
            <a:ext cx="2111454" cy="1495637"/>
            <a:chOff x="9704969" y="2790680"/>
            <a:chExt cx="2111454" cy="1495637"/>
          </a:xfrm>
        </p:grpSpPr>
        <p:pic>
          <p:nvPicPr>
            <p:cNvPr id="16" name="Picture 15" descr="A picture containing diagram, sketch, design, origami&#10;&#10;Description automatically generated">
              <a:extLst>
                <a:ext uri="{FF2B5EF4-FFF2-40B4-BE49-F238E27FC236}">
                  <a16:creationId xmlns:a16="http://schemas.microsoft.com/office/drawing/2014/main" id="{0C3DE757-0469-6FDC-7860-DC6D458A7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23092">
              <a:off x="9704969" y="2790680"/>
              <a:ext cx="1495637" cy="1495637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BF4DE5-5F1A-3537-5075-756B4473584D}"/>
                </a:ext>
              </a:extLst>
            </p:cNvPr>
            <p:cNvSpPr txBox="1"/>
            <p:nvPr/>
          </p:nvSpPr>
          <p:spPr>
            <a:xfrm>
              <a:off x="10790180" y="3355944"/>
              <a:ext cx="10262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6666"/>
                  </a:solidFill>
                </a:rPr>
                <a:t>CBK600191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C306F7F-A759-9A0E-2544-700BA1658B14}"/>
              </a:ext>
            </a:extLst>
          </p:cNvPr>
          <p:cNvGrpSpPr/>
          <p:nvPr/>
        </p:nvGrpSpPr>
        <p:grpSpPr>
          <a:xfrm>
            <a:off x="6869411" y="1274187"/>
            <a:ext cx="3233136" cy="1493445"/>
            <a:chOff x="8939219" y="1739113"/>
            <a:chExt cx="3233136" cy="1493445"/>
          </a:xfrm>
        </p:grpSpPr>
        <p:pic>
          <p:nvPicPr>
            <p:cNvPr id="5" name="Picture 4" descr="A picture containing silhouette, night sky&#10;&#10;Description automatically generated">
              <a:extLst>
                <a:ext uri="{FF2B5EF4-FFF2-40B4-BE49-F238E27FC236}">
                  <a16:creationId xmlns:a16="http://schemas.microsoft.com/office/drawing/2014/main" id="{1D8C18F0-FB12-130B-5704-C9F8467B3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548851">
              <a:off x="8939219" y="1739113"/>
              <a:ext cx="1493445" cy="149344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964216-CDB8-2A97-B3E4-EDCEB5ECCDC3}"/>
                </a:ext>
              </a:extLst>
            </p:cNvPr>
            <p:cNvSpPr txBox="1"/>
            <p:nvPr/>
          </p:nvSpPr>
          <p:spPr>
            <a:xfrm>
              <a:off x="10021189" y="2181739"/>
              <a:ext cx="21511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36667"/>
                  </a:solidFill>
                </a:rPr>
                <a:t>TH14125</a:t>
              </a:r>
              <a:r>
                <a:rPr lang="en-US" sz="1400" dirty="0">
                  <a:solidFill>
                    <a:srgbClr val="036667"/>
                  </a:solidFill>
                </a:rPr>
                <a:t> – ABHD2</a:t>
              </a:r>
              <a:r>
                <a:rPr lang="en-US" sz="1400" i="1" dirty="0">
                  <a:solidFill>
                    <a:srgbClr val="036667"/>
                  </a:solidFill>
                </a:rPr>
                <a:t>i</a:t>
              </a:r>
            </a:p>
            <a:p>
              <a:pPr algn="ctr"/>
              <a:r>
                <a:rPr lang="en-US" sz="1400" i="1" dirty="0" err="1">
                  <a:solidFill>
                    <a:srgbClr val="036667"/>
                  </a:solidFill>
                </a:rPr>
                <a:t>Baggelaar</a:t>
              </a:r>
              <a:r>
                <a:rPr lang="en-US" sz="1400" i="1" dirty="0">
                  <a:solidFill>
                    <a:srgbClr val="036667"/>
                  </a:solidFill>
                </a:rPr>
                <a:t> et al., ACS, </a:t>
              </a:r>
              <a:r>
                <a:rPr lang="en-US" sz="1400" b="1" i="1" dirty="0">
                  <a:solidFill>
                    <a:srgbClr val="036667"/>
                  </a:solidFill>
                </a:rPr>
                <a:t>2019</a:t>
              </a:r>
              <a:endParaRPr lang="en-US" sz="1400" i="1" dirty="0">
                <a:solidFill>
                  <a:srgbClr val="036667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0518C8B-D239-93EE-CC7D-27439BD71651}"/>
              </a:ext>
            </a:extLst>
          </p:cNvPr>
          <p:cNvGrpSpPr/>
          <p:nvPr/>
        </p:nvGrpSpPr>
        <p:grpSpPr>
          <a:xfrm>
            <a:off x="6990343" y="3521446"/>
            <a:ext cx="2144415" cy="1495636"/>
            <a:chOff x="9660259" y="4016622"/>
            <a:chExt cx="2144415" cy="1495636"/>
          </a:xfrm>
        </p:grpSpPr>
        <p:pic>
          <p:nvPicPr>
            <p:cNvPr id="29" name="Picture 28" descr="A picture containing diagram, sketch, design, origami&#10;&#10;Description automatically generated">
              <a:extLst>
                <a:ext uri="{FF2B5EF4-FFF2-40B4-BE49-F238E27FC236}">
                  <a16:creationId xmlns:a16="http://schemas.microsoft.com/office/drawing/2014/main" id="{18C1286E-9ED6-3511-F25B-1524619B1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660259" y="4016622"/>
              <a:ext cx="1495636" cy="149563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80CFDC9-960D-C05A-BE34-C797006DFF68}"/>
                </a:ext>
              </a:extLst>
            </p:cNvPr>
            <p:cNvSpPr txBox="1"/>
            <p:nvPr/>
          </p:nvSpPr>
          <p:spPr>
            <a:xfrm>
              <a:off x="10778431" y="4597847"/>
              <a:ext cx="10262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6666"/>
                  </a:solidFill>
                </a:rPr>
                <a:t>CBK600209</a:t>
              </a:r>
            </a:p>
          </p:txBody>
        </p:sp>
      </p:grpSp>
      <p:pic>
        <p:nvPicPr>
          <p:cNvPr id="3" name="Picture 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E1BD4356-E73C-6525-D091-BD31EC2543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3" y="2484154"/>
            <a:ext cx="7204639" cy="40734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02B254-570A-6D1D-DCDE-7D41874AFACD}"/>
              </a:ext>
            </a:extLst>
          </p:cNvPr>
          <p:cNvSpPr txBox="1"/>
          <p:nvPr/>
        </p:nvSpPr>
        <p:spPr>
          <a:xfrm>
            <a:off x="10118707" y="1716813"/>
            <a:ext cx="2067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9933"/>
                </a:solidFill>
              </a:rPr>
              <a:t>IC50(old)=0.20 µM</a:t>
            </a:r>
          </a:p>
          <a:p>
            <a:r>
              <a:rPr lang="en-US" b="1" dirty="0">
                <a:solidFill>
                  <a:srgbClr val="FF9933"/>
                </a:solidFill>
              </a:rPr>
              <a:t>IC50(new)=0.22 µM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0306A5-86A1-35AC-6FC3-4CAD88C9E61A}"/>
              </a:ext>
            </a:extLst>
          </p:cNvPr>
          <p:cNvSpPr txBox="1"/>
          <p:nvPr/>
        </p:nvSpPr>
        <p:spPr>
          <a:xfrm>
            <a:off x="10102547" y="2812873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9933"/>
                </a:solidFill>
              </a:rPr>
              <a:t>IC50=0.33 µM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227A8-AF74-65E4-CA65-3E40CE47D942}"/>
              </a:ext>
            </a:extLst>
          </p:cNvPr>
          <p:cNvSpPr txBox="1"/>
          <p:nvPr/>
        </p:nvSpPr>
        <p:spPr>
          <a:xfrm>
            <a:off x="10030494" y="3957211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9933"/>
                </a:solidFill>
              </a:rPr>
              <a:t>IC50=0.49 µM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A90898-178A-ECC8-FC3D-0264FA09B60F}"/>
              </a:ext>
            </a:extLst>
          </p:cNvPr>
          <p:cNvSpPr txBox="1"/>
          <p:nvPr/>
        </p:nvSpPr>
        <p:spPr>
          <a:xfrm>
            <a:off x="10175511" y="5176720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9933"/>
                </a:solidFill>
              </a:rPr>
              <a:t>IC50=0.026 µM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1A632E-D038-1118-0ACF-93052157AD07}"/>
              </a:ext>
            </a:extLst>
          </p:cNvPr>
          <p:cNvSpPr txBox="1"/>
          <p:nvPr/>
        </p:nvSpPr>
        <p:spPr>
          <a:xfrm>
            <a:off x="1670971" y="2110729"/>
            <a:ext cx="286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50 </a:t>
            </a:r>
            <a:r>
              <a:rPr lang="en-US" b="1" dirty="0" err="1"/>
              <a:t>nM</a:t>
            </a:r>
            <a:r>
              <a:rPr lang="en-US" b="1" dirty="0"/>
              <a:t> ABHD2 + compounds</a:t>
            </a:r>
          </a:p>
        </p:txBody>
      </p:sp>
    </p:spTree>
    <p:extLst>
      <p:ext uri="{BB962C8B-B14F-4D97-AF65-F5344CB8AC3E}">
        <p14:creationId xmlns:p14="http://schemas.microsoft.com/office/powerpoint/2010/main" val="29395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189">
            <a:extLst>
              <a:ext uri="{FF2B5EF4-FFF2-40B4-BE49-F238E27FC236}">
                <a16:creationId xmlns:a16="http://schemas.microsoft.com/office/drawing/2014/main" id="{77340B2F-C8FF-6735-53BA-C8FA08BEFE27}"/>
              </a:ext>
            </a:extLst>
          </p:cNvPr>
          <p:cNvGrpSpPr/>
          <p:nvPr/>
        </p:nvGrpSpPr>
        <p:grpSpPr>
          <a:xfrm>
            <a:off x="-14748" y="-9919"/>
            <a:ext cx="12250994" cy="908050"/>
            <a:chOff x="-4460" y="0"/>
            <a:chExt cx="12196460" cy="90805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EB19D75-DE84-82BF-619D-47990195C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192000" cy="908050"/>
            </a:xfrm>
            <a:prstGeom prst="rect">
              <a:avLst/>
            </a:prstGeom>
            <a:solidFill>
              <a:srgbClr val="0066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E48CE4B-D5B3-35B2-84AB-ADEA0037F0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 l="1781" t="2472" r="1563" b="5438"/>
            <a:stretch>
              <a:fillRect/>
            </a:stretch>
          </p:blipFill>
          <p:spPr bwMode="auto">
            <a:xfrm>
              <a:off x="10416480" y="0"/>
              <a:ext cx="1618047" cy="730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26B7E5F3-1282-4EFE-C0EE-A8174D245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4460" y="903956"/>
              <a:ext cx="12196460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>
                <a:latin typeface="Lucida Sans Unicode" pitchFamily="34" charset="0"/>
                <a:cs typeface="Lucida Sans Unicode" pitchFamily="34" charset="0"/>
              </a:endParaRPr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88F3375E-12EE-421C-9E99-CEDDED3CA05F}"/>
              </a:ext>
            </a:extLst>
          </p:cNvPr>
          <p:cNvSpPr txBox="1">
            <a:spLocks/>
          </p:cNvSpPr>
          <p:nvPr/>
        </p:nvSpPr>
        <p:spPr>
          <a:xfrm>
            <a:off x="235972" y="243052"/>
            <a:ext cx="12329901" cy="867707"/>
          </a:xfrm>
          <a:prstGeom prst="rect">
            <a:avLst/>
          </a:prstGeom>
        </p:spPr>
        <p:txBody>
          <a:bodyPr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3600" b="1" cap="small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Lucida Sans Unicode" pitchFamily="34" charset="0"/>
              </a:rPr>
              <a:t>ABHD2 –	</a:t>
            </a:r>
            <a:r>
              <a:rPr lang="en-GB" sz="3600" b="1" cap="small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Lucida Sans Unicode" pitchFamily="34" charset="0"/>
              </a:rPr>
              <a:t>nanoDSF</a:t>
            </a:r>
            <a:r>
              <a:rPr lang="en-GB" sz="3600" b="1" cap="small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Lucida Sans Unicode" pitchFamily="34" charset="0"/>
              </a:rPr>
              <a:t> – TH14125 </a:t>
            </a:r>
            <a:r>
              <a:rPr lang="en-GB" sz="3600" b="1" cap="small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Lucida Sans Unicode" pitchFamily="34" charset="0"/>
              </a:rPr>
              <a:t>enantiomeres</a:t>
            </a:r>
            <a:endParaRPr lang="en-GB" sz="24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D2C2381-EB05-7877-90A5-6368EEC69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72" y="1151102"/>
            <a:ext cx="4557645" cy="400775"/>
          </a:xfrm>
          <a:prstGeom prst="rect">
            <a:avLst/>
          </a:prstGeom>
        </p:spPr>
      </p:pic>
      <p:pic>
        <p:nvPicPr>
          <p:cNvPr id="3" name="Picture 2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5070B3F6-E798-F9AA-E8BC-DC9F84A3D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9" y="2598518"/>
            <a:ext cx="3955178" cy="4140000"/>
          </a:xfrm>
          <a:prstGeom prst="rect">
            <a:avLst/>
          </a:prstGeom>
        </p:spPr>
      </p:pic>
      <p:pic>
        <p:nvPicPr>
          <p:cNvPr id="8" name="Picture 7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00CC4711-113E-1954-3486-F686BA1853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922" y="2598518"/>
            <a:ext cx="4035267" cy="41400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DF79089-A43B-3E59-4ADF-75D661791C7E}"/>
              </a:ext>
            </a:extLst>
          </p:cNvPr>
          <p:cNvGrpSpPr/>
          <p:nvPr/>
        </p:nvGrpSpPr>
        <p:grpSpPr>
          <a:xfrm>
            <a:off x="5310194" y="805154"/>
            <a:ext cx="3233136" cy="1493445"/>
            <a:chOff x="8722892" y="805154"/>
            <a:chExt cx="3233136" cy="149344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C306F7F-A759-9A0E-2544-700BA1658B14}"/>
                </a:ext>
              </a:extLst>
            </p:cNvPr>
            <p:cNvGrpSpPr/>
            <p:nvPr/>
          </p:nvGrpSpPr>
          <p:grpSpPr>
            <a:xfrm>
              <a:off x="8722892" y="805154"/>
              <a:ext cx="3233136" cy="1493445"/>
              <a:chOff x="8939219" y="1739113"/>
              <a:chExt cx="3233136" cy="1493445"/>
            </a:xfrm>
          </p:grpSpPr>
          <p:pic>
            <p:nvPicPr>
              <p:cNvPr id="5" name="Picture 4" descr="A picture containing silhouette, night sky&#10;&#10;Description automatically generated">
                <a:extLst>
                  <a:ext uri="{FF2B5EF4-FFF2-40B4-BE49-F238E27FC236}">
                    <a16:creationId xmlns:a16="http://schemas.microsoft.com/office/drawing/2014/main" id="{1D8C18F0-FB12-130B-5704-C9F8467B30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548851">
                <a:off x="8939219" y="1739113"/>
                <a:ext cx="1493445" cy="1493445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964216-CDB8-2A97-B3E4-EDCEB5ECCDC3}"/>
                  </a:ext>
                </a:extLst>
              </p:cNvPr>
              <p:cNvSpPr txBox="1"/>
              <p:nvPr/>
            </p:nvSpPr>
            <p:spPr>
              <a:xfrm>
                <a:off x="10021189" y="2181739"/>
                <a:ext cx="21511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036667"/>
                    </a:solidFill>
                  </a:rPr>
                  <a:t>TH14125</a:t>
                </a:r>
                <a:r>
                  <a:rPr lang="en-US" sz="1400" dirty="0">
                    <a:solidFill>
                      <a:srgbClr val="036667"/>
                    </a:solidFill>
                  </a:rPr>
                  <a:t> – ABHD2</a:t>
                </a:r>
                <a:r>
                  <a:rPr lang="en-US" sz="1400" i="1" dirty="0">
                    <a:solidFill>
                      <a:srgbClr val="036667"/>
                    </a:solidFill>
                  </a:rPr>
                  <a:t>i</a:t>
                </a:r>
              </a:p>
              <a:p>
                <a:pPr algn="ctr"/>
                <a:r>
                  <a:rPr lang="en-US" sz="1400" i="1" dirty="0" err="1">
                    <a:solidFill>
                      <a:srgbClr val="036667"/>
                    </a:solidFill>
                  </a:rPr>
                  <a:t>Baggelaar</a:t>
                </a:r>
                <a:r>
                  <a:rPr lang="en-US" sz="1400" i="1" dirty="0">
                    <a:solidFill>
                      <a:srgbClr val="036667"/>
                    </a:solidFill>
                  </a:rPr>
                  <a:t> et al., ACS, </a:t>
                </a:r>
                <a:r>
                  <a:rPr lang="en-US" sz="1400" b="1" i="1" dirty="0">
                    <a:solidFill>
                      <a:srgbClr val="036667"/>
                    </a:solidFill>
                  </a:rPr>
                  <a:t>2019</a:t>
                </a:r>
                <a:endParaRPr lang="en-US" sz="1400" i="1" dirty="0">
                  <a:solidFill>
                    <a:srgbClr val="036667"/>
                  </a:solidFill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EA6296-9819-249F-E61A-127F8DFBE1B6}"/>
                </a:ext>
              </a:extLst>
            </p:cNvPr>
            <p:cNvSpPr txBox="1"/>
            <p:nvPr/>
          </p:nvSpPr>
          <p:spPr>
            <a:xfrm>
              <a:off x="9469614" y="137089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9933"/>
                  </a:solidFill>
                </a:rPr>
                <a:t>*</a:t>
              </a:r>
            </a:p>
          </p:txBody>
        </p:sp>
      </p:grpSp>
      <p:pic>
        <p:nvPicPr>
          <p:cNvPr id="21" name="Picture 20" descr="A picture containing darkness, black, night, screenshot&#10;&#10;Description automatically generated">
            <a:extLst>
              <a:ext uri="{FF2B5EF4-FFF2-40B4-BE49-F238E27FC236}">
                <a16:creationId xmlns:a16="http://schemas.microsoft.com/office/drawing/2014/main" id="{333E919F-759A-C690-584C-CBB587FFAE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505" y="154096"/>
            <a:ext cx="2852260" cy="3146400"/>
          </a:xfrm>
          <a:prstGeom prst="rect">
            <a:avLst/>
          </a:prstGeom>
        </p:spPr>
      </p:pic>
      <p:pic>
        <p:nvPicPr>
          <p:cNvPr id="24" name="Picture 23" descr="A picture containing darkness, black, night, screenshot&#10;&#10;Description automatically generated">
            <a:extLst>
              <a:ext uri="{FF2B5EF4-FFF2-40B4-BE49-F238E27FC236}">
                <a16:creationId xmlns:a16="http://schemas.microsoft.com/office/drawing/2014/main" id="{3EDAE6A9-7F7B-6C5F-24DB-6448D86310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983" y="154096"/>
            <a:ext cx="2852261" cy="3146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FB19DA7-46A9-1793-46C1-D4361CE59D41}"/>
              </a:ext>
            </a:extLst>
          </p:cNvPr>
          <p:cNvSpPr txBox="1"/>
          <p:nvPr/>
        </p:nvSpPr>
        <p:spPr>
          <a:xfrm>
            <a:off x="8726881" y="1902300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36667"/>
                </a:solidFill>
              </a:rPr>
              <a:t>R-TH14125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0C7553-AD2B-DD8F-4E28-F254348F59F9}"/>
              </a:ext>
            </a:extLst>
          </p:cNvPr>
          <p:cNvSpPr txBox="1"/>
          <p:nvPr/>
        </p:nvSpPr>
        <p:spPr>
          <a:xfrm>
            <a:off x="9909324" y="1902300"/>
            <a:ext cx="982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36667"/>
                </a:solidFill>
              </a:rPr>
              <a:t>S-TH14125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66ECC7-339E-651F-FD0D-6E864FC4332B}"/>
              </a:ext>
            </a:extLst>
          </p:cNvPr>
          <p:cNvSpPr txBox="1"/>
          <p:nvPr/>
        </p:nvSpPr>
        <p:spPr>
          <a:xfrm>
            <a:off x="10877830" y="1307522"/>
            <a:ext cx="137056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FF9933"/>
                </a:solidFill>
              </a:rPr>
              <a:t>synthesized </a:t>
            </a:r>
          </a:p>
          <a:p>
            <a:r>
              <a:rPr lang="en-US" sz="1700" b="1" dirty="0">
                <a:solidFill>
                  <a:srgbClr val="FF9933"/>
                </a:solidFill>
              </a:rPr>
              <a:t>by Eve Carter</a:t>
            </a:r>
            <a:endParaRPr lang="en-US" sz="1700" i="1" dirty="0">
              <a:solidFill>
                <a:srgbClr val="FF9933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B1F729-0BE5-2D52-C42F-CF02EEE58C88}"/>
              </a:ext>
            </a:extLst>
          </p:cNvPr>
          <p:cNvSpPr txBox="1"/>
          <p:nvPr/>
        </p:nvSpPr>
        <p:spPr>
          <a:xfrm>
            <a:off x="3161611" y="3065598"/>
            <a:ext cx="24530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4857"/>
                </a:solidFill>
              </a:rPr>
              <a:t>Tm (DMSO) = 45.8 °C</a:t>
            </a:r>
          </a:p>
          <a:p>
            <a:r>
              <a:rPr lang="en-US" sz="1600" dirty="0">
                <a:solidFill>
                  <a:srgbClr val="50D2E3"/>
                </a:solidFill>
              </a:rPr>
              <a:t>Tm (S-TH14125) = 55.7 °C </a:t>
            </a:r>
          </a:p>
          <a:p>
            <a:r>
              <a:rPr lang="en-US" sz="1600" dirty="0">
                <a:solidFill>
                  <a:srgbClr val="50D2E3"/>
                </a:solidFill>
              </a:rPr>
              <a:t>	=(𝝙Tm=9.5)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Tm (R-TH14125) = 57.0 °C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	= (𝝙Tm=12.2)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598B64-C8EB-D289-2201-7E7305FA95FE}"/>
              </a:ext>
            </a:extLst>
          </p:cNvPr>
          <p:cNvSpPr txBox="1"/>
          <p:nvPr/>
        </p:nvSpPr>
        <p:spPr>
          <a:xfrm>
            <a:off x="9657701" y="3093205"/>
            <a:ext cx="26165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4857"/>
                </a:solidFill>
              </a:rPr>
              <a:t>Tm (DMSO) = 45.8 °C</a:t>
            </a:r>
          </a:p>
          <a:p>
            <a:r>
              <a:rPr lang="en-US" sz="1600" dirty="0">
                <a:solidFill>
                  <a:srgbClr val="1158E8"/>
                </a:solidFill>
              </a:rPr>
              <a:t>Tm (TH14125 SLL) = 53.7 °C</a:t>
            </a:r>
          </a:p>
          <a:p>
            <a:r>
              <a:rPr lang="en-US" sz="1600" dirty="0">
                <a:solidFill>
                  <a:srgbClr val="1158E8"/>
                </a:solidFill>
              </a:rPr>
              <a:t>	= (𝝙Tm=7.9)</a:t>
            </a:r>
          </a:p>
          <a:p>
            <a:r>
              <a:rPr lang="en-US" sz="1600" dirty="0">
                <a:solidFill>
                  <a:srgbClr val="FF9933"/>
                </a:solidFill>
              </a:rPr>
              <a:t>Tm (TH14125 UCL) = 54.70 °C</a:t>
            </a:r>
          </a:p>
          <a:p>
            <a:r>
              <a:rPr lang="en-US" sz="1600" dirty="0">
                <a:solidFill>
                  <a:srgbClr val="FF9933"/>
                </a:solidFill>
              </a:rPr>
              <a:t>	= (𝝙Tm=8.9)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F36562-754E-BB7B-6EF2-F63FD7C69093}"/>
              </a:ext>
            </a:extLst>
          </p:cNvPr>
          <p:cNvSpPr txBox="1"/>
          <p:nvPr/>
        </p:nvSpPr>
        <p:spPr>
          <a:xfrm>
            <a:off x="9687261" y="4688186"/>
            <a:ext cx="2586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66"/>
                </a:solidFill>
              </a:rPr>
              <a:t>Racemates synthesized at</a:t>
            </a:r>
          </a:p>
          <a:p>
            <a:r>
              <a:rPr lang="en-US" b="1" dirty="0" err="1">
                <a:solidFill>
                  <a:srgbClr val="1158E8"/>
                </a:solidFill>
              </a:rPr>
              <a:t>SciLifeLab</a:t>
            </a:r>
            <a:r>
              <a:rPr lang="en-US" b="1" dirty="0">
                <a:solidFill>
                  <a:srgbClr val="1158E8"/>
                </a:solidFill>
              </a:rPr>
              <a:t> (Stockholm)</a:t>
            </a:r>
          </a:p>
          <a:p>
            <a:r>
              <a:rPr lang="en-US" b="1" dirty="0">
                <a:solidFill>
                  <a:srgbClr val="FF9933"/>
                </a:solidFill>
              </a:rPr>
              <a:t>UCL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617D2D-A592-2AC1-00E5-22008B8DD2CA}"/>
              </a:ext>
            </a:extLst>
          </p:cNvPr>
          <p:cNvSpPr txBox="1"/>
          <p:nvPr/>
        </p:nvSpPr>
        <p:spPr>
          <a:xfrm>
            <a:off x="780123" y="1613328"/>
            <a:ext cx="333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9933"/>
                </a:solidFill>
              </a:rPr>
              <a:t>4 µM ABHD2 + 40 µM compound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CF1E6A-CA72-9329-3A03-15DE0541BB24}"/>
              </a:ext>
            </a:extLst>
          </p:cNvPr>
          <p:cNvSpPr txBox="1"/>
          <p:nvPr/>
        </p:nvSpPr>
        <p:spPr>
          <a:xfrm>
            <a:off x="1094246" y="2157400"/>
            <a:ext cx="1869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666"/>
                </a:solidFill>
              </a:rPr>
              <a:t>R-/S-enantiomers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164DC2-1BE9-C15F-7E59-86E577F85621}"/>
              </a:ext>
            </a:extLst>
          </p:cNvPr>
          <p:cNvSpPr txBox="1"/>
          <p:nvPr/>
        </p:nvSpPr>
        <p:spPr>
          <a:xfrm>
            <a:off x="7482722" y="2157400"/>
            <a:ext cx="187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666"/>
                </a:solidFill>
              </a:rPr>
              <a:t>Racemic mixtures</a:t>
            </a:r>
          </a:p>
        </p:txBody>
      </p:sp>
    </p:spTree>
    <p:extLst>
      <p:ext uri="{BB962C8B-B14F-4D97-AF65-F5344CB8AC3E}">
        <p14:creationId xmlns:p14="http://schemas.microsoft.com/office/powerpoint/2010/main" val="313943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189">
            <a:extLst>
              <a:ext uri="{FF2B5EF4-FFF2-40B4-BE49-F238E27FC236}">
                <a16:creationId xmlns:a16="http://schemas.microsoft.com/office/drawing/2014/main" id="{77340B2F-C8FF-6735-53BA-C8FA08BEFE27}"/>
              </a:ext>
            </a:extLst>
          </p:cNvPr>
          <p:cNvGrpSpPr/>
          <p:nvPr/>
        </p:nvGrpSpPr>
        <p:grpSpPr>
          <a:xfrm>
            <a:off x="-14748" y="-9919"/>
            <a:ext cx="12250994" cy="908050"/>
            <a:chOff x="-4460" y="0"/>
            <a:chExt cx="12196460" cy="90805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EB19D75-DE84-82BF-619D-47990195C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192000" cy="908050"/>
            </a:xfrm>
            <a:prstGeom prst="rect">
              <a:avLst/>
            </a:prstGeom>
            <a:solidFill>
              <a:srgbClr val="0066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E48CE4B-D5B3-35B2-84AB-ADEA0037F0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 l="1781" t="2472" r="1563" b="5438"/>
            <a:stretch>
              <a:fillRect/>
            </a:stretch>
          </p:blipFill>
          <p:spPr bwMode="auto">
            <a:xfrm>
              <a:off x="10416480" y="0"/>
              <a:ext cx="1618047" cy="730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26B7E5F3-1282-4EFE-C0EE-A8174D245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4460" y="903956"/>
              <a:ext cx="12196460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>
                <a:latin typeface="Lucida Sans Unicode" pitchFamily="34" charset="0"/>
                <a:cs typeface="Lucida Sans Unicode" pitchFamily="34" charset="0"/>
              </a:endParaRPr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88F3375E-12EE-421C-9E99-CEDDED3CA05F}"/>
              </a:ext>
            </a:extLst>
          </p:cNvPr>
          <p:cNvSpPr txBox="1">
            <a:spLocks/>
          </p:cNvSpPr>
          <p:nvPr/>
        </p:nvSpPr>
        <p:spPr>
          <a:xfrm>
            <a:off x="235972" y="243052"/>
            <a:ext cx="12329901" cy="867707"/>
          </a:xfrm>
          <a:prstGeom prst="rect">
            <a:avLst/>
          </a:prstGeom>
        </p:spPr>
        <p:txBody>
          <a:bodyPr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3600" b="1" cap="small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Lucida Sans Unicode" pitchFamily="34" charset="0"/>
              </a:rPr>
              <a:t>ABHD2 –	Enzymatic assay – TH14125 </a:t>
            </a:r>
            <a:r>
              <a:rPr lang="en-GB" sz="3600" b="1" cap="small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Lucida Sans Unicode" pitchFamily="34" charset="0"/>
              </a:rPr>
              <a:t>enantiomeres</a:t>
            </a:r>
            <a:endParaRPr lang="en-GB" sz="24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D2C2381-EB05-7877-90A5-6368EEC69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72" y="1151102"/>
            <a:ext cx="4557645" cy="40077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DF79089-A43B-3E59-4ADF-75D661791C7E}"/>
              </a:ext>
            </a:extLst>
          </p:cNvPr>
          <p:cNvGrpSpPr/>
          <p:nvPr/>
        </p:nvGrpSpPr>
        <p:grpSpPr>
          <a:xfrm>
            <a:off x="5310194" y="805154"/>
            <a:ext cx="3233136" cy="1493445"/>
            <a:chOff x="8722892" y="805154"/>
            <a:chExt cx="3233136" cy="149344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C306F7F-A759-9A0E-2544-700BA1658B14}"/>
                </a:ext>
              </a:extLst>
            </p:cNvPr>
            <p:cNvGrpSpPr/>
            <p:nvPr/>
          </p:nvGrpSpPr>
          <p:grpSpPr>
            <a:xfrm>
              <a:off x="8722892" y="805154"/>
              <a:ext cx="3233136" cy="1493445"/>
              <a:chOff x="8939219" y="1739113"/>
              <a:chExt cx="3233136" cy="1493445"/>
            </a:xfrm>
          </p:grpSpPr>
          <p:pic>
            <p:nvPicPr>
              <p:cNvPr id="5" name="Picture 4" descr="A picture containing silhouette, night sky&#10;&#10;Description automatically generated">
                <a:extLst>
                  <a:ext uri="{FF2B5EF4-FFF2-40B4-BE49-F238E27FC236}">
                    <a16:creationId xmlns:a16="http://schemas.microsoft.com/office/drawing/2014/main" id="{1D8C18F0-FB12-130B-5704-C9F8467B30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548851">
                <a:off x="8939219" y="1739113"/>
                <a:ext cx="1493445" cy="1493445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964216-CDB8-2A97-B3E4-EDCEB5ECCDC3}"/>
                  </a:ext>
                </a:extLst>
              </p:cNvPr>
              <p:cNvSpPr txBox="1"/>
              <p:nvPr/>
            </p:nvSpPr>
            <p:spPr>
              <a:xfrm>
                <a:off x="10021189" y="2181739"/>
                <a:ext cx="21511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036667"/>
                    </a:solidFill>
                  </a:rPr>
                  <a:t>TH14125</a:t>
                </a:r>
                <a:r>
                  <a:rPr lang="en-US" sz="1400" dirty="0">
                    <a:solidFill>
                      <a:srgbClr val="036667"/>
                    </a:solidFill>
                  </a:rPr>
                  <a:t> – ABHD2</a:t>
                </a:r>
                <a:r>
                  <a:rPr lang="en-US" sz="1400" i="1" dirty="0">
                    <a:solidFill>
                      <a:srgbClr val="036667"/>
                    </a:solidFill>
                  </a:rPr>
                  <a:t>i</a:t>
                </a:r>
              </a:p>
              <a:p>
                <a:pPr algn="ctr"/>
                <a:r>
                  <a:rPr lang="en-US" sz="1400" i="1" dirty="0" err="1">
                    <a:solidFill>
                      <a:srgbClr val="036667"/>
                    </a:solidFill>
                  </a:rPr>
                  <a:t>Baggelaar</a:t>
                </a:r>
                <a:r>
                  <a:rPr lang="en-US" sz="1400" i="1" dirty="0">
                    <a:solidFill>
                      <a:srgbClr val="036667"/>
                    </a:solidFill>
                  </a:rPr>
                  <a:t> et al., ACS, </a:t>
                </a:r>
                <a:r>
                  <a:rPr lang="en-US" sz="1400" b="1" i="1" dirty="0">
                    <a:solidFill>
                      <a:srgbClr val="036667"/>
                    </a:solidFill>
                  </a:rPr>
                  <a:t>2019</a:t>
                </a:r>
                <a:endParaRPr lang="en-US" sz="1400" i="1" dirty="0">
                  <a:solidFill>
                    <a:srgbClr val="036667"/>
                  </a:solidFill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EA6296-9819-249F-E61A-127F8DFBE1B6}"/>
                </a:ext>
              </a:extLst>
            </p:cNvPr>
            <p:cNvSpPr txBox="1"/>
            <p:nvPr/>
          </p:nvSpPr>
          <p:spPr>
            <a:xfrm>
              <a:off x="9469614" y="137089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9933"/>
                  </a:solidFill>
                </a:rPr>
                <a:t>*</a:t>
              </a:r>
            </a:p>
          </p:txBody>
        </p:sp>
      </p:grpSp>
      <p:pic>
        <p:nvPicPr>
          <p:cNvPr id="21" name="Picture 20" descr="A picture containing darkness, black, night, screenshot&#10;&#10;Description automatically generated">
            <a:extLst>
              <a:ext uri="{FF2B5EF4-FFF2-40B4-BE49-F238E27FC236}">
                <a16:creationId xmlns:a16="http://schemas.microsoft.com/office/drawing/2014/main" id="{333E919F-759A-C690-584C-CBB587FFAE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505" y="154096"/>
            <a:ext cx="2852260" cy="3146400"/>
          </a:xfrm>
          <a:prstGeom prst="rect">
            <a:avLst/>
          </a:prstGeom>
        </p:spPr>
      </p:pic>
      <p:pic>
        <p:nvPicPr>
          <p:cNvPr id="24" name="Picture 23" descr="A picture containing darkness, black, night, screenshot&#10;&#10;Description automatically generated">
            <a:extLst>
              <a:ext uri="{FF2B5EF4-FFF2-40B4-BE49-F238E27FC236}">
                <a16:creationId xmlns:a16="http://schemas.microsoft.com/office/drawing/2014/main" id="{3EDAE6A9-7F7B-6C5F-24DB-6448D8631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251" y="154096"/>
            <a:ext cx="2852261" cy="3146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FB19DA7-46A9-1793-46C1-D4361CE59D41}"/>
              </a:ext>
            </a:extLst>
          </p:cNvPr>
          <p:cNvSpPr txBox="1"/>
          <p:nvPr/>
        </p:nvSpPr>
        <p:spPr>
          <a:xfrm>
            <a:off x="8726881" y="1902300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36667"/>
                </a:solidFill>
              </a:rPr>
              <a:t>R-TH14125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0C7553-AD2B-DD8F-4E28-F254348F59F9}"/>
              </a:ext>
            </a:extLst>
          </p:cNvPr>
          <p:cNvSpPr txBox="1"/>
          <p:nvPr/>
        </p:nvSpPr>
        <p:spPr>
          <a:xfrm>
            <a:off x="10576592" y="1902300"/>
            <a:ext cx="982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36667"/>
                </a:solidFill>
              </a:rPr>
              <a:t>S-TH14125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66ECC7-339E-651F-FD0D-6E864FC4332B}"/>
              </a:ext>
            </a:extLst>
          </p:cNvPr>
          <p:cNvSpPr txBox="1"/>
          <p:nvPr/>
        </p:nvSpPr>
        <p:spPr>
          <a:xfrm>
            <a:off x="8848407" y="2149401"/>
            <a:ext cx="2605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9933"/>
                </a:solidFill>
              </a:rPr>
              <a:t>synthesized by Eve Carter</a:t>
            </a:r>
            <a:endParaRPr lang="en-US" sz="1800" i="1" dirty="0">
              <a:solidFill>
                <a:srgbClr val="FF993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D0AECC-3CC0-A512-5B2A-B01326840A00}"/>
              </a:ext>
            </a:extLst>
          </p:cNvPr>
          <p:cNvSpPr txBox="1"/>
          <p:nvPr/>
        </p:nvSpPr>
        <p:spPr>
          <a:xfrm>
            <a:off x="848087" y="1771000"/>
            <a:ext cx="2772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9933"/>
                </a:solidFill>
              </a:rPr>
              <a:t>50 </a:t>
            </a:r>
            <a:r>
              <a:rPr lang="en-US" b="1" dirty="0" err="1">
                <a:solidFill>
                  <a:srgbClr val="FF9933"/>
                </a:solidFill>
              </a:rPr>
              <a:t>nM</a:t>
            </a:r>
            <a:r>
              <a:rPr lang="en-US" b="1" dirty="0">
                <a:solidFill>
                  <a:srgbClr val="FF9933"/>
                </a:solidFill>
              </a:rPr>
              <a:t> ABHD2 + compound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4CD039-5151-B486-3387-72B56A1688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5202" y="2602782"/>
            <a:ext cx="5613400" cy="29008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2454469-E535-2BDC-851E-4BF7729F4E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23" y="2627600"/>
            <a:ext cx="5791200" cy="285124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C30A6CF-7DFE-1624-E16A-F2D289027758}"/>
              </a:ext>
            </a:extLst>
          </p:cNvPr>
          <p:cNvSpPr txBox="1"/>
          <p:nvPr/>
        </p:nvSpPr>
        <p:spPr>
          <a:xfrm>
            <a:off x="1545207" y="2586374"/>
            <a:ext cx="283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ABHD2 (50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nM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) + R-/S-TH14125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D97B3D-B36B-1751-23A1-B8A84BF21318}"/>
              </a:ext>
            </a:extLst>
          </p:cNvPr>
          <p:cNvSpPr txBox="1"/>
          <p:nvPr/>
        </p:nvSpPr>
        <p:spPr>
          <a:xfrm>
            <a:off x="2301724" y="5610220"/>
            <a:ext cx="758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9933"/>
                </a:solidFill>
                <a:sym typeface="Wingdings" pitchFamily="2" charset="2"/>
              </a:rPr>
              <a:t> No considerable difference between R- and S- enantiomer or the racemate</a:t>
            </a:r>
            <a:endParaRPr lang="en-US" b="1" dirty="0">
              <a:solidFill>
                <a:srgbClr val="FF9933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1DE2FB-A2E9-759B-2232-349599D367F7}"/>
              </a:ext>
            </a:extLst>
          </p:cNvPr>
          <p:cNvSpPr txBox="1"/>
          <p:nvPr/>
        </p:nvSpPr>
        <p:spPr>
          <a:xfrm>
            <a:off x="1505128" y="6031009"/>
            <a:ext cx="9181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9933"/>
                </a:solidFill>
                <a:sym typeface="Wingdings" pitchFamily="2" charset="2"/>
              </a:rPr>
              <a:t> Eve’s compound seems to have a less inhibitory than the one synthesized at </a:t>
            </a:r>
            <a:r>
              <a:rPr lang="en-US" b="1" dirty="0" err="1">
                <a:solidFill>
                  <a:srgbClr val="FF9933"/>
                </a:solidFill>
                <a:sym typeface="Wingdings" pitchFamily="2" charset="2"/>
              </a:rPr>
              <a:t>SciLifeLab</a:t>
            </a:r>
            <a:r>
              <a:rPr lang="en-US" b="1" dirty="0">
                <a:solidFill>
                  <a:srgbClr val="FF9933"/>
                </a:solidFill>
                <a:sym typeface="Wingdings" pitchFamily="2" charset="2"/>
              </a:rPr>
              <a:t> (SLL)</a:t>
            </a:r>
            <a:endParaRPr lang="en-US" b="1" dirty="0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317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 with blue and orange lines&#10;&#10;Description automatically generated">
            <a:extLst>
              <a:ext uri="{FF2B5EF4-FFF2-40B4-BE49-F238E27FC236}">
                <a16:creationId xmlns:a16="http://schemas.microsoft.com/office/drawing/2014/main" id="{C09F776B-7B3A-2EDA-793E-6DAF10070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923" y="1225800"/>
            <a:ext cx="3463177" cy="2203200"/>
          </a:xfrm>
          <a:prstGeom prst="rect">
            <a:avLst/>
          </a:prstGeom>
        </p:spPr>
      </p:pic>
      <p:pic>
        <p:nvPicPr>
          <p:cNvPr id="5" name="Picture 4" descr="A graph on a black background&#10;&#10;Description automatically generated">
            <a:extLst>
              <a:ext uri="{FF2B5EF4-FFF2-40B4-BE49-F238E27FC236}">
                <a16:creationId xmlns:a16="http://schemas.microsoft.com/office/drawing/2014/main" id="{850DC560-3102-D5BF-E0B5-62F82E4A8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100" y="1225800"/>
            <a:ext cx="3452148" cy="2203200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3AC1152-8494-A348-91C2-048FD7351902}"/>
              </a:ext>
            </a:extLst>
          </p:cNvPr>
          <p:cNvGraphicFramePr>
            <a:graphicFrameLocks noGrp="1"/>
          </p:cNvGraphicFramePr>
          <p:nvPr/>
        </p:nvGraphicFramePr>
        <p:xfrm>
          <a:off x="2543923" y="3578607"/>
          <a:ext cx="7014120" cy="18542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338040">
                  <a:extLst>
                    <a:ext uri="{9D8B030D-6E8A-4147-A177-3AD203B41FA5}">
                      <a16:colId xmlns:a16="http://schemas.microsoft.com/office/drawing/2014/main" val="1636146907"/>
                    </a:ext>
                  </a:extLst>
                </a:gridCol>
                <a:gridCol w="2338040">
                  <a:extLst>
                    <a:ext uri="{9D8B030D-6E8A-4147-A177-3AD203B41FA5}">
                      <a16:colId xmlns:a16="http://schemas.microsoft.com/office/drawing/2014/main" val="1040600709"/>
                    </a:ext>
                  </a:extLst>
                </a:gridCol>
                <a:gridCol w="2338040">
                  <a:extLst>
                    <a:ext uri="{9D8B030D-6E8A-4147-A177-3AD203B41FA5}">
                      <a16:colId xmlns:a16="http://schemas.microsoft.com/office/drawing/2014/main" val="1733215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9933"/>
                          </a:solidFill>
                        </a:rPr>
                        <a:t>Compound</a:t>
                      </a:r>
                    </a:p>
                  </a:txBody>
                  <a:tcPr>
                    <a:solidFill>
                      <a:srgbClr val="03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9933"/>
                          </a:solidFill>
                        </a:rPr>
                        <a:t>IC50(old) [µM]</a:t>
                      </a:r>
                    </a:p>
                  </a:txBody>
                  <a:tcPr>
                    <a:solidFill>
                      <a:srgbClr val="03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9933"/>
                          </a:solidFill>
                        </a:rPr>
                        <a:t>IC50(new) [µM]</a:t>
                      </a:r>
                    </a:p>
                  </a:txBody>
                  <a:tcPr>
                    <a:solidFill>
                      <a:srgbClr val="03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9933"/>
                          </a:solidFill>
                        </a:rPr>
                        <a:t>TH14125 (CBK600192)</a:t>
                      </a:r>
                    </a:p>
                  </a:txBody>
                  <a:tcPr>
                    <a:solidFill>
                      <a:srgbClr val="03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9933"/>
                          </a:solidFill>
                        </a:rPr>
                        <a:t>2.2</a:t>
                      </a:r>
                    </a:p>
                  </a:txBody>
                  <a:tcPr>
                    <a:solidFill>
                      <a:srgbClr val="03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9933"/>
                          </a:solidFill>
                        </a:rPr>
                        <a:t>0.62</a:t>
                      </a:r>
                    </a:p>
                  </a:txBody>
                  <a:tcPr>
                    <a:solidFill>
                      <a:srgbClr val="03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19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9933"/>
                          </a:solidFill>
                        </a:rPr>
                        <a:t>CBK600191</a:t>
                      </a:r>
                    </a:p>
                  </a:txBody>
                  <a:tcPr>
                    <a:solidFill>
                      <a:srgbClr val="03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9933"/>
                          </a:solidFill>
                        </a:rPr>
                        <a:t>0.33</a:t>
                      </a:r>
                    </a:p>
                  </a:txBody>
                  <a:tcPr>
                    <a:solidFill>
                      <a:srgbClr val="03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9933"/>
                          </a:solidFill>
                        </a:rPr>
                        <a:t>0.17</a:t>
                      </a:r>
                    </a:p>
                  </a:txBody>
                  <a:tcPr>
                    <a:solidFill>
                      <a:srgbClr val="03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647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9933"/>
                          </a:solidFill>
                        </a:rPr>
                        <a:t>CBK600209</a:t>
                      </a:r>
                    </a:p>
                  </a:txBody>
                  <a:tcPr>
                    <a:solidFill>
                      <a:srgbClr val="03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9933"/>
                          </a:solidFill>
                        </a:rPr>
                        <a:t>0.49</a:t>
                      </a:r>
                    </a:p>
                  </a:txBody>
                  <a:tcPr>
                    <a:solidFill>
                      <a:srgbClr val="03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9933"/>
                          </a:solidFill>
                        </a:rPr>
                        <a:t>0.28</a:t>
                      </a:r>
                    </a:p>
                  </a:txBody>
                  <a:tcPr>
                    <a:solidFill>
                      <a:srgbClr val="03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555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9933"/>
                          </a:solidFill>
                        </a:rPr>
                        <a:t>CBK600218</a:t>
                      </a:r>
                    </a:p>
                  </a:txBody>
                  <a:tcPr>
                    <a:solidFill>
                      <a:srgbClr val="03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9933"/>
                          </a:solidFill>
                        </a:rPr>
                        <a:t>0.026</a:t>
                      </a:r>
                    </a:p>
                  </a:txBody>
                  <a:tcPr>
                    <a:solidFill>
                      <a:srgbClr val="03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9933"/>
                          </a:solidFill>
                        </a:rPr>
                        <a:t>0.14</a:t>
                      </a:r>
                    </a:p>
                  </a:txBody>
                  <a:tcPr>
                    <a:solidFill>
                      <a:srgbClr val="03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53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14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26564</TotalTime>
  <Words>327</Words>
  <Application>Microsoft Office PowerPoint</Application>
  <PresentationFormat>Widescreen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Lucida Sans Unicode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Wee Ong</dc:creator>
  <cp:lastModifiedBy>Carter, Eve</cp:lastModifiedBy>
  <cp:revision>832</cp:revision>
  <dcterms:created xsi:type="dcterms:W3CDTF">2021-12-08T22:20:01Z</dcterms:created>
  <dcterms:modified xsi:type="dcterms:W3CDTF">2023-07-10T13:28:13Z</dcterms:modified>
</cp:coreProperties>
</file>