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84" r:id="rId2"/>
    <p:sldId id="464" r:id="rId3"/>
    <p:sldId id="465" r:id="rId4"/>
    <p:sldId id="466" r:id="rId5"/>
    <p:sldId id="467" r:id="rId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DE2A46-8A23-4DB8-8016-7749AE74D3F7}" v="23" dt="2024-01-18T15:52:51.155"/>
    <p1510:client id="{C1F65A9F-B9A9-424B-B50E-7B8FD461AE11}" v="54" dt="2024-01-17T19:55:10.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622" autoAdjust="0"/>
  </p:normalViewPr>
  <p:slideViewPr>
    <p:cSldViewPr snapToGrid="0">
      <p:cViewPr>
        <p:scale>
          <a:sx n="131" d="100"/>
          <a:sy n="131"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876" cy="466411"/>
          </a:xfrm>
          <a:prstGeom prst="rect">
            <a:avLst/>
          </a:prstGeom>
        </p:spPr>
        <p:txBody>
          <a:bodyPr vert="horz" lIns="91797" tIns="45898" rIns="91797" bIns="45898" rtlCol="0"/>
          <a:lstStyle>
            <a:lvl1pPr algn="l">
              <a:defRPr sz="1200"/>
            </a:lvl1pPr>
          </a:lstStyle>
          <a:p>
            <a:endParaRPr lang="en-US"/>
          </a:p>
        </p:txBody>
      </p:sp>
      <p:sp>
        <p:nvSpPr>
          <p:cNvPr id="3" name="Date Placeholder 2"/>
          <p:cNvSpPr>
            <a:spLocks noGrp="1"/>
          </p:cNvSpPr>
          <p:nvPr>
            <p:ph type="dt" idx="1"/>
          </p:nvPr>
        </p:nvSpPr>
        <p:spPr>
          <a:xfrm>
            <a:off x="3977630" y="1"/>
            <a:ext cx="3043876" cy="466411"/>
          </a:xfrm>
          <a:prstGeom prst="rect">
            <a:avLst/>
          </a:prstGeom>
        </p:spPr>
        <p:txBody>
          <a:bodyPr vert="horz" lIns="91797" tIns="45898" rIns="91797" bIns="45898" rtlCol="0"/>
          <a:lstStyle>
            <a:lvl1pPr algn="r">
              <a:defRPr sz="1200"/>
            </a:lvl1pPr>
          </a:lstStyle>
          <a:p>
            <a:fld id="{9D3BD487-DA05-4510-A529-A16DA2702477}" type="datetimeFigureOut">
              <a:rPr lang="en-US" smtClean="0"/>
              <a:t>2/29/24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797" tIns="45898" rIns="91797" bIns="45898" rtlCol="0" anchor="ctr"/>
          <a:lstStyle/>
          <a:p>
            <a:endParaRPr lang="en-US"/>
          </a:p>
        </p:txBody>
      </p:sp>
      <p:sp>
        <p:nvSpPr>
          <p:cNvPr id="5" name="Notes Placeholder 4"/>
          <p:cNvSpPr>
            <a:spLocks noGrp="1"/>
          </p:cNvSpPr>
          <p:nvPr>
            <p:ph type="body" sz="quarter" idx="3"/>
          </p:nvPr>
        </p:nvSpPr>
        <p:spPr>
          <a:xfrm>
            <a:off x="702310" y="4479449"/>
            <a:ext cx="5618480" cy="3666016"/>
          </a:xfrm>
          <a:prstGeom prst="rect">
            <a:avLst/>
          </a:prstGeom>
        </p:spPr>
        <p:txBody>
          <a:bodyPr vert="horz" lIns="91797" tIns="45898" rIns="91797" bIns="458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691"/>
            <a:ext cx="3043876" cy="466410"/>
          </a:xfrm>
          <a:prstGeom prst="rect">
            <a:avLst/>
          </a:prstGeom>
        </p:spPr>
        <p:txBody>
          <a:bodyPr vert="horz" lIns="91797" tIns="45898" rIns="91797" bIns="45898" rtlCol="0" anchor="b"/>
          <a:lstStyle>
            <a:lvl1pPr algn="l">
              <a:defRPr sz="1200"/>
            </a:lvl1pPr>
          </a:lstStyle>
          <a:p>
            <a:endParaRPr lang="en-US"/>
          </a:p>
        </p:txBody>
      </p:sp>
      <p:sp>
        <p:nvSpPr>
          <p:cNvPr id="7" name="Slide Number Placeholder 6"/>
          <p:cNvSpPr>
            <a:spLocks noGrp="1"/>
          </p:cNvSpPr>
          <p:nvPr>
            <p:ph type="sldNum" sz="quarter" idx="5"/>
          </p:nvPr>
        </p:nvSpPr>
        <p:spPr>
          <a:xfrm>
            <a:off x="3977630" y="8842691"/>
            <a:ext cx="3043876" cy="466410"/>
          </a:xfrm>
          <a:prstGeom prst="rect">
            <a:avLst/>
          </a:prstGeom>
        </p:spPr>
        <p:txBody>
          <a:bodyPr vert="horz" lIns="91797" tIns="45898" rIns="91797" bIns="45898" rtlCol="0" anchor="b"/>
          <a:lstStyle>
            <a:lvl1pPr algn="r">
              <a:defRPr sz="1200"/>
            </a:lvl1pPr>
          </a:lstStyle>
          <a:p>
            <a:fld id="{43785EB3-AF33-4489-BAB2-916C18E58655}" type="slidenum">
              <a:rPr lang="en-US" smtClean="0"/>
              <a:t>‹#›</a:t>
            </a:fld>
            <a:endParaRPr lang="en-US"/>
          </a:p>
        </p:txBody>
      </p:sp>
    </p:spTree>
    <p:extLst>
      <p:ext uri="{BB962C8B-B14F-4D97-AF65-F5344CB8AC3E}">
        <p14:creationId xmlns:p14="http://schemas.microsoft.com/office/powerpoint/2010/main" val="3987220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785EB3-AF33-4489-BAB2-916C18E58655}" type="slidenum">
              <a:rPr lang="en-US" smtClean="0"/>
              <a:t>1</a:t>
            </a:fld>
            <a:endParaRPr lang="en-US"/>
          </a:p>
        </p:txBody>
      </p:sp>
    </p:spTree>
    <p:extLst>
      <p:ext uri="{BB962C8B-B14F-4D97-AF65-F5344CB8AC3E}">
        <p14:creationId xmlns:p14="http://schemas.microsoft.com/office/powerpoint/2010/main" val="329984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74DD-ADF0-114C-F38A-04E64DD9C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647F0-A8C5-9365-84DC-0A8D719FC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BF33D8-CE36-C6DE-C4CB-429057A2F62C}"/>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5" name="Footer Placeholder 4">
            <a:extLst>
              <a:ext uri="{FF2B5EF4-FFF2-40B4-BE49-F238E27FC236}">
                <a16:creationId xmlns:a16="http://schemas.microsoft.com/office/drawing/2014/main" id="{04814C5D-1749-A9E9-2E1C-2E12BA1BF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7D1C-3894-BE52-E3CD-6C635230A929}"/>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74158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062A-3FD3-5CCF-46E9-6BA8B3ADFE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DDC6E-99AD-85F7-FDF5-E456CC2EA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42FCD-1FCD-4742-1E90-DAEB42144C36}"/>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5" name="Footer Placeholder 4">
            <a:extLst>
              <a:ext uri="{FF2B5EF4-FFF2-40B4-BE49-F238E27FC236}">
                <a16:creationId xmlns:a16="http://schemas.microsoft.com/office/drawing/2014/main" id="{79ED37A2-3DDE-6D7D-EB43-EC2525BB9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2A473-4271-D38A-0358-0C3D5FB6228C}"/>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37153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A1960-97E1-715C-892A-7A7358E2B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8CB8B-9843-F8DC-BBF7-1C0BB5D1D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8C2AC-E19F-9F47-31B6-126A7BC6F8A7}"/>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5" name="Footer Placeholder 4">
            <a:extLst>
              <a:ext uri="{FF2B5EF4-FFF2-40B4-BE49-F238E27FC236}">
                <a16:creationId xmlns:a16="http://schemas.microsoft.com/office/drawing/2014/main" id="{B1D79D08-7955-6002-3353-19A2615DB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FCA55-00D7-BA0F-84DD-0C67EC94FACE}"/>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02235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180" y="2300873"/>
            <a:ext cx="10017639" cy="1419009"/>
          </a:xfrm>
          <a:prstGeom prst="rect">
            <a:avLst/>
          </a:prstGeom>
        </p:spPr>
      </p:pic>
      <p:sp>
        <p:nvSpPr>
          <p:cNvPr id="5" name="Text Placeholder 4"/>
          <p:cNvSpPr>
            <a:spLocks noGrp="1"/>
          </p:cNvSpPr>
          <p:nvPr>
            <p:ph type="body" sz="quarter" idx="10" hasCustomPrompt="1"/>
          </p:nvPr>
        </p:nvSpPr>
        <p:spPr>
          <a:xfrm>
            <a:off x="2606674" y="4362450"/>
            <a:ext cx="6978650" cy="671513"/>
          </a:xfrm>
          <a:prstGeom prst="rect">
            <a:avLst/>
          </a:prstGeom>
        </p:spPr>
        <p:txBody>
          <a:bodyPr/>
          <a:lstStyle>
            <a:lvl1pPr marL="0" indent="0" algn="ctr">
              <a:buNone/>
              <a:defRPr sz="3600">
                <a:solidFill>
                  <a:srgbClr val="4B9CD3"/>
                </a:solidFill>
                <a:latin typeface="+mn-lt"/>
                <a:ea typeface="Helvetica" charset="0"/>
                <a:cs typeface="Helvetica" charset="0"/>
              </a:defRPr>
            </a:lvl1pPr>
          </a:lstStyle>
          <a:p>
            <a:pPr lvl="0"/>
            <a:r>
              <a:rPr lang="en-US" dirty="0"/>
              <a:t>Title goes here</a:t>
            </a:r>
          </a:p>
        </p:txBody>
      </p:sp>
    </p:spTree>
    <p:extLst>
      <p:ext uri="{BB962C8B-B14F-4D97-AF65-F5344CB8AC3E}">
        <p14:creationId xmlns:p14="http://schemas.microsoft.com/office/powerpoint/2010/main" val="97408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5786717" y="0"/>
            <a:ext cx="6858000" cy="6858000"/>
          </a:xfrm>
          <a:prstGeom prst="rect">
            <a:avLst/>
          </a:prstGeom>
        </p:spPr>
      </p:pic>
      <p:pic>
        <p:nvPicPr>
          <p:cNvPr id="11" name="Picture 10">
            <a:extLst>
              <a:ext uri="{FF2B5EF4-FFF2-40B4-BE49-F238E27FC236}">
                <a16:creationId xmlns:a16="http://schemas.microsoft.com/office/drawing/2014/main" id="{54E8D001-4306-2042-97AA-7A931EF2C5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538" y="6386865"/>
            <a:ext cx="2773138" cy="392818"/>
          </a:xfrm>
          <a:prstGeom prst="rect">
            <a:avLst/>
          </a:prstGeom>
        </p:spPr>
      </p:pic>
      <p:cxnSp>
        <p:nvCxnSpPr>
          <p:cNvPr id="15" name="Straight Connector 14"/>
          <p:cNvCxnSpPr/>
          <p:nvPr userDrawn="1"/>
        </p:nvCxnSpPr>
        <p:spPr>
          <a:xfrm>
            <a:off x="0" y="6278033"/>
            <a:ext cx="12192000" cy="0"/>
          </a:xfrm>
          <a:prstGeom prst="line">
            <a:avLst/>
          </a:prstGeom>
          <a:ln w="28575">
            <a:solidFill>
              <a:srgbClr val="4B9CD3"/>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1560029" y="6393870"/>
            <a:ext cx="587230" cy="369332"/>
          </a:xfrm>
          <a:prstGeom prst="rect">
            <a:avLst/>
          </a:prstGeom>
          <a:noFill/>
        </p:spPr>
        <p:txBody>
          <a:bodyPr wrap="square" rtlCol="0">
            <a:spAutoFit/>
          </a:bodyPr>
          <a:lstStyle/>
          <a:p>
            <a:fld id="{2F2A68AC-A38C-4B4F-ABF3-654AB1B12858}" type="slidenum">
              <a:rPr lang="en-US" smtClean="0">
                <a:solidFill>
                  <a:srgbClr val="4B9CD3"/>
                </a:solidFill>
                <a:latin typeface="Helvetica" charset="0"/>
                <a:ea typeface="Helvetica" charset="0"/>
                <a:cs typeface="Helvetica" charset="0"/>
              </a:rPr>
              <a:t>‹#›</a:t>
            </a:fld>
            <a:endParaRPr lang="en-US" dirty="0">
              <a:solidFill>
                <a:srgbClr val="4B9CD3"/>
              </a:solidFill>
              <a:latin typeface="Helvetica" charset="0"/>
              <a:ea typeface="Helvetica" charset="0"/>
              <a:cs typeface="Helvetica" charset="0"/>
            </a:endParaRPr>
          </a:p>
        </p:txBody>
      </p:sp>
      <p:sp>
        <p:nvSpPr>
          <p:cNvPr id="5" name="Text Placeholder 4"/>
          <p:cNvSpPr>
            <a:spLocks noGrp="1"/>
          </p:cNvSpPr>
          <p:nvPr>
            <p:ph type="body" sz="quarter" idx="10" hasCustomPrompt="1"/>
          </p:nvPr>
        </p:nvSpPr>
        <p:spPr>
          <a:xfrm>
            <a:off x="554037" y="419100"/>
            <a:ext cx="10460707" cy="947737"/>
          </a:xfrm>
          <a:prstGeom prst="rect">
            <a:avLst/>
          </a:prstGeom>
        </p:spPr>
        <p:txBody>
          <a:bodyPr/>
          <a:lstStyle>
            <a:lvl1pPr marL="0" indent="0" algn="l">
              <a:buNone/>
              <a:defRPr sz="4800" b="1" i="0">
                <a:solidFill>
                  <a:srgbClr val="4B9CD3"/>
                </a:solidFill>
                <a:latin typeface="Calisto MT" charset="0"/>
                <a:ea typeface="Calisto MT" charset="0"/>
                <a:cs typeface="Calisto MT" charset="0"/>
              </a:defRPr>
            </a:lvl1pPr>
          </a:lstStyle>
          <a:p>
            <a:pPr lvl="0"/>
            <a:r>
              <a:rPr lang="en-US" dirty="0"/>
              <a:t>Headline here</a:t>
            </a:r>
          </a:p>
        </p:txBody>
      </p:sp>
      <p:sp>
        <p:nvSpPr>
          <p:cNvPr id="7" name="Text Placeholder 6"/>
          <p:cNvSpPr>
            <a:spLocks noGrp="1"/>
          </p:cNvSpPr>
          <p:nvPr>
            <p:ph type="body" sz="quarter" idx="11" hasCustomPrompt="1"/>
          </p:nvPr>
        </p:nvSpPr>
        <p:spPr>
          <a:xfrm>
            <a:off x="554038" y="1161832"/>
            <a:ext cx="10460705" cy="568325"/>
          </a:xfrm>
          <a:prstGeom prst="rect">
            <a:avLst/>
          </a:prstGeom>
        </p:spPr>
        <p:txBody>
          <a:bodyPr/>
          <a:lstStyle>
            <a:lvl1pPr marL="0" indent="0">
              <a:buNone/>
              <a:defRPr sz="2400">
                <a:solidFill>
                  <a:srgbClr val="4B9CD3"/>
                </a:solidFill>
                <a:latin typeface="+mn-lt"/>
                <a:ea typeface="Helvetica" charset="0"/>
                <a:cs typeface="Helvetica" charset="0"/>
              </a:defRPr>
            </a:lvl1pPr>
          </a:lstStyle>
          <a:p>
            <a:pPr lvl="0"/>
            <a:r>
              <a:rPr lang="en-US" dirty="0"/>
              <a:t>Slide subhead here</a:t>
            </a:r>
          </a:p>
        </p:txBody>
      </p:sp>
      <p:pic>
        <p:nvPicPr>
          <p:cNvPr id="6" name="Picture 5">
            <a:extLst>
              <a:ext uri="{FF2B5EF4-FFF2-40B4-BE49-F238E27FC236}">
                <a16:creationId xmlns:a16="http://schemas.microsoft.com/office/drawing/2014/main" id="{CE353DB7-3761-9B47-B961-AD6E5E58EF53}"/>
              </a:ext>
            </a:extLst>
          </p:cNvPr>
          <p:cNvPicPr>
            <a:picLocks noChangeAspect="1"/>
          </p:cNvPicPr>
          <p:nvPr userDrawn="1"/>
        </p:nvPicPr>
        <p:blipFill rotWithShape="1">
          <a:blip r:embed="rId4"/>
          <a:srcRect t="16558" b="65963"/>
          <a:stretch/>
        </p:blipFill>
        <p:spPr>
          <a:xfrm>
            <a:off x="8326703" y="6475099"/>
            <a:ext cx="3156235" cy="275833"/>
          </a:xfrm>
          <a:prstGeom prst="rect">
            <a:avLst/>
          </a:prstGeom>
        </p:spPr>
      </p:pic>
    </p:spTree>
    <p:extLst>
      <p:ext uri="{BB962C8B-B14F-4D97-AF65-F5344CB8AC3E}">
        <p14:creationId xmlns:p14="http://schemas.microsoft.com/office/powerpoint/2010/main" val="110488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5D3C-2A0E-EC4A-86D7-7C396AA53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C3F31-80D2-E8FC-9FF9-A22124E53C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16512-301B-8DDC-44BC-D82446DB7085}"/>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5" name="Footer Placeholder 4">
            <a:extLst>
              <a:ext uri="{FF2B5EF4-FFF2-40B4-BE49-F238E27FC236}">
                <a16:creationId xmlns:a16="http://schemas.microsoft.com/office/drawing/2014/main" id="{29481F2F-04E4-32C8-D29E-FD0E5B216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11CBD-B186-54EA-A97B-EBB4307CAC0B}"/>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272284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849D-35F1-D39D-9B34-A946ADDCA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F989EC-052C-B4A2-6011-5E08FFEC5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AACD85-C280-8D8A-94E1-6DAFB51D2A34}"/>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5" name="Footer Placeholder 4">
            <a:extLst>
              <a:ext uri="{FF2B5EF4-FFF2-40B4-BE49-F238E27FC236}">
                <a16:creationId xmlns:a16="http://schemas.microsoft.com/office/drawing/2014/main" id="{237718E2-8B92-8955-E145-588EC1CFC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2D648-B874-2F3A-A7BE-D071C16AE8DF}"/>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65748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64B8-64F7-096C-6F54-190F23114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18AE9-15EB-1C26-D0F2-EB82617CF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872A1-F1DA-20A7-2B9C-140B6750A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F207F8-6D22-24E1-C32C-942AD67ABBBB}"/>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6" name="Footer Placeholder 5">
            <a:extLst>
              <a:ext uri="{FF2B5EF4-FFF2-40B4-BE49-F238E27FC236}">
                <a16:creationId xmlns:a16="http://schemas.microsoft.com/office/drawing/2014/main" id="{6EC08457-79EA-2772-9791-D4B9927B1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014A0-CACA-D7D8-D372-DD31B7216BA0}"/>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33067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2DD0-EE2F-6F12-901A-CD0348AF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23E9AE-2599-A5B9-641C-BC715C043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6C2C9E-DA2F-9199-4A6E-B900DF615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E245-A8A0-B501-7506-AB35A0673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9CAF5E-B3B1-86E5-C173-478C7F09C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1FF13E-7B16-6AC4-C33A-EAE17163B50D}"/>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8" name="Footer Placeholder 7">
            <a:extLst>
              <a:ext uri="{FF2B5EF4-FFF2-40B4-BE49-F238E27FC236}">
                <a16:creationId xmlns:a16="http://schemas.microsoft.com/office/drawing/2014/main" id="{CD67A357-6AD9-99B7-9A50-1FFCB73B7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2C629-9A85-16D8-65FE-248893005BDE}"/>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18349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074E-D7C5-1826-2CB6-D639BDAAE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B00C05-BB41-CBCB-F807-02CF5FFCF51E}"/>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4" name="Footer Placeholder 3">
            <a:extLst>
              <a:ext uri="{FF2B5EF4-FFF2-40B4-BE49-F238E27FC236}">
                <a16:creationId xmlns:a16="http://schemas.microsoft.com/office/drawing/2014/main" id="{73A52F00-5829-191C-D8CA-96996C87F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8184E-B8A3-AD74-C598-CD73E70A4C4D}"/>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23675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8F804-18A2-B749-5448-B847596C3A20}"/>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3" name="Footer Placeholder 2">
            <a:extLst>
              <a:ext uri="{FF2B5EF4-FFF2-40B4-BE49-F238E27FC236}">
                <a16:creationId xmlns:a16="http://schemas.microsoft.com/office/drawing/2014/main" id="{F35C8610-067C-BCFC-B69A-0E9953BFE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B1B89-B8A2-59B6-140B-6E2AB04549FC}"/>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80734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CF9D-430D-F45B-1FB6-04B6820BC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146FEA-9C1F-FC8A-5149-248DDC47D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C3D9F-6375-C7DC-7D75-8C65644FB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F160C-DA15-02F3-701F-18C21A54B01A}"/>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6" name="Footer Placeholder 5">
            <a:extLst>
              <a:ext uri="{FF2B5EF4-FFF2-40B4-BE49-F238E27FC236}">
                <a16:creationId xmlns:a16="http://schemas.microsoft.com/office/drawing/2014/main" id="{F3866B57-BA64-DCD0-2B6E-8D228C8EB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8A00D-2EA0-41D4-C895-BEB625312A3B}"/>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30701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9CED-0B71-FD34-6866-B3062BD07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3ACD7-41E2-A646-D144-BD6222806D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BD7FF-80FF-AC33-8545-9674A07F4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D2DED-F70B-D4F0-24EE-A9FA7D18DF1B}"/>
              </a:ext>
            </a:extLst>
          </p:cNvPr>
          <p:cNvSpPr>
            <a:spLocks noGrp="1"/>
          </p:cNvSpPr>
          <p:nvPr>
            <p:ph type="dt" sz="half" idx="10"/>
          </p:nvPr>
        </p:nvSpPr>
        <p:spPr/>
        <p:txBody>
          <a:bodyPr/>
          <a:lstStyle/>
          <a:p>
            <a:fld id="{11DDFBA8-8FF6-4097-8D23-6C5CD7586E93}" type="datetimeFigureOut">
              <a:rPr lang="en-US" smtClean="0"/>
              <a:t>2/29/24</a:t>
            </a:fld>
            <a:endParaRPr lang="en-US"/>
          </a:p>
        </p:txBody>
      </p:sp>
      <p:sp>
        <p:nvSpPr>
          <p:cNvPr id="6" name="Footer Placeholder 5">
            <a:extLst>
              <a:ext uri="{FF2B5EF4-FFF2-40B4-BE49-F238E27FC236}">
                <a16:creationId xmlns:a16="http://schemas.microsoft.com/office/drawing/2014/main" id="{8C93108F-C2C1-B797-A7E9-5DED5C52E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6D870-3BDA-9ECF-27E9-FAD54BDE8051}"/>
              </a:ext>
            </a:extLst>
          </p:cNvPr>
          <p:cNvSpPr>
            <a:spLocks noGrp="1"/>
          </p:cNvSpPr>
          <p:nvPr>
            <p:ph type="sldNum" sz="quarter" idx="12"/>
          </p:nvPr>
        </p:nvSpPr>
        <p:spPr/>
        <p:txBody>
          <a:bodyPr/>
          <a:lstStyle/>
          <a:p>
            <a:fld id="{AFEDBD5E-3A2F-483A-8FCD-DB18D83BF7D5}" type="slidenum">
              <a:rPr lang="en-US" smtClean="0"/>
              <a:t>‹#›</a:t>
            </a:fld>
            <a:endParaRPr lang="en-US"/>
          </a:p>
        </p:txBody>
      </p:sp>
    </p:spTree>
    <p:extLst>
      <p:ext uri="{BB962C8B-B14F-4D97-AF65-F5344CB8AC3E}">
        <p14:creationId xmlns:p14="http://schemas.microsoft.com/office/powerpoint/2010/main" val="174576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05572-F7DC-9487-28EC-90A722DAB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806CE-AE89-E811-53A4-395A95448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FF19C-6E58-A9B1-BB1E-E27754EC5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DFBA8-8FF6-4097-8D23-6C5CD7586E93}" type="datetimeFigureOut">
              <a:rPr lang="en-US" smtClean="0"/>
              <a:t>2/29/24</a:t>
            </a:fld>
            <a:endParaRPr lang="en-US"/>
          </a:p>
        </p:txBody>
      </p:sp>
      <p:sp>
        <p:nvSpPr>
          <p:cNvPr id="5" name="Footer Placeholder 4">
            <a:extLst>
              <a:ext uri="{FF2B5EF4-FFF2-40B4-BE49-F238E27FC236}">
                <a16:creationId xmlns:a16="http://schemas.microsoft.com/office/drawing/2014/main" id="{4189C403-066B-01B5-BA1F-35DE56714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8EF989-A6C0-4FD3-B3E5-927141B48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DBD5E-3A2F-483A-8FCD-DB18D83BF7D5}" type="slidenum">
              <a:rPr lang="en-US" smtClean="0"/>
              <a:t>‹#›</a:t>
            </a:fld>
            <a:endParaRPr lang="en-US"/>
          </a:p>
        </p:txBody>
      </p:sp>
    </p:spTree>
    <p:extLst>
      <p:ext uri="{BB962C8B-B14F-4D97-AF65-F5344CB8AC3E}">
        <p14:creationId xmlns:p14="http://schemas.microsoft.com/office/powerpoint/2010/main" val="12750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A63BE2-B86F-9665-51D6-61B628232F30}"/>
              </a:ext>
            </a:extLst>
          </p:cNvPr>
          <p:cNvSpPr>
            <a:spLocks noGrp="1"/>
          </p:cNvSpPr>
          <p:nvPr>
            <p:ph type="body" sz="quarter" idx="10"/>
          </p:nvPr>
        </p:nvSpPr>
        <p:spPr>
          <a:xfrm>
            <a:off x="2606674" y="4362450"/>
            <a:ext cx="6978650" cy="1724025"/>
          </a:xfrm>
        </p:spPr>
        <p:txBody>
          <a:bodyPr>
            <a:normAutofit fontScale="92500"/>
          </a:bodyPr>
          <a:lstStyle/>
          <a:p>
            <a:r>
              <a:rPr lang="en-US" dirty="0"/>
              <a:t>SARS-CoV-2 NSP13 helicase</a:t>
            </a:r>
          </a:p>
          <a:p>
            <a:r>
              <a:rPr lang="en-US" dirty="0"/>
              <a:t>Biochemical assessment of SSYa10-001</a:t>
            </a:r>
          </a:p>
          <a:p>
            <a:r>
              <a:rPr lang="en-US" dirty="0"/>
              <a:t>January 17, 2024</a:t>
            </a:r>
          </a:p>
        </p:txBody>
      </p:sp>
    </p:spTree>
    <p:extLst>
      <p:ext uri="{BB962C8B-B14F-4D97-AF65-F5344CB8AC3E}">
        <p14:creationId xmlns:p14="http://schemas.microsoft.com/office/powerpoint/2010/main" val="60742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438D25-ADEA-086B-C7D3-0D9E8A034EE4}"/>
              </a:ext>
            </a:extLst>
          </p:cNvPr>
          <p:cNvSpPr>
            <a:spLocks noGrp="1"/>
          </p:cNvSpPr>
          <p:nvPr>
            <p:ph type="body" sz="quarter" idx="10"/>
          </p:nvPr>
        </p:nvSpPr>
        <p:spPr/>
        <p:txBody>
          <a:bodyPr/>
          <a:lstStyle/>
          <a:p>
            <a:r>
              <a:rPr lang="en-US" dirty="0"/>
              <a:t>Assay overview</a:t>
            </a:r>
          </a:p>
        </p:txBody>
      </p:sp>
      <p:sp>
        <p:nvSpPr>
          <p:cNvPr id="3" name="Text Placeholder 2">
            <a:extLst>
              <a:ext uri="{FF2B5EF4-FFF2-40B4-BE49-F238E27FC236}">
                <a16:creationId xmlns:a16="http://schemas.microsoft.com/office/drawing/2014/main" id="{593725F0-1750-8945-5E78-D5ACE143460A}"/>
              </a:ext>
            </a:extLst>
          </p:cNvPr>
          <p:cNvSpPr>
            <a:spLocks noGrp="1"/>
          </p:cNvSpPr>
          <p:nvPr>
            <p:ph type="body" sz="quarter" idx="11"/>
          </p:nvPr>
        </p:nvSpPr>
        <p:spPr>
          <a:xfrm>
            <a:off x="554038" y="1161831"/>
            <a:ext cx="10460705" cy="5277069"/>
          </a:xfrm>
        </p:spPr>
        <p:txBody>
          <a:bodyPr>
            <a:normAutofit fontScale="92500" lnSpcReduction="10000"/>
          </a:bodyPr>
          <a:lstStyle/>
          <a:p>
            <a:pPr marL="342900" indent="-342900">
              <a:buFont typeface="Arial" panose="020B0604020202020204" pitchFamily="34" charset="0"/>
              <a:buChar char="•"/>
            </a:pPr>
            <a:r>
              <a:rPr lang="en-US" dirty="0"/>
              <a:t>3 assays have been established for assessing biochemical activity of SARS-CoV-2 NSP13 helicase</a:t>
            </a:r>
          </a:p>
          <a:p>
            <a:pPr marL="342900" indent="-342900">
              <a:buFont typeface="Arial" panose="020B0604020202020204" pitchFamily="34" charset="0"/>
              <a:buChar char="•"/>
            </a:pPr>
            <a:r>
              <a:rPr lang="en-US" dirty="0"/>
              <a:t>Each assay was performed in duplicate</a:t>
            </a:r>
          </a:p>
          <a:p>
            <a:pPr marL="342900" indent="-342900">
              <a:buFont typeface="Arial" panose="020B0604020202020204" pitchFamily="34" charset="0"/>
              <a:buChar char="•"/>
            </a:pPr>
            <a:r>
              <a:rPr lang="en-US" dirty="0"/>
              <a:t>To assess the biochemical inhibition of SSYa10-001 on NSP13 helicase, both an ADP-Glo and FRET based helicase unwinding assay were performed within the established parameters previously disclosed</a:t>
            </a:r>
          </a:p>
          <a:p>
            <a:pPr marL="342900" indent="-342900">
              <a:buFont typeface="Arial" panose="020B0604020202020204" pitchFamily="34" charset="0"/>
              <a:buChar char="•"/>
            </a:pPr>
            <a:r>
              <a:rPr lang="en-US" dirty="0"/>
              <a:t>The concentration started at 200 </a:t>
            </a:r>
            <a:r>
              <a:rPr lang="en-US" dirty="0">
                <a:latin typeface="Calibri" panose="020F0502020204030204" pitchFamily="34" charset="0"/>
                <a:ea typeface="Calibri" panose="020F0502020204030204" pitchFamily="34" charset="0"/>
                <a:cs typeface="Calibri" panose="020F0502020204030204" pitchFamily="34" charset="0"/>
              </a:rPr>
              <a:t>µM and decreased 2-fold for 12 total point dilution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 interference assay with the ADP-Glo assay reagents was performed to ensure the inhibitory activity observed was due to the inhibition of the enzyme and not due to the background/assay interference of the reagents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buffer compositions are as follows</a:t>
            </a:r>
          </a:p>
          <a:p>
            <a:pPr marL="1028700" lvl="1" indent="-342900"/>
            <a:r>
              <a:rPr lang="en-US" dirty="0">
                <a:latin typeface="Calibri" panose="020F0502020204030204" pitchFamily="34" charset="0"/>
                <a:ea typeface="Calibri" panose="020F0502020204030204" pitchFamily="34" charset="0"/>
                <a:cs typeface="Calibri" panose="020F0502020204030204" pitchFamily="34" charset="0"/>
              </a:rPr>
              <a:t>ADP-Glo assay: 50 mM HEPES (pH 7.5), 5 % glycerol, 100 µM TCEP, 0.01 % BSA, 0.02 % Tween-20, 2 mM magnesium acetate</a:t>
            </a:r>
          </a:p>
          <a:p>
            <a:pPr marL="1028700" lvl="1" indent="-342900"/>
            <a:r>
              <a:rPr lang="en-US" dirty="0">
                <a:latin typeface="Calibri" panose="020F0502020204030204" pitchFamily="34" charset="0"/>
                <a:ea typeface="Calibri" panose="020F0502020204030204" pitchFamily="34" charset="0"/>
                <a:cs typeface="Calibri" panose="020F0502020204030204" pitchFamily="34" charset="0"/>
              </a:rPr>
              <a:t>FRET based helicase unwinding assay: 20 mM HEPES (pH 7.5), 20 mM NaCl, 100 µM TCEP, 0.003% Tween-20, 0.01% BSA</a:t>
            </a:r>
            <a:endParaRPr lang="en-US" dirty="0"/>
          </a:p>
        </p:txBody>
      </p:sp>
    </p:spTree>
    <p:extLst>
      <p:ext uri="{BB962C8B-B14F-4D97-AF65-F5344CB8AC3E}">
        <p14:creationId xmlns:p14="http://schemas.microsoft.com/office/powerpoint/2010/main" val="189992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C0ADF4-BA4F-C86F-03A5-9FDE872C178C}"/>
              </a:ext>
            </a:extLst>
          </p:cNvPr>
          <p:cNvSpPr>
            <a:spLocks noGrp="1"/>
          </p:cNvSpPr>
          <p:nvPr>
            <p:ph type="body" sz="quarter" idx="10"/>
          </p:nvPr>
        </p:nvSpPr>
        <p:spPr/>
        <p:txBody>
          <a:bodyPr/>
          <a:lstStyle/>
          <a:p>
            <a:r>
              <a:rPr lang="en-US" dirty="0"/>
              <a:t>Results</a:t>
            </a:r>
          </a:p>
        </p:txBody>
      </p:sp>
      <p:sp>
        <p:nvSpPr>
          <p:cNvPr id="3" name="Text Placeholder 2">
            <a:extLst>
              <a:ext uri="{FF2B5EF4-FFF2-40B4-BE49-F238E27FC236}">
                <a16:creationId xmlns:a16="http://schemas.microsoft.com/office/drawing/2014/main" id="{833ABAAC-EBBA-3C63-7B79-8DA51F43CD52}"/>
              </a:ext>
            </a:extLst>
          </p:cNvPr>
          <p:cNvSpPr>
            <a:spLocks noGrp="1"/>
          </p:cNvSpPr>
          <p:nvPr>
            <p:ph type="body" sz="quarter" idx="11"/>
          </p:nvPr>
        </p:nvSpPr>
        <p:spPr>
          <a:xfrm>
            <a:off x="554038" y="1161832"/>
            <a:ext cx="10460705" cy="1589306"/>
          </a:xfrm>
        </p:spPr>
        <p:txBody>
          <a:bodyPr>
            <a:normAutofit fontScale="92500" lnSpcReduction="20000"/>
          </a:bodyPr>
          <a:lstStyle/>
          <a:p>
            <a:pPr marL="342900" indent="-342900">
              <a:buFont typeface="Arial" panose="020B0604020202020204" pitchFamily="34" charset="0"/>
              <a:buChar char="•"/>
            </a:pPr>
            <a:r>
              <a:rPr lang="en-US" dirty="0"/>
              <a:t>SSYa10-001 had less than 10 </a:t>
            </a:r>
            <a:r>
              <a:rPr lang="en-US" dirty="0">
                <a:latin typeface="Calibri" panose="020F0502020204030204" pitchFamily="34" charset="0"/>
                <a:ea typeface="Calibri" panose="020F0502020204030204" pitchFamily="34" charset="0"/>
                <a:cs typeface="Calibri" panose="020F0502020204030204" pitchFamily="34" charset="0"/>
              </a:rPr>
              <a:t>µM IC₅₀ in ADP-Glo assay conditions (- ssDNA) but greater than 20 µM IC₅₀ in ADP-Glo assay conditions (+ssDNA)</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No significant ADP-Glo assay reagent interference could be observed, indicating the resulting inhibitory activity is likely due to the compound inhibiting the enzyme</a:t>
            </a:r>
          </a:p>
          <a:p>
            <a:pPr marL="342900" indent="-342900">
              <a:buFont typeface="Arial" panose="020B0604020202020204" pitchFamily="34" charset="0"/>
              <a:buChar char="•"/>
            </a:pPr>
            <a:r>
              <a:rPr lang="en-US" dirty="0"/>
              <a:t>SSYa10-001 had less than 20 </a:t>
            </a:r>
            <a:r>
              <a:rPr lang="en-US" dirty="0">
                <a:latin typeface="Calibri" panose="020F0502020204030204" pitchFamily="34" charset="0"/>
                <a:ea typeface="Calibri" panose="020F0502020204030204" pitchFamily="34" charset="0"/>
                <a:cs typeface="Calibri" panose="020F0502020204030204" pitchFamily="34" charset="0"/>
              </a:rPr>
              <a:t>µM IC₅₀ in the FRET helicase unwinding assay</a:t>
            </a:r>
            <a:endParaRPr lang="en-US" dirty="0"/>
          </a:p>
        </p:txBody>
      </p:sp>
      <p:graphicFrame>
        <p:nvGraphicFramePr>
          <p:cNvPr id="4" name="Object 3">
            <a:extLst>
              <a:ext uri="{FF2B5EF4-FFF2-40B4-BE49-F238E27FC236}">
                <a16:creationId xmlns:a16="http://schemas.microsoft.com/office/drawing/2014/main" id="{029CD74D-7F40-A13B-DB9C-F59A14DBF83C}"/>
              </a:ext>
            </a:extLst>
          </p:cNvPr>
          <p:cNvGraphicFramePr>
            <a:graphicFrameLocks noChangeAspect="1"/>
          </p:cNvGraphicFramePr>
          <p:nvPr>
            <p:extLst>
              <p:ext uri="{D42A27DB-BD31-4B8C-83A1-F6EECF244321}">
                <p14:modId xmlns:p14="http://schemas.microsoft.com/office/powerpoint/2010/main" val="845067242"/>
              </p:ext>
            </p:extLst>
          </p:nvPr>
        </p:nvGraphicFramePr>
        <p:xfrm>
          <a:off x="1152525" y="2751138"/>
          <a:ext cx="4949825" cy="2857500"/>
        </p:xfrm>
        <a:graphic>
          <a:graphicData uri="http://schemas.openxmlformats.org/presentationml/2006/ole">
            <mc:AlternateContent xmlns:mc="http://schemas.openxmlformats.org/markup-compatibility/2006">
              <mc:Choice xmlns:v="urn:schemas-microsoft-com:vml" Requires="v">
                <p:oleObj name="Prism 10" r:id="rId2" imgW="5948964" imgH="3442313" progId="Prism10.Document">
                  <p:embed/>
                </p:oleObj>
              </mc:Choice>
              <mc:Fallback>
                <p:oleObj name="Prism 10" r:id="rId2" imgW="5948964" imgH="3442313" progId="Prism10.Document">
                  <p:embed/>
                  <p:pic>
                    <p:nvPicPr>
                      <p:cNvPr id="4" name="Object 3">
                        <a:extLst>
                          <a:ext uri="{FF2B5EF4-FFF2-40B4-BE49-F238E27FC236}">
                            <a16:creationId xmlns:a16="http://schemas.microsoft.com/office/drawing/2014/main" id="{029CD74D-7F40-A13B-DB9C-F59A14DBF83C}"/>
                          </a:ext>
                        </a:extLst>
                      </p:cNvPr>
                      <p:cNvPicPr/>
                      <p:nvPr/>
                    </p:nvPicPr>
                    <p:blipFill>
                      <a:blip r:embed="rId3"/>
                      <a:stretch>
                        <a:fillRect/>
                      </a:stretch>
                    </p:blipFill>
                    <p:spPr>
                      <a:xfrm>
                        <a:off x="1152525" y="2751138"/>
                        <a:ext cx="4949825" cy="28575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46D488D-EAD0-F0C7-5FAA-7A9F14629BE4}"/>
              </a:ext>
            </a:extLst>
          </p:cNvPr>
          <p:cNvGraphicFramePr>
            <a:graphicFrameLocks noChangeAspect="1"/>
          </p:cNvGraphicFramePr>
          <p:nvPr>
            <p:extLst>
              <p:ext uri="{D42A27DB-BD31-4B8C-83A1-F6EECF244321}">
                <p14:modId xmlns:p14="http://schemas.microsoft.com/office/powerpoint/2010/main" val="1532936439"/>
              </p:ext>
            </p:extLst>
          </p:nvPr>
        </p:nvGraphicFramePr>
        <p:xfrm>
          <a:off x="6435483" y="2751138"/>
          <a:ext cx="3440081" cy="2857500"/>
        </p:xfrm>
        <a:graphic>
          <a:graphicData uri="http://schemas.openxmlformats.org/presentationml/2006/ole">
            <mc:AlternateContent xmlns:mc="http://schemas.openxmlformats.org/markup-compatibility/2006">
              <mc:Choice xmlns:v="urn:schemas-microsoft-com:vml" Requires="v">
                <p:oleObj name="Prism 10" r:id="rId4" imgW="3863029" imgH="3372120" progId="Prism10.Document">
                  <p:embed/>
                </p:oleObj>
              </mc:Choice>
              <mc:Fallback>
                <p:oleObj name="Prism 10" r:id="rId4" imgW="3863029" imgH="3372120" progId="Prism10.Document">
                  <p:embed/>
                  <p:pic>
                    <p:nvPicPr>
                      <p:cNvPr id="5" name="Object 4">
                        <a:extLst>
                          <a:ext uri="{FF2B5EF4-FFF2-40B4-BE49-F238E27FC236}">
                            <a16:creationId xmlns:a16="http://schemas.microsoft.com/office/drawing/2014/main" id="{346D488D-EAD0-F0C7-5FAA-7A9F14629BE4}"/>
                          </a:ext>
                        </a:extLst>
                      </p:cNvPr>
                      <p:cNvPicPr/>
                      <p:nvPr/>
                    </p:nvPicPr>
                    <p:blipFill>
                      <a:blip r:embed="rId5"/>
                      <a:stretch>
                        <a:fillRect/>
                      </a:stretch>
                    </p:blipFill>
                    <p:spPr>
                      <a:xfrm>
                        <a:off x="6435483" y="2751138"/>
                        <a:ext cx="3440081" cy="2857500"/>
                      </a:xfrm>
                      <a:prstGeom prst="rect">
                        <a:avLst/>
                      </a:prstGeom>
                    </p:spPr>
                  </p:pic>
                </p:oleObj>
              </mc:Fallback>
            </mc:AlternateContent>
          </a:graphicData>
        </a:graphic>
      </p:graphicFrame>
    </p:spTree>
    <p:extLst>
      <p:ext uri="{BB962C8B-B14F-4D97-AF65-F5344CB8AC3E}">
        <p14:creationId xmlns:p14="http://schemas.microsoft.com/office/powerpoint/2010/main" val="19200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354D25-1ECA-B5F0-9932-5500A458F68F}"/>
              </a:ext>
            </a:extLst>
          </p:cNvPr>
          <p:cNvSpPr>
            <a:spLocks noGrp="1"/>
          </p:cNvSpPr>
          <p:nvPr>
            <p:ph type="body" sz="quarter" idx="10"/>
          </p:nvPr>
        </p:nvSpPr>
        <p:spPr/>
        <p:txBody>
          <a:bodyPr/>
          <a:lstStyle/>
          <a:p>
            <a:r>
              <a:rPr lang="en-US" dirty="0"/>
              <a:t>Discussion</a:t>
            </a:r>
          </a:p>
        </p:txBody>
      </p:sp>
      <p:sp>
        <p:nvSpPr>
          <p:cNvPr id="3" name="Text Placeholder 2">
            <a:extLst>
              <a:ext uri="{FF2B5EF4-FFF2-40B4-BE49-F238E27FC236}">
                <a16:creationId xmlns:a16="http://schemas.microsoft.com/office/drawing/2014/main" id="{C774DD28-BDEA-9ACA-CAE4-6BC238C6B505}"/>
              </a:ext>
            </a:extLst>
          </p:cNvPr>
          <p:cNvSpPr>
            <a:spLocks noGrp="1"/>
          </p:cNvSpPr>
          <p:nvPr>
            <p:ph type="body" sz="quarter" idx="11"/>
          </p:nvPr>
        </p:nvSpPr>
        <p:spPr>
          <a:xfrm>
            <a:off x="554038" y="1161831"/>
            <a:ext cx="10460705" cy="4307315"/>
          </a:xfrm>
        </p:spPr>
        <p:txBody>
          <a:bodyPr>
            <a:normAutofit lnSpcReduction="10000"/>
          </a:bodyPr>
          <a:lstStyle/>
          <a:p>
            <a:pPr marL="342900" indent="-342900">
              <a:buFont typeface="Arial" panose="020B0604020202020204" pitchFamily="34" charset="0"/>
              <a:buChar char="•"/>
            </a:pPr>
            <a:r>
              <a:rPr lang="en-US" dirty="0"/>
              <a:t>The ATPase assay used in the publication was observing phosphate release and the one used for our assessment of ATPase activity is ATP consumption</a:t>
            </a:r>
          </a:p>
          <a:p>
            <a:pPr marL="342900" indent="-342900">
              <a:buFont typeface="Arial" panose="020B0604020202020204" pitchFamily="34" charset="0"/>
              <a:buChar char="•"/>
            </a:pPr>
            <a:r>
              <a:rPr lang="en-US" dirty="0"/>
              <a:t>The buffer conditions, as listed in the publication as well as similar publications on NSP13 have noted the differences in activity when there is presence (or absence) of detergent, DNA or BSA</a:t>
            </a:r>
          </a:p>
          <a:p>
            <a:pPr marL="1028700" lvl="1" indent="-342900"/>
            <a:r>
              <a:rPr lang="en-US" dirty="0"/>
              <a:t>My assay, as it has been established, includes Tween-20, BSA and TCEP.  I also test the ATPase assay with and without the presence of ssDNA (</a:t>
            </a:r>
            <a:r>
              <a:rPr lang="en-US" dirty="0" err="1"/>
              <a:t>polyT</a:t>
            </a:r>
            <a:r>
              <a:rPr lang="en-US" dirty="0"/>
              <a:t>)</a:t>
            </a:r>
          </a:p>
          <a:p>
            <a:pPr marL="342900" indent="-342900">
              <a:buFont typeface="Arial" panose="020B0604020202020204" pitchFamily="34" charset="0"/>
              <a:buChar char="•"/>
            </a:pPr>
            <a:r>
              <a:rPr lang="en-US" dirty="0"/>
              <a:t>In the unwinding assay, the sequence and length of the DNA can differ between the publications which may affect the resulting inhibitory activity results </a:t>
            </a:r>
          </a:p>
          <a:p>
            <a:pPr marL="342900" indent="-342900">
              <a:buFont typeface="Arial" panose="020B0604020202020204" pitchFamily="34" charset="0"/>
              <a:buChar char="•"/>
            </a:pPr>
            <a:r>
              <a:rPr lang="en-US" dirty="0"/>
              <a:t>The unwinding assay from the referred publication does use similar substrate and enzyme concentrations but the reaction volume is 4-fold higher in the publication than my assay</a:t>
            </a:r>
          </a:p>
        </p:txBody>
      </p:sp>
    </p:spTree>
    <p:extLst>
      <p:ext uri="{BB962C8B-B14F-4D97-AF65-F5344CB8AC3E}">
        <p14:creationId xmlns:p14="http://schemas.microsoft.com/office/powerpoint/2010/main" val="132490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F4B9DB-A310-142B-464A-00631F1FF2AA}"/>
              </a:ext>
            </a:extLst>
          </p:cNvPr>
          <p:cNvSpPr>
            <a:spLocks noGrp="1"/>
          </p:cNvSpPr>
          <p:nvPr>
            <p:ph type="body" sz="quarter" idx="10"/>
          </p:nvPr>
        </p:nvSpPr>
        <p:spPr/>
        <p:txBody>
          <a:bodyPr>
            <a:normAutofit fontScale="77500" lnSpcReduction="20000"/>
          </a:bodyPr>
          <a:lstStyle/>
          <a:p>
            <a:r>
              <a:rPr lang="en-US" dirty="0"/>
              <a:t>Reference for FRET helicase unwinding assay activity</a:t>
            </a:r>
          </a:p>
        </p:txBody>
      </p:sp>
      <p:pic>
        <p:nvPicPr>
          <p:cNvPr id="5" name="Picture 4">
            <a:extLst>
              <a:ext uri="{FF2B5EF4-FFF2-40B4-BE49-F238E27FC236}">
                <a16:creationId xmlns:a16="http://schemas.microsoft.com/office/drawing/2014/main" id="{95092372-E6CB-8900-B5C3-9AF75DC1B0CF}"/>
              </a:ext>
            </a:extLst>
          </p:cNvPr>
          <p:cNvPicPr>
            <a:picLocks noChangeAspect="1"/>
          </p:cNvPicPr>
          <p:nvPr/>
        </p:nvPicPr>
        <p:blipFill>
          <a:blip r:embed="rId2"/>
          <a:stretch>
            <a:fillRect/>
          </a:stretch>
        </p:blipFill>
        <p:spPr>
          <a:xfrm>
            <a:off x="786455" y="1572789"/>
            <a:ext cx="5104894" cy="3086252"/>
          </a:xfrm>
          <a:prstGeom prst="rect">
            <a:avLst/>
          </a:prstGeom>
        </p:spPr>
      </p:pic>
      <p:sp>
        <p:nvSpPr>
          <p:cNvPr id="6" name="Rectangle 5">
            <a:extLst>
              <a:ext uri="{FF2B5EF4-FFF2-40B4-BE49-F238E27FC236}">
                <a16:creationId xmlns:a16="http://schemas.microsoft.com/office/drawing/2014/main" id="{E4BD7D4E-89A7-D6EA-E836-82FFDB85C46D}"/>
              </a:ext>
            </a:extLst>
          </p:cNvPr>
          <p:cNvSpPr/>
          <p:nvPr/>
        </p:nvSpPr>
        <p:spPr>
          <a:xfrm>
            <a:off x="786455" y="4287328"/>
            <a:ext cx="4872473" cy="23291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40081CB-F155-9694-A804-0D6D6CFE053A}"/>
              </a:ext>
            </a:extLst>
          </p:cNvPr>
          <p:cNvSpPr txBox="1"/>
          <p:nvPr/>
        </p:nvSpPr>
        <p:spPr>
          <a:xfrm>
            <a:off x="910086" y="4749538"/>
            <a:ext cx="4257136" cy="369332"/>
          </a:xfrm>
          <a:prstGeom prst="rect">
            <a:avLst/>
          </a:prstGeom>
          <a:noFill/>
        </p:spPr>
        <p:txBody>
          <a:bodyPr wrap="square">
            <a:spAutoFit/>
          </a:bodyPr>
          <a:lstStyle/>
          <a:p>
            <a:r>
              <a:rPr lang="en-US" i="1" dirty="0"/>
              <a:t>Biochemical Journal </a:t>
            </a:r>
            <a:r>
              <a:rPr lang="en-US" dirty="0"/>
              <a:t>(2021) </a:t>
            </a:r>
            <a:r>
              <a:rPr lang="en-US" b="1" dirty="0"/>
              <a:t>478</a:t>
            </a:r>
            <a:r>
              <a:rPr lang="en-US" dirty="0"/>
              <a:t> 2405–2423</a:t>
            </a:r>
          </a:p>
        </p:txBody>
      </p:sp>
      <p:pic>
        <p:nvPicPr>
          <p:cNvPr id="11" name="Picture 10">
            <a:extLst>
              <a:ext uri="{FF2B5EF4-FFF2-40B4-BE49-F238E27FC236}">
                <a16:creationId xmlns:a16="http://schemas.microsoft.com/office/drawing/2014/main" id="{20556A92-9993-EE8C-ADED-5DEECC237F1A}"/>
              </a:ext>
            </a:extLst>
          </p:cNvPr>
          <p:cNvPicPr>
            <a:picLocks noChangeAspect="1"/>
          </p:cNvPicPr>
          <p:nvPr/>
        </p:nvPicPr>
        <p:blipFill>
          <a:blip r:embed="rId3"/>
          <a:stretch>
            <a:fillRect/>
          </a:stretch>
        </p:blipFill>
        <p:spPr>
          <a:xfrm>
            <a:off x="6866089" y="1572789"/>
            <a:ext cx="4148655" cy="3176749"/>
          </a:xfrm>
          <a:prstGeom prst="rect">
            <a:avLst/>
          </a:prstGeom>
        </p:spPr>
      </p:pic>
      <p:sp>
        <p:nvSpPr>
          <p:cNvPr id="12" name="Rectangle 11">
            <a:extLst>
              <a:ext uri="{FF2B5EF4-FFF2-40B4-BE49-F238E27FC236}">
                <a16:creationId xmlns:a16="http://schemas.microsoft.com/office/drawing/2014/main" id="{783E11CC-2444-7019-4795-4B7DD460CA4B}"/>
              </a:ext>
            </a:extLst>
          </p:cNvPr>
          <p:cNvSpPr/>
          <p:nvPr/>
        </p:nvSpPr>
        <p:spPr>
          <a:xfrm>
            <a:off x="6968720" y="4469258"/>
            <a:ext cx="3779794" cy="14587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6F42BD6-2B8C-BDCB-19BE-431A5446AD2C}"/>
              </a:ext>
            </a:extLst>
          </p:cNvPr>
          <p:cNvSpPr txBox="1"/>
          <p:nvPr/>
        </p:nvSpPr>
        <p:spPr>
          <a:xfrm>
            <a:off x="6826620" y="4740110"/>
            <a:ext cx="4567686" cy="369332"/>
          </a:xfrm>
          <a:prstGeom prst="rect">
            <a:avLst/>
          </a:prstGeom>
          <a:noFill/>
        </p:spPr>
        <p:txBody>
          <a:bodyPr wrap="square">
            <a:spAutoFit/>
          </a:bodyPr>
          <a:lstStyle/>
          <a:p>
            <a:r>
              <a:rPr lang="en-US" i="1" dirty="0"/>
              <a:t>ACS </a:t>
            </a:r>
            <a:r>
              <a:rPr lang="en-US" i="1" dirty="0" err="1"/>
              <a:t>Pharmacol</a:t>
            </a:r>
            <a:r>
              <a:rPr lang="en-US" i="1" dirty="0"/>
              <a:t>. Transl. Sci</a:t>
            </a:r>
            <a:r>
              <a:rPr lang="en-US" dirty="0"/>
              <a:t>. 2022, 5, 226−239</a:t>
            </a:r>
          </a:p>
        </p:txBody>
      </p:sp>
    </p:spTree>
    <p:extLst>
      <p:ext uri="{BB962C8B-B14F-4D97-AF65-F5344CB8AC3E}">
        <p14:creationId xmlns:p14="http://schemas.microsoft.com/office/powerpoint/2010/main" val="390730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14263</TotalTime>
  <Words>416</Words>
  <Application>Microsoft Macintosh PowerPoint</Application>
  <PresentationFormat>Widescreen</PresentationFormat>
  <Paragraphs>26</Paragraphs>
  <Slides>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Calibri</vt:lpstr>
      <vt:lpstr>Calibri Light</vt:lpstr>
      <vt:lpstr>Calisto MT</vt:lpstr>
      <vt:lpstr>Helvetica</vt:lpstr>
      <vt:lpstr>Office Theme</vt:lpstr>
      <vt:lpstr>Prism 10</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Ivanna Zhilinskaya</dc:creator>
  <cp:lastModifiedBy>Magalhaes, Alvaro</cp:lastModifiedBy>
  <cp:revision>13</cp:revision>
  <cp:lastPrinted>2024-01-16T18:19:17Z</cp:lastPrinted>
  <dcterms:created xsi:type="dcterms:W3CDTF">2022-10-13T13:40:56Z</dcterms:created>
  <dcterms:modified xsi:type="dcterms:W3CDTF">2024-02-29T17:04:34Z</dcterms:modified>
</cp:coreProperties>
</file>