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384" r:id="rId3"/>
    <p:sldId id="898" r:id="rId4"/>
    <p:sldId id="607" r:id="rId5"/>
    <p:sldId id="605" r:id="rId6"/>
    <p:sldId id="603" r:id="rId7"/>
    <p:sldId id="606" r:id="rId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BCAE2-FB8E-4B48-B8EB-8C47278EBA82}" v="67" dt="2024-02-16T18:44:24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6259" autoAdjust="0"/>
  </p:normalViewPr>
  <p:slideViewPr>
    <p:cSldViewPr snapToGrid="0">
      <p:cViewPr varScale="1">
        <p:scale>
          <a:sx n="119" d="100"/>
          <a:sy n="119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5"/>
            <a:ext cx="3043876" cy="466411"/>
          </a:xfrm>
          <a:prstGeom prst="rect">
            <a:avLst/>
          </a:prstGeom>
        </p:spPr>
        <p:txBody>
          <a:bodyPr vert="horz" lIns="91795" tIns="45896" rIns="91795" bIns="458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635" y="5"/>
            <a:ext cx="3043876" cy="466411"/>
          </a:xfrm>
          <a:prstGeom prst="rect">
            <a:avLst/>
          </a:prstGeom>
        </p:spPr>
        <p:txBody>
          <a:bodyPr vert="horz" lIns="91795" tIns="45896" rIns="91795" bIns="45896" rtlCol="0"/>
          <a:lstStyle>
            <a:lvl1pPr algn="r">
              <a:defRPr sz="1200"/>
            </a:lvl1pPr>
          </a:lstStyle>
          <a:p>
            <a:fld id="{9D3BD487-DA05-4510-A529-A16DA270247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95" tIns="45896" rIns="91795" bIns="458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79451"/>
            <a:ext cx="5618480" cy="3666016"/>
          </a:xfrm>
          <a:prstGeom prst="rect">
            <a:avLst/>
          </a:prstGeom>
        </p:spPr>
        <p:txBody>
          <a:bodyPr vert="horz" lIns="91795" tIns="45896" rIns="91795" bIns="458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42693"/>
            <a:ext cx="3043876" cy="466410"/>
          </a:xfrm>
          <a:prstGeom prst="rect">
            <a:avLst/>
          </a:prstGeom>
        </p:spPr>
        <p:txBody>
          <a:bodyPr vert="horz" lIns="91795" tIns="45896" rIns="91795" bIns="458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635" y="8842693"/>
            <a:ext cx="3043876" cy="466410"/>
          </a:xfrm>
          <a:prstGeom prst="rect">
            <a:avLst/>
          </a:prstGeom>
        </p:spPr>
        <p:txBody>
          <a:bodyPr vert="horz" lIns="91795" tIns="45896" rIns="91795" bIns="45896" rtlCol="0" anchor="b"/>
          <a:lstStyle>
            <a:lvl1pPr algn="r">
              <a:defRPr sz="1200"/>
            </a:lvl1pPr>
          </a:lstStyle>
          <a:p>
            <a:fld id="{43785EB3-AF33-4489-BAB2-916C18E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85EB3-AF33-4489-BAB2-916C18E58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5F5D-A03B-4FAE-9C7C-BB859DE67D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3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74DD-ADF0-114C-F38A-04E64DD9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647F0-A8C5-9365-84DC-0A8D719F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33D8-CE36-C6DE-C4CB-429057A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4C5D-1749-A9E9-2E1C-2E12BA1B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7D1C-3894-BE52-E3CD-6C635230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062A-3FD3-5CCF-46E9-6BA8B3AD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DDC6E-99AD-85F7-FDF5-E456CC2EA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2FCD-1FCD-4742-1E90-DAEB4214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37A2-3DDE-6D7D-EB43-EC2525B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A473-4271-D38A-0358-0C3D5FB6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A1960-97E1-715C-892A-7A7358E2B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CB8B-9843-F8DC-BBF7-1C0BB5D1D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C2AC-E19F-9F47-31B6-126A7BC6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9D08-7955-6002-3353-19A2615D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CA55-00D7-BA0F-84DD-0C67EC94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5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80" y="2300873"/>
            <a:ext cx="10017639" cy="14190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06674" y="4362450"/>
            <a:ext cx="6978650" cy="6715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4B9CD3"/>
                </a:solidFill>
                <a:latin typeface="+mn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7408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17" y="0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E8D001-4306-2042-97AA-7A931EF2C5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8" y="6386865"/>
            <a:ext cx="2773138" cy="39281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278033"/>
            <a:ext cx="12192000" cy="0"/>
          </a:xfrm>
          <a:prstGeom prst="line">
            <a:avLst/>
          </a:prstGeom>
          <a:ln w="28575">
            <a:solidFill>
              <a:srgbClr val="4B9C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1560029" y="6393870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F2A68AC-A38C-4B4F-ABF3-654AB1B12858}" type="slidenum">
              <a:rPr lang="en-US" smtClean="0">
                <a:solidFill>
                  <a:srgbClr val="4B9CD3"/>
                </a:solidFill>
                <a:latin typeface="Helvetica" charset="0"/>
                <a:ea typeface="Helvetica" charset="0"/>
                <a:cs typeface="Helvetica" charset="0"/>
              </a:rPr>
              <a:t>‹#›</a:t>
            </a:fld>
            <a:endParaRPr lang="en-US" dirty="0">
              <a:solidFill>
                <a:srgbClr val="4B9CD3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4037" y="419100"/>
            <a:ext cx="10460707" cy="9477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 i="0">
                <a:solidFill>
                  <a:srgbClr val="4B9CD3"/>
                </a:solidFill>
                <a:latin typeface="Calisto MT" charset="0"/>
                <a:ea typeface="Calisto MT" charset="0"/>
                <a:cs typeface="Calisto MT" charset="0"/>
              </a:defRPr>
            </a:lvl1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4038" y="1161832"/>
            <a:ext cx="10460705" cy="56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4B9CD3"/>
                </a:solidFill>
                <a:latin typeface="+mn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Slide subhead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53DB7-3761-9B47-B961-AD6E5E58E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6558" b="65963"/>
          <a:stretch/>
        </p:blipFill>
        <p:spPr>
          <a:xfrm>
            <a:off x="8326703" y="6475099"/>
            <a:ext cx="3156235" cy="2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5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80" y="2300873"/>
            <a:ext cx="10017639" cy="14190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06674" y="4362450"/>
            <a:ext cx="6978650" cy="6715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4B9CD3"/>
                </a:solidFill>
                <a:latin typeface="+mn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0303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17" y="0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E8D001-4306-2042-97AA-7A931EF2C5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8" y="6386865"/>
            <a:ext cx="2773138" cy="39281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278033"/>
            <a:ext cx="12192000" cy="0"/>
          </a:xfrm>
          <a:prstGeom prst="line">
            <a:avLst/>
          </a:prstGeom>
          <a:ln w="28575">
            <a:solidFill>
              <a:srgbClr val="4B9C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1560029" y="6393870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F2A68AC-A38C-4B4F-ABF3-654AB1B12858}" type="slidenum">
              <a:rPr lang="en-US" smtClean="0">
                <a:solidFill>
                  <a:srgbClr val="4B9CD3"/>
                </a:solidFill>
                <a:latin typeface="Helvetica" charset="0"/>
                <a:ea typeface="Helvetica" charset="0"/>
                <a:cs typeface="Helvetica" charset="0"/>
              </a:rPr>
              <a:t>‹#›</a:t>
            </a:fld>
            <a:endParaRPr lang="en-US" dirty="0">
              <a:solidFill>
                <a:srgbClr val="4B9CD3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4037" y="419100"/>
            <a:ext cx="10460707" cy="9477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 i="0">
                <a:solidFill>
                  <a:srgbClr val="4B9CD3"/>
                </a:solidFill>
                <a:latin typeface="Calisto MT" charset="0"/>
                <a:ea typeface="Calisto MT" charset="0"/>
                <a:cs typeface="Calisto MT" charset="0"/>
              </a:defRPr>
            </a:lvl1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4038" y="1161832"/>
            <a:ext cx="10460705" cy="56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4B9CD3"/>
                </a:solidFill>
                <a:latin typeface="+mn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Slide subhead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53DB7-3761-9B47-B961-AD6E5E58E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6558" b="65963"/>
          <a:stretch/>
        </p:blipFill>
        <p:spPr>
          <a:xfrm>
            <a:off x="8326703" y="6475099"/>
            <a:ext cx="3156235" cy="2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17" y="0"/>
            <a:ext cx="6858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2768017"/>
            <a:ext cx="10360025" cy="14938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 i="0">
                <a:solidFill>
                  <a:srgbClr val="4B9CD3"/>
                </a:solidFill>
                <a:latin typeface="Calisto MT" charset="0"/>
                <a:ea typeface="Calisto MT" charset="0"/>
                <a:cs typeface="Calisto MT" charset="0"/>
              </a:defRPr>
            </a:lvl1pPr>
          </a:lstStyle>
          <a:p>
            <a:pPr lvl="0"/>
            <a:r>
              <a:rPr lang="en-US" dirty="0"/>
              <a:t>Divider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36041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67" y="4306311"/>
            <a:ext cx="3905866" cy="553270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2209800" y="2395974"/>
            <a:ext cx="8027987" cy="7445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i="0" dirty="0">
                <a:solidFill>
                  <a:srgbClr val="4B9CD3"/>
                </a:solidFill>
                <a:latin typeface="Calisto MT" charset="0"/>
                <a:ea typeface="Calisto MT" charset="0"/>
                <a:cs typeface="Calisto MT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89503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20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4B9CD3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5D3C-2A0E-EC4A-86D7-7C396AA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3F31-80D2-E8FC-9FF9-A22124E5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6512-301B-8DDC-44BC-D82446DB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1F2F-04E4-32C8-D29E-FD0E5B2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1CBD-B186-54EA-A97B-EBB4307C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47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rgbClr val="4B9CD3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35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33664"/>
            <a:ext cx="12192000" cy="3424335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91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0" y="1"/>
            <a:ext cx="12192000" cy="3433664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0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6074229" cy="6858000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48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117771" y="0"/>
            <a:ext cx="6074229" cy="6858000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3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4021494" cy="6858000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35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4021494" y="0"/>
            <a:ext cx="8170505" cy="6858000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33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15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13294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6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rgbClr val="13294B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849D-35F1-D39D-9B34-A946ADDC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89EC-052C-B4A2-6011-5E08FFEC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CD85-C280-8D8A-94E1-6DAFB51D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18E2-8B92-8955-E145-588EC1CF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D648-B874-2F3A-A7BE-D071C16A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0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433664"/>
            <a:ext cx="12192000" cy="3424335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60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0" y="1"/>
            <a:ext cx="12192000" cy="3433664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121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6074229" cy="6858000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04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117771" y="0"/>
            <a:ext cx="6074229" cy="6858000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303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4021494" cy="6858000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62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4021494" y="0"/>
            <a:ext cx="8170505" cy="6858000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64B8-64F7-096C-6F54-190F2311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8AE9-15EB-1C26-D0F2-EB82617CF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872A1-F1DA-20A7-2B9C-140B6750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07F8-6D22-24E1-C32C-942AD67A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08457-79EA-2772-9791-D4B9927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14A0-CACA-D7D8-D372-DD31B721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2DD0-EE2F-6F12-901A-CD0348AF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3E9AE-2599-A5B9-641C-BC715C04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C2C9E-DA2F-9199-4A6E-B900DF61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E245-A8A0-B501-7506-AB35A0673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CAF5E-B3B1-86E5-C173-478C7F09C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FF13E-7B16-6AC4-C33A-EAE17163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7A357-6AD9-99B7-9A50-1FFCB73B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C629-9A85-16D8-65FE-24889300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9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74E-D7C5-1826-2CB6-D639BDAA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00C05-BB41-CBCB-F807-02CF5FFC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52F00-5829-191C-D8CA-96996C87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8184E-B8A3-AD74-C598-CD73E70A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8F804-18A2-B749-5448-B847596C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C8610-067C-BCFC-B69A-0E9953BF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B1B89-B8A2-59B6-140B-6E2AB045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CF9D-430D-F45B-1FB6-04B6820B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6FEA-9C1F-FC8A-5149-248DDC47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C3D9F-6375-C7DC-7D75-8C65644F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160C-DA15-02F3-701F-18C21A54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66B57-BA64-DCD0-2B6E-8D228C8E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8A00D-2EA0-41D4-C895-BEB6253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9CED-0B71-FD34-6866-B3062BD0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3ACD7-41E2-A646-D144-BD6222806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BD7FF-80FF-AC33-8545-9674A07F4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2DED-F70B-D4F0-24EE-A9FA7D18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108F-C2C1-B797-A7E9-5DED5C52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D870-3BDA-9ECF-27E9-FAD54BDE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5572-F7DC-9487-28EC-90A722D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806CE-AE89-E811-53A4-395A9544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F19C-6E58-A9B1-BB1E-E27754EC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FBA8-8FF6-4097-8D23-6C5CD7586E9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C403-066B-01B5-BA1F-35DE56714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F989-A6C0-4FD3-B3E5-927141B48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BD5E-3A2F-483A-8FCD-DB18D83B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93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0" Type="http://schemas.openxmlformats.org/officeDocument/2006/relationships/image" Target="../media/image13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10" Type="http://schemas.openxmlformats.org/officeDocument/2006/relationships/image" Target="../media/image13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A63BE2-B86F-9665-51D6-61B628232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6169" y="4352617"/>
            <a:ext cx="7353403" cy="1685265"/>
          </a:xfrm>
        </p:spPr>
        <p:txBody>
          <a:bodyPr>
            <a:normAutofit/>
          </a:bodyPr>
          <a:lstStyle/>
          <a:p>
            <a:r>
              <a:rPr lang="en-US" dirty="0"/>
              <a:t>SARS-CoV-2 NSP13 helicase</a:t>
            </a:r>
          </a:p>
          <a:p>
            <a:r>
              <a:rPr lang="en-US" dirty="0"/>
              <a:t>FRET unwinding assay</a:t>
            </a:r>
          </a:p>
        </p:txBody>
      </p:sp>
    </p:spTree>
    <p:extLst>
      <p:ext uri="{BB962C8B-B14F-4D97-AF65-F5344CB8AC3E}">
        <p14:creationId xmlns:p14="http://schemas.microsoft.com/office/powerpoint/2010/main" val="60742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BEFA4A-F28C-F62F-E634-88E4EBDAC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Biochemical assessment of compounds</a:t>
            </a:r>
          </a:p>
        </p:txBody>
      </p:sp>
      <p:pic>
        <p:nvPicPr>
          <p:cNvPr id="1026" name="Picture 2" descr="kinase-assay-12828ma-w">
            <a:extLst>
              <a:ext uri="{FF2B5EF4-FFF2-40B4-BE49-F238E27FC236}">
                <a16:creationId xmlns:a16="http://schemas.microsoft.com/office/drawing/2014/main" id="{3BE69CE1-4F86-D562-B6FB-403EE95C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2" y="1644959"/>
            <a:ext cx="5667056" cy="209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58DE41-E1C3-6BF9-CDAB-5EA27D1CA8CC}"/>
              </a:ext>
            </a:extLst>
          </p:cNvPr>
          <p:cNvSpPr/>
          <p:nvPr/>
        </p:nvSpPr>
        <p:spPr>
          <a:xfrm>
            <a:off x="116879" y="1237535"/>
            <a:ext cx="5979122" cy="50120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DDACBD-31EF-8450-AC73-E68651D53BBB}"/>
              </a:ext>
            </a:extLst>
          </p:cNvPr>
          <p:cNvSpPr/>
          <p:nvPr/>
        </p:nvSpPr>
        <p:spPr>
          <a:xfrm>
            <a:off x="6234725" y="1237535"/>
            <a:ext cx="5840396" cy="50120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7AF44-F9CB-29F6-572D-F8B46F0FAA48}"/>
              </a:ext>
            </a:extLst>
          </p:cNvPr>
          <p:cNvSpPr txBox="1"/>
          <p:nvPr/>
        </p:nvSpPr>
        <p:spPr>
          <a:xfrm>
            <a:off x="876241" y="1233283"/>
            <a:ext cx="446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ATPase assay: ADP-Glo (Promega)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7ECBF-4180-B45D-8528-C25ADE57E139}"/>
              </a:ext>
            </a:extLst>
          </p:cNvPr>
          <p:cNvSpPr txBox="1"/>
          <p:nvPr/>
        </p:nvSpPr>
        <p:spPr>
          <a:xfrm>
            <a:off x="6924724" y="1233282"/>
            <a:ext cx="446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FRET helicase unwinding assay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24468-15C0-8904-D05A-044901B34175}"/>
              </a:ext>
            </a:extLst>
          </p:cNvPr>
          <p:cNvSpPr txBox="1"/>
          <p:nvPr/>
        </p:nvSpPr>
        <p:spPr>
          <a:xfrm>
            <a:off x="8270602" y="6034103"/>
            <a:ext cx="17686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Nat </a:t>
            </a:r>
            <a:r>
              <a:rPr lang="en-US" sz="800" dirty="0" err="1"/>
              <a:t>Protoc</a:t>
            </a:r>
            <a:r>
              <a:rPr lang="en-US" sz="800" dirty="0"/>
              <a:t>. 2014 Jul; 9(7): 1645–1661.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3B4CCD-6A03-441C-DD2A-C350DFE31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297" y="1694947"/>
            <a:ext cx="5419814" cy="1603387"/>
          </a:xfrm>
          <a:prstGeom prst="rect">
            <a:avLst/>
          </a:prstGeom>
        </p:spPr>
      </p:pic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C0E43306-1173-E606-F130-6C3A9EA321B9}"/>
              </a:ext>
            </a:extLst>
          </p:cNvPr>
          <p:cNvSpPr/>
          <p:nvPr/>
        </p:nvSpPr>
        <p:spPr>
          <a:xfrm>
            <a:off x="10960608" y="2712538"/>
            <a:ext cx="256032" cy="200770"/>
          </a:xfrm>
          <a:prstGeom prst="star7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99B63E-4256-87A9-98F2-E99420ACBB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6" t="24792" r="90283" b="64264"/>
          <a:stretch/>
        </p:blipFill>
        <p:spPr>
          <a:xfrm>
            <a:off x="6790421" y="1905316"/>
            <a:ext cx="203835" cy="175476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A9E40-F558-D67B-236E-4E0FA06A260D}"/>
              </a:ext>
            </a:extLst>
          </p:cNvPr>
          <p:cNvGraphicFramePr>
            <a:graphicFrameLocks noGrp="1"/>
          </p:cNvGraphicFramePr>
          <p:nvPr/>
        </p:nvGraphicFramePr>
        <p:xfrm>
          <a:off x="683617" y="3935522"/>
          <a:ext cx="4653022" cy="209857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17543">
                  <a:extLst>
                    <a:ext uri="{9D8B030D-6E8A-4147-A177-3AD203B41FA5}">
                      <a16:colId xmlns:a16="http://schemas.microsoft.com/office/drawing/2014/main" val="1803540790"/>
                    </a:ext>
                  </a:extLst>
                </a:gridCol>
                <a:gridCol w="2535479">
                  <a:extLst>
                    <a:ext uri="{9D8B030D-6E8A-4147-A177-3AD203B41FA5}">
                      <a16:colId xmlns:a16="http://schemas.microsoft.com/office/drawing/2014/main" val="1058292974"/>
                    </a:ext>
                  </a:extLst>
                </a:gridCol>
              </a:tblGrid>
              <a:tr h="6697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Buffer: 50 mM HEPES (pH 7.5), 5 % glycerol, 100 µM TCEP, 0.01 % BSA, 0.02 % Tween-20, 2 mM magnesium acetate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3205"/>
                  </a:ext>
                </a:extLst>
              </a:tr>
              <a:tr h="35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Concentration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30894984"/>
                  </a:ext>
                </a:extLst>
              </a:tr>
              <a:tr h="35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µM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4127791"/>
                  </a:ext>
                </a:extLst>
              </a:tr>
              <a:tr h="35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NSP13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0.125 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5557107"/>
                  </a:ext>
                </a:extLst>
              </a:tr>
              <a:tr h="35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ssDNA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409073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B755FEE-62EF-7FB4-C65A-682EE0F59768}"/>
              </a:ext>
            </a:extLst>
          </p:cNvPr>
          <p:cNvGraphicFramePr>
            <a:graphicFrameLocks noGrp="1"/>
          </p:cNvGraphicFramePr>
          <p:nvPr/>
        </p:nvGraphicFramePr>
        <p:xfrm>
          <a:off x="6543297" y="3930899"/>
          <a:ext cx="5149273" cy="2103201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343381">
                  <a:extLst>
                    <a:ext uri="{9D8B030D-6E8A-4147-A177-3AD203B41FA5}">
                      <a16:colId xmlns:a16="http://schemas.microsoft.com/office/drawing/2014/main" val="3906074219"/>
                    </a:ext>
                  </a:extLst>
                </a:gridCol>
                <a:gridCol w="2805892">
                  <a:extLst>
                    <a:ext uri="{9D8B030D-6E8A-4147-A177-3AD203B41FA5}">
                      <a16:colId xmlns:a16="http://schemas.microsoft.com/office/drawing/2014/main" val="216766933"/>
                    </a:ext>
                  </a:extLst>
                </a:gridCol>
              </a:tblGrid>
              <a:tr h="5007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Buffer: 20 mM HEPES (pH 7.5), 20 mM NaCl, 100 µM TCEP, 0.003% Tween-20, 0.01% BSA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86332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Concentration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078906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500 µM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905045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NSP13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 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4113223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dsDNA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500 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9593135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Competitor strand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 µM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673087"/>
                  </a:ext>
                </a:extLst>
              </a:tr>
              <a:tr h="267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MgCl2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2.5 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30245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BE13F2-76B0-7BCC-E1FB-DDAFDC8D6A46}"/>
              </a:ext>
            </a:extLst>
          </p:cNvPr>
          <p:cNvSpPr txBox="1"/>
          <p:nvPr/>
        </p:nvSpPr>
        <p:spPr>
          <a:xfrm>
            <a:off x="1745226" y="6063599"/>
            <a:ext cx="20696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“I. Kinase/ATPase Activity Assays.” (2011).</a:t>
            </a:r>
          </a:p>
        </p:txBody>
      </p:sp>
    </p:spTree>
    <p:extLst>
      <p:ext uri="{BB962C8B-B14F-4D97-AF65-F5344CB8AC3E}">
        <p14:creationId xmlns:p14="http://schemas.microsoft.com/office/powerpoint/2010/main" val="240318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EACBA-3E9A-4041-6EF9-48BF2CF08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Assay overview and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89237-D97A-04DD-E204-860F38F8C5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038" y="1161832"/>
            <a:ext cx="11333162" cy="48406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OxATP</a:t>
            </a:r>
            <a:r>
              <a:rPr lang="en-US" dirty="0"/>
              <a:t> did not arrive in time to perform FRET unwinding assay alongside the compounds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ADP-Glo assay is expected to be performed with all these compounds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 compounds were testing in duplicate and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for UCL synthesized inhibitors closely replicates resulted initially observed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Literature compound (SSYA10-001) upon retested has much lower 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₅₀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FRET based helicase unwinding assay protocol:</a:t>
            </a:r>
          </a:p>
          <a:p>
            <a:pPr marL="1028700" lvl="1" indent="-342900"/>
            <a:r>
              <a:rPr lang="en-US" dirty="0"/>
              <a:t>To pre-plated compounds 2X enzyme added and incubated at RT for 30 minutes</a:t>
            </a:r>
          </a:p>
          <a:p>
            <a:pPr marL="1028700" lvl="1" indent="-342900"/>
            <a:r>
              <a:rPr lang="en-US" dirty="0"/>
              <a:t>Reaction started by adding 2X: ATP, ssDNA, dsDNA, MgCl2</a:t>
            </a:r>
          </a:p>
          <a:p>
            <a:pPr marL="1028700" lvl="1" indent="-342900"/>
            <a:r>
              <a:rPr lang="en-US" dirty="0"/>
              <a:t>Reaction incubated for 45 minutes at RT then fluorescence viewed on Envision</a:t>
            </a:r>
          </a:p>
        </p:txBody>
      </p:sp>
    </p:spTree>
    <p:extLst>
      <p:ext uri="{BB962C8B-B14F-4D97-AF65-F5344CB8AC3E}">
        <p14:creationId xmlns:p14="http://schemas.microsoft.com/office/powerpoint/2010/main" val="299292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79F495-CA67-95B5-6290-79971B4A1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Literature control compounds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A6387D-5352-BCAC-A612-AB71B1118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05904"/>
              </p:ext>
            </p:extLst>
          </p:nvPr>
        </p:nvGraphicFramePr>
        <p:xfrm>
          <a:off x="1247697" y="2566045"/>
          <a:ext cx="3870325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3870588" imgH="3651091" progId="Prism10.Document">
                  <p:embed/>
                </p:oleObj>
              </mc:Choice>
              <mc:Fallback>
                <p:oleObj name="Prism 10" r:id="rId2" imgW="3870588" imgH="3651091" progId="Prism10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8A6387D-5352-BCAC-A612-AB71B1118E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7697" y="2566045"/>
                        <a:ext cx="3870325" cy="365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B986C9F-EFBA-9CD6-48CE-DF334784D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847063"/>
              </p:ext>
            </p:extLst>
          </p:nvPr>
        </p:nvGraphicFramePr>
        <p:xfrm>
          <a:off x="6258962" y="2626370"/>
          <a:ext cx="3854450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4" imgW="3853671" imgH="3590257" progId="Prism10.Document">
                  <p:embed/>
                </p:oleObj>
              </mc:Choice>
              <mc:Fallback>
                <p:oleObj name="Prism 10" r:id="rId4" imgW="3853671" imgH="3590257" progId="Prism10.Document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B986C9F-EFBA-9CD6-48CE-DF334784D2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8962" y="2626370"/>
                        <a:ext cx="3854450" cy="359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E785E5-F904-5158-B448-75F58B9F5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038" y="1161832"/>
            <a:ext cx="10460705" cy="18439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Compounds tested At 8-point, 2-fold dilution in replicates and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SSYA10-001 display 8-fold increased inhibitory activity compared to previously reported results</a:t>
            </a:r>
          </a:p>
        </p:txBody>
      </p:sp>
    </p:spTree>
    <p:extLst>
      <p:ext uri="{BB962C8B-B14F-4D97-AF65-F5344CB8AC3E}">
        <p14:creationId xmlns:p14="http://schemas.microsoft.com/office/powerpoint/2010/main" val="285632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682AC-DABA-F81D-BBF2-BDD3FB24E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Unwinding assay-previous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1786A43-61FC-7E50-B23E-C8A332807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48195"/>
              </p:ext>
            </p:extLst>
          </p:nvPr>
        </p:nvGraphicFramePr>
        <p:xfrm>
          <a:off x="204788" y="3436938"/>
          <a:ext cx="3186112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3863029" imgH="3373920" progId="Prism10.Document">
                  <p:embed/>
                </p:oleObj>
              </mc:Choice>
              <mc:Fallback>
                <p:oleObj name="Prism 10" r:id="rId2" imgW="3863029" imgH="3373920" progId="Prism10.Document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1786A43-61FC-7E50-B23E-C8A3328079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788" y="3436938"/>
                        <a:ext cx="3186112" cy="278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6BCAE63-1FB4-8791-6DF5-9EE47F395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493398"/>
              </p:ext>
            </p:extLst>
          </p:nvPr>
        </p:nvGraphicFramePr>
        <p:xfrm>
          <a:off x="4217988" y="3516313"/>
          <a:ext cx="31845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4" imgW="3863029" imgH="3419635" progId="Prism10.Document">
                  <p:embed/>
                </p:oleObj>
              </mc:Choice>
              <mc:Fallback>
                <p:oleObj name="Prism 10" r:id="rId4" imgW="3863029" imgH="3419635" progId="Prism10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6BCAE63-1FB4-8791-6DF5-9EE47F395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7988" y="3516313"/>
                        <a:ext cx="318452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C55DE83-8BED-C87D-12CA-D2EA9B8970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423776"/>
              </p:ext>
            </p:extLst>
          </p:nvPr>
        </p:nvGraphicFramePr>
        <p:xfrm>
          <a:off x="8226755" y="3478795"/>
          <a:ext cx="3246437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6" imgW="3863029" imgH="3373920" progId="Prism10.Document">
                  <p:embed/>
                </p:oleObj>
              </mc:Choice>
              <mc:Fallback>
                <p:oleObj name="Prism 10" r:id="rId6" imgW="3863029" imgH="3373920" progId="Prism10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C55DE83-8BED-C87D-12CA-D2EA9B8970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6755" y="3478795"/>
                        <a:ext cx="3246437" cy="283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2FAF71E-BCBD-C6D1-A17B-B2E6317B0B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038" y="1161832"/>
            <a:ext cx="10460705" cy="13821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reported previously during project meeting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Replicate of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AE06B4-DC4A-3A3C-24CD-71713595D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8" y="2109569"/>
            <a:ext cx="3509239" cy="1417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15C7A1-FB4B-9253-F3C6-B0E0F0BE14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57" y="2109569"/>
            <a:ext cx="3118256" cy="1417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3FE89E-A032-CE92-1A86-82128FB582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27" y="1613355"/>
            <a:ext cx="3058135" cy="19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8FA941-6924-785A-79F0-F34C11D27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Unwinding assay-update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11169-8757-2F69-E8E1-3640296211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038" y="1161832"/>
            <a:ext cx="10460705" cy="10834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10-point, 2-fold dilution in replicates and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Replicate of 2</a:t>
            </a:r>
          </a:p>
          <a:p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304B5B0-BA3C-5CDB-7660-2F2FB51B5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78039"/>
              </p:ext>
            </p:extLst>
          </p:nvPr>
        </p:nvGraphicFramePr>
        <p:xfrm>
          <a:off x="204788" y="3384270"/>
          <a:ext cx="3250557" cy="286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3870588" imgH="3414956" progId="Prism10.Document">
                  <p:embed/>
                </p:oleObj>
              </mc:Choice>
              <mc:Fallback>
                <p:oleObj name="Prism 10" r:id="rId2" imgW="3870588" imgH="3414956" progId="Prism10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304B5B0-BA3C-5CDB-7660-2F2FB51B5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788" y="3384270"/>
                        <a:ext cx="3250557" cy="2867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D2F7B17-46F7-B4C1-4F33-0274715DB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35708"/>
              </p:ext>
            </p:extLst>
          </p:nvPr>
        </p:nvGraphicFramePr>
        <p:xfrm>
          <a:off x="4057650" y="3443288"/>
          <a:ext cx="3246438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4" imgW="3870588" imgH="3434754" progId="Prism10.Document">
                  <p:embed/>
                </p:oleObj>
              </mc:Choice>
              <mc:Fallback>
                <p:oleObj name="Prism 10" r:id="rId4" imgW="3870588" imgH="3434754" progId="Prism10.Document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D2F7B17-46F7-B4C1-4F33-0274715DB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7650" y="3443288"/>
                        <a:ext cx="3246438" cy="288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4A5D35E-88B2-8458-5C97-024ED75E1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22874"/>
              </p:ext>
            </p:extLst>
          </p:nvPr>
        </p:nvGraphicFramePr>
        <p:xfrm>
          <a:off x="8320088" y="3441700"/>
          <a:ext cx="3217862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6" imgW="3870588" imgH="3526184" progId="Prism10.Document">
                  <p:embed/>
                </p:oleObj>
              </mc:Choice>
              <mc:Fallback>
                <p:oleObj name="Prism 10" r:id="rId6" imgW="3870588" imgH="3526184" progId="Prism10.Document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4A5D35E-88B2-8458-5C97-024ED75E1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20088" y="3441700"/>
                        <a:ext cx="3217862" cy="293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172704A-EF19-8664-4AB0-523846E140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8" y="2109569"/>
            <a:ext cx="3509239" cy="1417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C2CDAD-4B5C-B2DE-1A69-29969C71B4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57" y="2109569"/>
            <a:ext cx="3118256" cy="14172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9EEE97-414F-88DA-025B-5F22904F1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27" y="1613355"/>
            <a:ext cx="3058135" cy="19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8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30985</TotalTime>
  <Words>287</Words>
  <Application>Microsoft Macintosh PowerPoint</Application>
  <PresentationFormat>Widescreen</PresentationFormat>
  <Paragraphs>50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Helvetica</vt:lpstr>
      <vt:lpstr>Office Theme</vt:lpstr>
      <vt:lpstr>1_Office Theme</vt:lpstr>
      <vt:lpstr>Prism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Ivanna Zhilinskaya</dc:creator>
  <cp:lastModifiedBy>Magalhaes, Alvaro</cp:lastModifiedBy>
  <cp:revision>28</cp:revision>
  <cp:lastPrinted>2023-12-13T15:27:57Z</cp:lastPrinted>
  <dcterms:created xsi:type="dcterms:W3CDTF">2022-10-13T13:40:56Z</dcterms:created>
  <dcterms:modified xsi:type="dcterms:W3CDTF">2024-02-29T17:04:08Z</dcterms:modified>
</cp:coreProperties>
</file>