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3"/>
  </p:notesMasterIdLst>
  <p:handoutMasterIdLst>
    <p:handoutMasterId r:id="rId14"/>
  </p:handoutMasterIdLst>
  <p:sldIdLst>
    <p:sldId id="256" r:id="rId5"/>
    <p:sldId id="258" r:id="rId6"/>
    <p:sldId id="260"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9DD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52542" autoAdjust="0"/>
  </p:normalViewPr>
  <p:slideViewPr>
    <p:cSldViewPr snapToGrid="0">
      <p:cViewPr varScale="1">
        <p:scale>
          <a:sx n="54" d="100"/>
          <a:sy n="54" d="100"/>
        </p:scale>
        <p:origin x="2712" y="72"/>
      </p:cViewPr>
      <p:guideLst>
        <p:guide orient="horz" pos="2160"/>
        <p:guide pos="3840"/>
      </p:guideLst>
    </p:cSldViewPr>
  </p:slideViewPr>
  <p:notesTextViewPr>
    <p:cViewPr>
      <p:scale>
        <a:sx n="1" d="1"/>
        <a:sy n="1" d="1"/>
      </p:scale>
      <p:origin x="0" y="0"/>
    </p:cViewPr>
  </p:notesTextViewPr>
  <p:notesViewPr>
    <p:cSldViewPr snapToGrid="0">
      <p:cViewPr varScale="1">
        <p:scale>
          <a:sx n="98" d="100"/>
          <a:sy n="98" d="100"/>
        </p:scale>
        <p:origin x="3422" y="9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Crenshaw" userId="S::ben.crenshaw@cyber.org::2609f511-c79b-4177-a349-716433d3592c" providerId="AD" clId="Web-{CE5FC19D-D6FC-2582-DC72-ED15051B548C}"/>
    <pc:docChg chg="modSld">
      <pc:chgData name="Ben Crenshaw" userId="S::ben.crenshaw@cyber.org::2609f511-c79b-4177-a349-716433d3592c" providerId="AD" clId="Web-{CE5FC19D-D6FC-2582-DC72-ED15051B548C}" dt="2022-12-21T21:14:08.656" v="27"/>
      <pc:docMkLst>
        <pc:docMk/>
      </pc:docMkLst>
      <pc:sldChg chg="modSp">
        <pc:chgData name="Ben Crenshaw" userId="S::ben.crenshaw@cyber.org::2609f511-c79b-4177-a349-716433d3592c" providerId="AD" clId="Web-{CE5FC19D-D6FC-2582-DC72-ED15051B548C}" dt="2022-12-21T21:08:08.759" v="2"/>
        <pc:sldMkLst>
          <pc:docMk/>
          <pc:sldMk cId="2259839052" sldId="258"/>
        </pc:sldMkLst>
        <pc:picChg chg="mod">
          <ac:chgData name="Ben Crenshaw" userId="S::ben.crenshaw@cyber.org::2609f511-c79b-4177-a349-716433d3592c" providerId="AD" clId="Web-{CE5FC19D-D6FC-2582-DC72-ED15051B548C}" dt="2022-12-21T21:08:08.759" v="2"/>
          <ac:picMkLst>
            <pc:docMk/>
            <pc:sldMk cId="2259839052" sldId="258"/>
            <ac:picMk id="1026" creationId="{C3DB0954-5AEC-28DF-031A-133A237F989E}"/>
          </ac:picMkLst>
        </pc:picChg>
      </pc:sldChg>
      <pc:sldChg chg="modSp">
        <pc:chgData name="Ben Crenshaw" userId="S::ben.crenshaw@cyber.org::2609f511-c79b-4177-a349-716433d3592c" providerId="AD" clId="Web-{CE5FC19D-D6FC-2582-DC72-ED15051B548C}" dt="2022-12-21T21:08:29.604" v="3"/>
        <pc:sldMkLst>
          <pc:docMk/>
          <pc:sldMk cId="2898324503" sldId="261"/>
        </pc:sldMkLst>
        <pc:picChg chg="mod">
          <ac:chgData name="Ben Crenshaw" userId="S::ben.crenshaw@cyber.org::2609f511-c79b-4177-a349-716433d3592c" providerId="AD" clId="Web-{CE5FC19D-D6FC-2582-DC72-ED15051B548C}" dt="2022-12-21T21:08:29.604" v="3"/>
          <ac:picMkLst>
            <pc:docMk/>
            <pc:sldMk cId="2898324503" sldId="261"/>
            <ac:picMk id="2050" creationId="{12804F89-AE53-3FF7-A007-E61C9A4511BE}"/>
          </ac:picMkLst>
        </pc:picChg>
      </pc:sldChg>
      <pc:sldChg chg="modSp">
        <pc:chgData name="Ben Crenshaw" userId="S::ben.crenshaw@cyber.org::2609f511-c79b-4177-a349-716433d3592c" providerId="AD" clId="Web-{CE5FC19D-D6FC-2582-DC72-ED15051B548C}" dt="2022-12-21T21:09:59.938" v="8" actId="1076"/>
        <pc:sldMkLst>
          <pc:docMk/>
          <pc:sldMk cId="3388246248" sldId="262"/>
        </pc:sldMkLst>
        <pc:picChg chg="mod">
          <ac:chgData name="Ben Crenshaw" userId="S::ben.crenshaw@cyber.org::2609f511-c79b-4177-a349-716433d3592c" providerId="AD" clId="Web-{CE5FC19D-D6FC-2582-DC72-ED15051B548C}" dt="2022-12-21T21:09:59.938" v="8" actId="1076"/>
          <ac:picMkLst>
            <pc:docMk/>
            <pc:sldMk cId="3388246248" sldId="262"/>
            <ac:picMk id="7" creationId="{278C0C41-B8BA-A1B0-2DF5-91E94C317F13}"/>
          </ac:picMkLst>
        </pc:picChg>
      </pc:sldChg>
      <pc:sldChg chg="modSp">
        <pc:chgData name="Ben Crenshaw" userId="S::ben.crenshaw@cyber.org::2609f511-c79b-4177-a349-716433d3592c" providerId="AD" clId="Web-{CE5FC19D-D6FC-2582-DC72-ED15051B548C}" dt="2022-12-21T21:14:08.656" v="27"/>
        <pc:sldMkLst>
          <pc:docMk/>
          <pc:sldMk cId="599690740" sldId="263"/>
        </pc:sldMkLst>
        <pc:picChg chg="mod">
          <ac:chgData name="Ben Crenshaw" userId="S::ben.crenshaw@cyber.org::2609f511-c79b-4177-a349-716433d3592c" providerId="AD" clId="Web-{CE5FC19D-D6FC-2582-DC72-ED15051B548C}" dt="2022-12-21T21:14:08.656" v="27"/>
          <ac:picMkLst>
            <pc:docMk/>
            <pc:sldMk cId="599690740" sldId="263"/>
            <ac:picMk id="4" creationId="{22B016F6-0C76-011F-B0BE-40B090102DC3}"/>
          </ac:picMkLst>
        </pc:picChg>
      </pc:sldChg>
      <pc:sldChg chg="modSp">
        <pc:chgData name="Ben Crenshaw" userId="S::ben.crenshaw@cyber.org::2609f511-c79b-4177-a349-716433d3592c" providerId="AD" clId="Web-{CE5FC19D-D6FC-2582-DC72-ED15051B548C}" dt="2022-12-21T21:10:38.081" v="16"/>
        <pc:sldMkLst>
          <pc:docMk/>
          <pc:sldMk cId="1285470030" sldId="264"/>
        </pc:sldMkLst>
        <pc:picChg chg="mod">
          <ac:chgData name="Ben Crenshaw" userId="S::ben.crenshaw@cyber.org::2609f511-c79b-4177-a349-716433d3592c" providerId="AD" clId="Web-{CE5FC19D-D6FC-2582-DC72-ED15051B548C}" dt="2022-12-21T21:10:38.081" v="16"/>
          <ac:picMkLst>
            <pc:docMk/>
            <pc:sldMk cId="1285470030" sldId="264"/>
            <ac:picMk id="3074" creationId="{51546032-9D4D-C137-C0C8-F50427791221}"/>
          </ac:picMkLst>
        </pc:picChg>
      </pc:sldChg>
    </pc:docChg>
  </pc:docChgLst>
  <pc:docChgLst>
    <pc:chgData name="Mandy Galante" userId="S::mandy.galante@cyber.org::0be3ad11-e8a8-4900-a219-cfe386c93973" providerId="AD" clId="Web-{91DF2BEC-973F-78EA-1148-39BAF8F2A29D}"/>
    <pc:docChg chg="modSld">
      <pc:chgData name="Mandy Galante" userId="S::mandy.galante@cyber.org::0be3ad11-e8a8-4900-a219-cfe386c93973" providerId="AD" clId="Web-{91DF2BEC-973F-78EA-1148-39BAF8F2A29D}" dt="2023-02-01T19:03:18.320" v="0" actId="20577"/>
      <pc:docMkLst>
        <pc:docMk/>
      </pc:docMkLst>
      <pc:sldChg chg="modSp">
        <pc:chgData name="Mandy Galante" userId="S::mandy.galante@cyber.org::0be3ad11-e8a8-4900-a219-cfe386c93973" providerId="AD" clId="Web-{91DF2BEC-973F-78EA-1148-39BAF8F2A29D}" dt="2023-02-01T19:03:18.320" v="0" actId="20577"/>
        <pc:sldMkLst>
          <pc:docMk/>
          <pc:sldMk cId="599690740" sldId="263"/>
        </pc:sldMkLst>
        <pc:spChg chg="mod">
          <ac:chgData name="Mandy Galante" userId="S::mandy.galante@cyber.org::0be3ad11-e8a8-4900-a219-cfe386c93973" providerId="AD" clId="Web-{91DF2BEC-973F-78EA-1148-39BAF8F2A29D}" dt="2023-02-01T19:03:18.320" v="0" actId="20577"/>
          <ac:spMkLst>
            <pc:docMk/>
            <pc:sldMk cId="599690740" sldId="263"/>
            <ac:spMk id="3" creationId="{71551E7A-6922-9EB9-131B-000592AE19F8}"/>
          </ac:spMkLst>
        </pc:spChg>
      </pc:sldChg>
    </pc:docChg>
  </pc:docChgLst>
  <pc:docChgLst>
    <pc:chgData name="Jonathan Bartles" userId="55b54e76-03fd-4206-b455-5fb72122207f" providerId="ADAL" clId="{665C9968-BAF0-4031-AA37-38D50C35947D}"/>
    <pc:docChg chg="undo custSel addSld delSld modSld sldOrd">
      <pc:chgData name="Jonathan Bartles" userId="55b54e76-03fd-4206-b455-5fb72122207f" providerId="ADAL" clId="{665C9968-BAF0-4031-AA37-38D50C35947D}" dt="2023-02-23T21:39:45.281" v="41" actId="47"/>
      <pc:docMkLst>
        <pc:docMk/>
      </pc:docMkLst>
      <pc:sldChg chg="modNotes">
        <pc:chgData name="Jonathan Bartles" userId="55b54e76-03fd-4206-b455-5fb72122207f" providerId="ADAL" clId="{665C9968-BAF0-4031-AA37-38D50C35947D}" dt="2023-02-23T21:37:53.129" v="1" actId="27636"/>
        <pc:sldMkLst>
          <pc:docMk/>
          <pc:sldMk cId="2259839052" sldId="258"/>
        </pc:sldMkLst>
      </pc:sldChg>
      <pc:sldChg chg="add del modNotesTx">
        <pc:chgData name="Jonathan Bartles" userId="55b54e76-03fd-4206-b455-5fb72122207f" providerId="ADAL" clId="{665C9968-BAF0-4031-AA37-38D50C35947D}" dt="2023-02-23T21:39:45.281" v="41" actId="47"/>
        <pc:sldMkLst>
          <pc:docMk/>
          <pc:sldMk cId="599690740" sldId="263"/>
        </pc:sldMkLst>
      </pc:sldChg>
      <pc:sldChg chg="modSp add mod ord modNotesTx">
        <pc:chgData name="Jonathan Bartles" userId="55b54e76-03fd-4206-b455-5fb72122207f" providerId="ADAL" clId="{665C9968-BAF0-4031-AA37-38D50C35947D}" dt="2023-02-23T21:39:44.228" v="40" actId="20577"/>
        <pc:sldMkLst>
          <pc:docMk/>
          <pc:sldMk cId="4249829860" sldId="266"/>
        </pc:sldMkLst>
        <pc:spChg chg="mod">
          <ac:chgData name="Jonathan Bartles" userId="55b54e76-03fd-4206-b455-5fb72122207f" providerId="ADAL" clId="{665C9968-BAF0-4031-AA37-38D50C35947D}" dt="2023-02-23T21:38:21.484" v="21" actId="20577"/>
          <ac:spMkLst>
            <pc:docMk/>
            <pc:sldMk cId="4249829860" sldId="266"/>
            <ac:spMk id="6" creationId="{0B31CE46-8925-411D-9FF3-D359FEF8782E}"/>
          </ac:spMkLst>
        </pc:spChg>
      </pc:sldChg>
    </pc:docChg>
  </pc:docChgLst>
  <pc:docChgLst>
    <pc:chgData name="Mandy Galante" userId="S::mandy.galante@cyber.org::0be3ad11-e8a8-4900-a219-cfe386c93973" providerId="AD" clId="Web-{74D2E0CF-093D-D952-A484-62F54A78F943}"/>
    <pc:docChg chg="modSld">
      <pc:chgData name="Mandy Galante" userId="S::mandy.galante@cyber.org::0be3ad11-e8a8-4900-a219-cfe386c93973" providerId="AD" clId="Web-{74D2E0CF-093D-D952-A484-62F54A78F943}" dt="2023-01-31T00:47:44.938" v="15" actId="20577"/>
      <pc:docMkLst>
        <pc:docMk/>
      </pc:docMkLst>
      <pc:sldChg chg="modSp">
        <pc:chgData name="Mandy Galante" userId="S::mandy.galante@cyber.org::0be3ad11-e8a8-4900-a219-cfe386c93973" providerId="AD" clId="Web-{74D2E0CF-093D-D952-A484-62F54A78F943}" dt="2023-01-31T00:43:29.553" v="3" actId="20577"/>
        <pc:sldMkLst>
          <pc:docMk/>
          <pc:sldMk cId="3541269384" sldId="260"/>
        </pc:sldMkLst>
        <pc:spChg chg="mod">
          <ac:chgData name="Mandy Galante" userId="S::mandy.galante@cyber.org::0be3ad11-e8a8-4900-a219-cfe386c93973" providerId="AD" clId="Web-{74D2E0CF-093D-D952-A484-62F54A78F943}" dt="2023-01-31T00:43:29.553" v="3" actId="20577"/>
          <ac:spMkLst>
            <pc:docMk/>
            <pc:sldMk cId="3541269384" sldId="260"/>
            <ac:spMk id="3" creationId="{BAA68AA0-039C-BF66-F3F2-FC75AD3A408F}"/>
          </ac:spMkLst>
        </pc:spChg>
      </pc:sldChg>
      <pc:sldChg chg="modSp">
        <pc:chgData name="Mandy Galante" userId="S::mandy.galante@cyber.org::0be3ad11-e8a8-4900-a219-cfe386c93973" providerId="AD" clId="Web-{74D2E0CF-093D-D952-A484-62F54A78F943}" dt="2023-01-31T00:44:13.586" v="5" actId="1076"/>
        <pc:sldMkLst>
          <pc:docMk/>
          <pc:sldMk cId="2898324503" sldId="261"/>
        </pc:sldMkLst>
        <pc:picChg chg="mod">
          <ac:chgData name="Mandy Galante" userId="S::mandy.galante@cyber.org::0be3ad11-e8a8-4900-a219-cfe386c93973" providerId="AD" clId="Web-{74D2E0CF-093D-D952-A484-62F54A78F943}" dt="2023-01-31T00:44:13.586" v="5" actId="1076"/>
          <ac:picMkLst>
            <pc:docMk/>
            <pc:sldMk cId="2898324503" sldId="261"/>
            <ac:picMk id="2050" creationId="{12804F89-AE53-3FF7-A007-E61C9A4511BE}"/>
          </ac:picMkLst>
        </pc:picChg>
      </pc:sldChg>
      <pc:sldChg chg="modSp">
        <pc:chgData name="Mandy Galante" userId="S::mandy.galante@cyber.org::0be3ad11-e8a8-4900-a219-cfe386c93973" providerId="AD" clId="Web-{74D2E0CF-093D-D952-A484-62F54A78F943}" dt="2023-01-31T00:44:24.508" v="6" actId="14100"/>
        <pc:sldMkLst>
          <pc:docMk/>
          <pc:sldMk cId="3388246248" sldId="262"/>
        </pc:sldMkLst>
        <pc:spChg chg="mod">
          <ac:chgData name="Mandy Galante" userId="S::mandy.galante@cyber.org::0be3ad11-e8a8-4900-a219-cfe386c93973" providerId="AD" clId="Web-{74D2E0CF-093D-D952-A484-62F54A78F943}" dt="2023-01-31T00:44:24.508" v="6" actId="14100"/>
          <ac:spMkLst>
            <pc:docMk/>
            <pc:sldMk cId="3388246248" sldId="262"/>
            <ac:spMk id="3" creationId="{6D42CFA0-D19E-E267-7723-A432F88E483C}"/>
          </ac:spMkLst>
        </pc:spChg>
      </pc:sldChg>
      <pc:sldChg chg="modSp">
        <pc:chgData name="Mandy Galante" userId="S::mandy.galante@cyber.org::0be3ad11-e8a8-4900-a219-cfe386c93973" providerId="AD" clId="Web-{74D2E0CF-093D-D952-A484-62F54A78F943}" dt="2023-01-31T00:47:44.938" v="15" actId="20577"/>
        <pc:sldMkLst>
          <pc:docMk/>
          <pc:sldMk cId="599690740" sldId="263"/>
        </pc:sldMkLst>
        <pc:spChg chg="mod">
          <ac:chgData name="Mandy Galante" userId="S::mandy.galante@cyber.org::0be3ad11-e8a8-4900-a219-cfe386c93973" providerId="AD" clId="Web-{74D2E0CF-093D-D952-A484-62F54A78F943}" dt="2023-01-31T00:47:44.938" v="15" actId="20577"/>
          <ac:spMkLst>
            <pc:docMk/>
            <pc:sldMk cId="599690740" sldId="263"/>
            <ac:spMk id="2" creationId="{FB995E29-01C2-47CD-2036-8FD876A60869}"/>
          </ac:spMkLst>
        </pc:spChg>
        <pc:spChg chg="mod">
          <ac:chgData name="Mandy Galante" userId="S::mandy.galante@cyber.org::0be3ad11-e8a8-4900-a219-cfe386c93973" providerId="AD" clId="Web-{74D2E0CF-093D-D952-A484-62F54A78F943}" dt="2023-01-31T00:47:37.734" v="13" actId="20577"/>
          <ac:spMkLst>
            <pc:docMk/>
            <pc:sldMk cId="599690740" sldId="263"/>
            <ac:spMk id="3" creationId="{71551E7A-6922-9EB9-131B-000592AE19F8}"/>
          </ac:spMkLst>
        </pc:spChg>
      </pc:sldChg>
    </pc:docChg>
  </pc:docChgLst>
  <pc:docChgLst>
    <pc:chgData name="Linda Morgan" userId="827612fd-6323-470c-90b3-9d7d5ef6bc5c" providerId="ADAL" clId="{08DC9D5B-E196-494B-BDF6-53CB5A239B4A}"/>
    <pc:docChg chg="modSld">
      <pc:chgData name="Linda Morgan" userId="827612fd-6323-470c-90b3-9d7d5ef6bc5c" providerId="ADAL" clId="{08DC9D5B-E196-494B-BDF6-53CB5A239B4A}" dt="2023-03-02T17:03:03.485" v="4" actId="20577"/>
      <pc:docMkLst>
        <pc:docMk/>
      </pc:docMkLst>
      <pc:sldChg chg="modNotesTx">
        <pc:chgData name="Linda Morgan" userId="827612fd-6323-470c-90b3-9d7d5ef6bc5c" providerId="ADAL" clId="{08DC9D5B-E196-494B-BDF6-53CB5A239B4A}" dt="2023-03-02T17:03:03.485" v="4" actId="20577"/>
        <pc:sldMkLst>
          <pc:docMk/>
          <pc:sldMk cId="4249829860" sldId="266"/>
        </pc:sldMkLst>
      </pc:sldChg>
    </pc:docChg>
  </pc:docChgLst>
  <pc:docChgLst>
    <pc:chgData name="Joseph MacAdam" userId="bdcfcd3f-81bf-4584-8271-fe9093ebec4c" providerId="ADAL" clId="{FDCD572C-E02B-4642-A38A-AD4C43B62693}"/>
    <pc:docChg chg="custSel modSld">
      <pc:chgData name="Joseph MacAdam" userId="bdcfcd3f-81bf-4584-8271-fe9093ebec4c" providerId="ADAL" clId="{FDCD572C-E02B-4642-A38A-AD4C43B62693}" dt="2023-02-01T16:32:54.002" v="58" actId="207"/>
      <pc:docMkLst>
        <pc:docMk/>
      </pc:docMkLst>
      <pc:sldChg chg="modNotesTx">
        <pc:chgData name="Joseph MacAdam" userId="bdcfcd3f-81bf-4584-8271-fe9093ebec4c" providerId="ADAL" clId="{FDCD572C-E02B-4642-A38A-AD4C43B62693}" dt="2023-02-01T16:31:53.138" v="51" actId="20577"/>
        <pc:sldMkLst>
          <pc:docMk/>
          <pc:sldMk cId="144790495" sldId="256"/>
        </pc:sldMkLst>
      </pc:sldChg>
      <pc:sldChg chg="addSp modSp mod">
        <pc:chgData name="Joseph MacAdam" userId="bdcfcd3f-81bf-4584-8271-fe9093ebec4c" providerId="ADAL" clId="{FDCD572C-E02B-4642-A38A-AD4C43B62693}" dt="2022-12-22T15:21:30.006" v="19" actId="1076"/>
        <pc:sldMkLst>
          <pc:docMk/>
          <pc:sldMk cId="2259839052" sldId="258"/>
        </pc:sldMkLst>
        <pc:spChg chg="add mod">
          <ac:chgData name="Joseph MacAdam" userId="bdcfcd3f-81bf-4584-8271-fe9093ebec4c" providerId="ADAL" clId="{FDCD572C-E02B-4642-A38A-AD4C43B62693}" dt="2022-12-22T15:21:30.006" v="19" actId="1076"/>
          <ac:spMkLst>
            <pc:docMk/>
            <pc:sldMk cId="2259839052" sldId="258"/>
            <ac:spMk id="2" creationId="{0349F68A-A092-43DC-A722-38AA2F120669}"/>
          </ac:spMkLst>
        </pc:spChg>
        <pc:spChg chg="mod">
          <ac:chgData name="Joseph MacAdam" userId="bdcfcd3f-81bf-4584-8271-fe9093ebec4c" providerId="ADAL" clId="{FDCD572C-E02B-4642-A38A-AD4C43B62693}" dt="2022-12-22T15:19:54.126" v="3" actId="20577"/>
          <ac:spMkLst>
            <pc:docMk/>
            <pc:sldMk cId="2259839052" sldId="258"/>
            <ac:spMk id="10" creationId="{9C837D61-28C2-4183-A7D1-158C4A35AC6C}"/>
          </ac:spMkLst>
        </pc:spChg>
        <pc:picChg chg="mod">
          <ac:chgData name="Joseph MacAdam" userId="bdcfcd3f-81bf-4584-8271-fe9093ebec4c" providerId="ADAL" clId="{FDCD572C-E02B-4642-A38A-AD4C43B62693}" dt="2022-12-22T15:19:34.368" v="1" actId="1076"/>
          <ac:picMkLst>
            <pc:docMk/>
            <pc:sldMk cId="2259839052" sldId="258"/>
            <ac:picMk id="1026" creationId="{C3DB0954-5AEC-28DF-031A-133A237F989E}"/>
          </ac:picMkLst>
        </pc:picChg>
      </pc:sldChg>
      <pc:sldChg chg="modSp">
        <pc:chgData name="Joseph MacAdam" userId="bdcfcd3f-81bf-4584-8271-fe9093ebec4c" providerId="ADAL" clId="{FDCD572C-E02B-4642-A38A-AD4C43B62693}" dt="2022-12-22T15:21:42.536" v="21" actId="1076"/>
        <pc:sldMkLst>
          <pc:docMk/>
          <pc:sldMk cId="2898324503" sldId="261"/>
        </pc:sldMkLst>
        <pc:picChg chg="mod">
          <ac:chgData name="Joseph MacAdam" userId="bdcfcd3f-81bf-4584-8271-fe9093ebec4c" providerId="ADAL" clId="{FDCD572C-E02B-4642-A38A-AD4C43B62693}" dt="2022-12-22T15:21:42.536" v="21" actId="1076"/>
          <ac:picMkLst>
            <pc:docMk/>
            <pc:sldMk cId="2898324503" sldId="261"/>
            <ac:picMk id="2050" creationId="{12804F89-AE53-3FF7-A007-E61C9A4511BE}"/>
          </ac:picMkLst>
        </pc:picChg>
      </pc:sldChg>
      <pc:sldChg chg="modSp mod">
        <pc:chgData name="Joseph MacAdam" userId="bdcfcd3f-81bf-4584-8271-fe9093ebec4c" providerId="ADAL" clId="{FDCD572C-E02B-4642-A38A-AD4C43B62693}" dt="2023-02-01T16:32:36.958" v="55" actId="20577"/>
        <pc:sldMkLst>
          <pc:docMk/>
          <pc:sldMk cId="3388246248" sldId="262"/>
        </pc:sldMkLst>
        <pc:spChg chg="mod">
          <ac:chgData name="Joseph MacAdam" userId="bdcfcd3f-81bf-4584-8271-fe9093ebec4c" providerId="ADAL" clId="{FDCD572C-E02B-4642-A38A-AD4C43B62693}" dt="2023-02-01T16:32:36.958" v="55" actId="20577"/>
          <ac:spMkLst>
            <pc:docMk/>
            <pc:sldMk cId="3388246248" sldId="262"/>
            <ac:spMk id="3" creationId="{6D42CFA0-D19E-E267-7723-A432F88E483C}"/>
          </ac:spMkLst>
        </pc:spChg>
        <pc:picChg chg="mod">
          <ac:chgData name="Joseph MacAdam" userId="bdcfcd3f-81bf-4584-8271-fe9093ebec4c" providerId="ADAL" clId="{FDCD572C-E02B-4642-A38A-AD4C43B62693}" dt="2022-12-22T15:22:04.054" v="23" actId="1076"/>
          <ac:picMkLst>
            <pc:docMk/>
            <pc:sldMk cId="3388246248" sldId="262"/>
            <ac:picMk id="7" creationId="{278C0C41-B8BA-A1B0-2DF5-91E94C317F13}"/>
          </ac:picMkLst>
        </pc:picChg>
      </pc:sldChg>
      <pc:sldChg chg="delSp modSp mod">
        <pc:chgData name="Joseph MacAdam" userId="bdcfcd3f-81bf-4584-8271-fe9093ebec4c" providerId="ADAL" clId="{FDCD572C-E02B-4642-A38A-AD4C43B62693}" dt="2022-12-22T15:25:37.378" v="50" actId="20577"/>
        <pc:sldMkLst>
          <pc:docMk/>
          <pc:sldMk cId="599690740" sldId="263"/>
        </pc:sldMkLst>
        <pc:spChg chg="mod">
          <ac:chgData name="Joseph MacAdam" userId="bdcfcd3f-81bf-4584-8271-fe9093ebec4c" providerId="ADAL" clId="{FDCD572C-E02B-4642-A38A-AD4C43B62693}" dt="2022-12-22T15:25:37.378" v="50" actId="20577"/>
          <ac:spMkLst>
            <pc:docMk/>
            <pc:sldMk cId="599690740" sldId="263"/>
            <ac:spMk id="3" creationId="{71551E7A-6922-9EB9-131B-000592AE19F8}"/>
          </ac:spMkLst>
        </pc:spChg>
        <pc:picChg chg="del">
          <ac:chgData name="Joseph MacAdam" userId="bdcfcd3f-81bf-4584-8271-fe9093ebec4c" providerId="ADAL" clId="{FDCD572C-E02B-4642-A38A-AD4C43B62693}" dt="2022-12-22T15:25:08.658" v="37" actId="478"/>
          <ac:picMkLst>
            <pc:docMk/>
            <pc:sldMk cId="599690740" sldId="263"/>
            <ac:picMk id="4" creationId="{22B016F6-0C76-011F-B0BE-40B090102DC3}"/>
          </ac:picMkLst>
        </pc:picChg>
      </pc:sldChg>
      <pc:sldChg chg="addSp delSp modSp mod">
        <pc:chgData name="Joseph MacAdam" userId="bdcfcd3f-81bf-4584-8271-fe9093ebec4c" providerId="ADAL" clId="{FDCD572C-E02B-4642-A38A-AD4C43B62693}" dt="2023-02-01T16:32:54.002" v="58" actId="207"/>
        <pc:sldMkLst>
          <pc:docMk/>
          <pc:sldMk cId="1285470030" sldId="264"/>
        </pc:sldMkLst>
        <pc:picChg chg="add mod ord">
          <ac:chgData name="Joseph MacAdam" userId="bdcfcd3f-81bf-4584-8271-fe9093ebec4c" providerId="ADAL" clId="{FDCD572C-E02B-4642-A38A-AD4C43B62693}" dt="2023-02-01T16:32:54.002" v="58" actId="207"/>
          <ac:picMkLst>
            <pc:docMk/>
            <pc:sldMk cId="1285470030" sldId="264"/>
            <ac:picMk id="5" creationId="{6CFBCE47-8F14-43CA-A0D4-A2F9EC75C1C8}"/>
          </ac:picMkLst>
        </pc:picChg>
        <pc:picChg chg="del">
          <ac:chgData name="Joseph MacAdam" userId="bdcfcd3f-81bf-4584-8271-fe9093ebec4c" providerId="ADAL" clId="{FDCD572C-E02B-4642-A38A-AD4C43B62693}" dt="2022-12-22T15:22:41.952" v="24" actId="478"/>
          <ac:picMkLst>
            <pc:docMk/>
            <pc:sldMk cId="1285470030" sldId="264"/>
            <ac:picMk id="3074" creationId="{51546032-9D4D-C137-C0C8-F50427791221}"/>
          </ac:picMkLst>
        </pc:picChg>
      </pc:sldChg>
    </pc:docChg>
  </pc:docChgLst>
  <pc:docChgLst>
    <pc:chgData name="Ben Crenshaw" userId="S::ben.crenshaw@cyber.org::2609f511-c79b-4177-a349-716433d3592c" providerId="AD" clId="Web-{508E9EA6-9652-7686-7E7D-37DD122741B1}"/>
    <pc:docChg chg="modSld">
      <pc:chgData name="Ben Crenshaw" userId="S::ben.crenshaw@cyber.org::2609f511-c79b-4177-a349-716433d3592c" providerId="AD" clId="Web-{508E9EA6-9652-7686-7E7D-37DD122741B1}" dt="2023-01-02T23:51:40.538" v="15"/>
      <pc:docMkLst>
        <pc:docMk/>
      </pc:docMkLst>
      <pc:sldChg chg="modNotes">
        <pc:chgData name="Ben Crenshaw" userId="S::ben.crenshaw@cyber.org::2609f511-c79b-4177-a349-716433d3592c" providerId="AD" clId="Web-{508E9EA6-9652-7686-7E7D-37DD122741B1}" dt="2023-01-02T23:48:27.974" v="1"/>
        <pc:sldMkLst>
          <pc:docMk/>
          <pc:sldMk cId="144790495" sldId="256"/>
        </pc:sldMkLst>
      </pc:sldChg>
      <pc:sldChg chg="modNotes">
        <pc:chgData name="Ben Crenshaw" userId="S::ben.crenshaw@cyber.org::2609f511-c79b-4177-a349-716433d3592c" providerId="AD" clId="Web-{508E9EA6-9652-7686-7E7D-37DD122741B1}" dt="2023-01-02T23:49:11.241" v="3"/>
        <pc:sldMkLst>
          <pc:docMk/>
          <pc:sldMk cId="2259839052" sldId="258"/>
        </pc:sldMkLst>
      </pc:sldChg>
      <pc:sldChg chg="modNotes">
        <pc:chgData name="Ben Crenshaw" userId="S::ben.crenshaw@cyber.org::2609f511-c79b-4177-a349-716433d3592c" providerId="AD" clId="Web-{508E9EA6-9652-7686-7E7D-37DD122741B1}" dt="2023-01-02T23:49:17.928" v="5"/>
        <pc:sldMkLst>
          <pc:docMk/>
          <pc:sldMk cId="3541269384" sldId="260"/>
        </pc:sldMkLst>
      </pc:sldChg>
      <pc:sldChg chg="modNotes">
        <pc:chgData name="Ben Crenshaw" userId="S::ben.crenshaw@cyber.org::2609f511-c79b-4177-a349-716433d3592c" providerId="AD" clId="Web-{508E9EA6-9652-7686-7E7D-37DD122741B1}" dt="2023-01-02T23:49:32.422" v="7"/>
        <pc:sldMkLst>
          <pc:docMk/>
          <pc:sldMk cId="2898324503" sldId="261"/>
        </pc:sldMkLst>
      </pc:sldChg>
      <pc:sldChg chg="modNotes">
        <pc:chgData name="Ben Crenshaw" userId="S::ben.crenshaw@cyber.org::2609f511-c79b-4177-a349-716433d3592c" providerId="AD" clId="Web-{508E9EA6-9652-7686-7E7D-37DD122741B1}" dt="2023-01-02T23:49:51.376" v="9"/>
        <pc:sldMkLst>
          <pc:docMk/>
          <pc:sldMk cId="3388246248" sldId="262"/>
        </pc:sldMkLst>
      </pc:sldChg>
      <pc:sldChg chg="modNotes">
        <pc:chgData name="Ben Crenshaw" userId="S::ben.crenshaw@cyber.org::2609f511-c79b-4177-a349-716433d3592c" providerId="AD" clId="Web-{508E9EA6-9652-7686-7E7D-37DD122741B1}" dt="2023-01-02T23:51:40.538" v="15"/>
        <pc:sldMkLst>
          <pc:docMk/>
          <pc:sldMk cId="599690740" sldId="263"/>
        </pc:sldMkLst>
      </pc:sldChg>
      <pc:sldChg chg="modNotes">
        <pc:chgData name="Ben Crenshaw" userId="S::ben.crenshaw@cyber.org::2609f511-c79b-4177-a349-716433d3592c" providerId="AD" clId="Web-{508E9EA6-9652-7686-7E7D-37DD122741B1}" dt="2023-01-02T23:50:17.189" v="11"/>
        <pc:sldMkLst>
          <pc:docMk/>
          <pc:sldMk cId="1285470030" sldId="264"/>
        </pc:sldMkLst>
      </pc:sldChg>
      <pc:sldChg chg="modNotes">
        <pc:chgData name="Ben Crenshaw" userId="S::ben.crenshaw@cyber.org::2609f511-c79b-4177-a349-716433d3592c" providerId="AD" clId="Web-{508E9EA6-9652-7686-7E7D-37DD122741B1}" dt="2023-01-02T23:50:31.317" v="13"/>
        <pc:sldMkLst>
          <pc:docMk/>
          <pc:sldMk cId="1698560955" sldId="2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4CACDF-390F-43BE-A7B0-8EB2ED18770D}" type="datetimeFigureOut">
              <a:rPr lang="en-US" smtClean="0"/>
              <a:t>3/2/2023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258310-AC33-46E4-81F1-08D666D0F563}" type="slidenum">
              <a:rPr lang="en-US" smtClean="0"/>
              <a:t>‹#›</a:t>
            </a:fld>
            <a:endParaRPr lang="en-US"/>
          </a:p>
        </p:txBody>
      </p:sp>
    </p:spTree>
    <p:extLst>
      <p:ext uri="{BB962C8B-B14F-4D97-AF65-F5344CB8AC3E}">
        <p14:creationId xmlns:p14="http://schemas.microsoft.com/office/powerpoint/2010/main" val="1216660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B8BEA-CB26-4A19-9B7A-23C02BD23801}"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B0B9-DAF5-46F9-9463-94F7BFA26954}" type="slidenum">
              <a:rPr lang="en-US" smtClean="0"/>
              <a:t>‹#›</a:t>
            </a:fld>
            <a:endParaRPr lang="en-US"/>
          </a:p>
        </p:txBody>
      </p:sp>
    </p:spTree>
    <p:extLst>
      <p:ext uri="{BB962C8B-B14F-4D97-AF65-F5344CB8AC3E}">
        <p14:creationId xmlns:p14="http://schemas.microsoft.com/office/powerpoint/2010/main" val="18810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c.com/2019/04/18/nigerian-prince-scams-still-rake-in-over-700000-dollars-a-year.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ted.com/talks/james_veitch_this_is_what_happens_when_you_reply_to_spam_emai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5aJ0mZntZE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yber.nj.gov/informational-report/dont-take-the-bait-phishing-and-other-social-engineering-attack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hishingquiz.withgoogle.com/" TargetMode="External"/><Relationship Id="rId7" Type="http://schemas.openxmlformats.org/officeDocument/2006/relationships/hyperlink" Target="https://www.ted.com/talks/james_veitch_this_is_what_happens_when_you_reply_to_spam_emai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phishingbox.com/phishing-test" TargetMode="External"/><Relationship Id="rId5" Type="http://schemas.openxmlformats.org/officeDocument/2006/relationships/hyperlink" Target="https://www.opendns.com/phishing-quiz/" TargetMode="External"/><Relationship Id="rId4" Type="http://schemas.openxmlformats.org/officeDocument/2006/relationships/hyperlink" Target="https://it.cornell.edu/phish-bowl&#82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1</a:t>
            </a:fld>
            <a:endParaRPr lang="en-US"/>
          </a:p>
        </p:txBody>
      </p:sp>
    </p:spTree>
    <p:extLst>
      <p:ext uri="{BB962C8B-B14F-4D97-AF65-F5344CB8AC3E}">
        <p14:creationId xmlns:p14="http://schemas.microsoft.com/office/powerpoint/2010/main" val="278799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19138"/>
            <a:ext cx="6399212" cy="3600450"/>
          </a:xfrm>
        </p:spPr>
      </p:sp>
      <p:sp>
        <p:nvSpPr>
          <p:cNvPr id="3" name="Notes Placeholder 2"/>
          <p:cNvSpPr>
            <a:spLocks noGrp="1"/>
          </p:cNvSpPr>
          <p:nvPr>
            <p:ph type="body" idx="1"/>
          </p:nvPr>
        </p:nvSpPr>
        <p:spPr>
          <a:xfrm>
            <a:off x="458788" y="4560570"/>
            <a:ext cx="6399212" cy="4320540"/>
          </a:xfrm>
        </p:spPr>
        <p:txBody>
          <a:bodyPr>
            <a:normAutofit/>
          </a:bodyPr>
          <a:lstStyle/>
          <a:p>
            <a:r>
              <a:rPr lang="en-US" dirty="0"/>
              <a:t>In recent years, Phishing has been </a:t>
            </a:r>
            <a:r>
              <a:rPr lang="en-US" baseline="0" dirty="0"/>
              <a:t>the </a:t>
            </a:r>
            <a:r>
              <a:rPr lang="en-US" dirty="0"/>
              <a:t>largest source </a:t>
            </a:r>
            <a:r>
              <a:rPr lang="en-US" baseline="0" dirty="0"/>
              <a:t>of malware </a:t>
            </a:r>
            <a:r>
              <a:rPr lang="en-US" dirty="0"/>
              <a:t>delivery and identify theft</a:t>
            </a:r>
            <a:r>
              <a:rPr lang="en-US" dirty="0">
                <a:effectLst/>
              </a:rPr>
              <a:t>. In </a:t>
            </a:r>
            <a:r>
              <a:rPr lang="en-US" dirty="0"/>
              <a:t>2020 </a:t>
            </a:r>
            <a:r>
              <a:rPr lang="en-US" dirty="0">
                <a:effectLst/>
              </a:rPr>
              <a:t>the </a:t>
            </a:r>
            <a:r>
              <a:rPr lang="en-US" dirty="0"/>
              <a:t>Verizon Data Breach Investigations Report (DBIR) identified that credential theft</a:t>
            </a:r>
            <a:r>
              <a:rPr lang="en-US" dirty="0">
                <a:effectLst/>
              </a:rPr>
              <a:t>, </a:t>
            </a:r>
            <a:r>
              <a:rPr lang="en-US" dirty="0"/>
              <a:t>social attacks (i</a:t>
            </a:r>
            <a:r>
              <a:rPr lang="en-US" dirty="0">
                <a:effectLst/>
              </a:rPr>
              <a:t>.</a:t>
            </a:r>
            <a:r>
              <a:rPr lang="en-US" dirty="0"/>
              <a:t>e., phishing and business email compromise)</a:t>
            </a:r>
            <a:r>
              <a:rPr lang="en-US" dirty="0">
                <a:effectLst/>
              </a:rPr>
              <a:t> and </a:t>
            </a:r>
            <a:r>
              <a:rPr lang="en-US" dirty="0"/>
              <a:t>errors caused </a:t>
            </a:r>
            <a:r>
              <a:rPr lang="en-US" dirty="0">
                <a:effectLst/>
              </a:rPr>
              <a:t>the </a:t>
            </a:r>
            <a:r>
              <a:rPr lang="en-US" dirty="0"/>
              <a:t>majority of breaches </a:t>
            </a:r>
            <a:r>
              <a:rPr lang="en-US" dirty="0">
                <a:effectLst/>
              </a:rPr>
              <a:t>(</a:t>
            </a:r>
            <a:r>
              <a:rPr lang="en-US" dirty="0"/>
              <a:t>67% or more).   In </a:t>
            </a:r>
            <a:r>
              <a:rPr lang="en-US" dirty="0">
                <a:effectLst/>
              </a:rPr>
              <a:t>the </a:t>
            </a:r>
            <a:r>
              <a:rPr lang="en-US" dirty="0"/>
              <a:t>DBIR </a:t>
            </a:r>
            <a:r>
              <a:rPr lang="en-US" dirty="0">
                <a:effectLst/>
              </a:rPr>
              <a:t>report</a:t>
            </a:r>
            <a:r>
              <a:rPr lang="en-US" dirty="0"/>
              <a:t>, Phishing was categorized as</a:t>
            </a:r>
            <a:r>
              <a:rPr lang="en-US" dirty="0">
                <a:effectLst/>
              </a:rPr>
              <a:t> one of </a:t>
            </a:r>
            <a:r>
              <a:rPr lang="en-US" dirty="0"/>
              <a:t>the top 4 cyber threats</a:t>
            </a:r>
            <a:endParaRPr lang="en-US" dirty="0">
              <a:effectLst/>
            </a:endParaRPr>
          </a:p>
          <a:p>
            <a:endParaRPr lang="en-US" dirty="0">
              <a:effectLst/>
            </a:endParaRPr>
          </a:p>
          <a:p>
            <a:r>
              <a:rPr lang="en-US" dirty="0"/>
              <a:t>AND PHISHING IS NOT EVEN MALWARE!!  THERE IS NO REAL CODE OR PROGRAM! </a:t>
            </a:r>
            <a:endParaRPr lang="en-US" dirty="0">
              <a:effectLst/>
            </a:endParaRPr>
          </a:p>
          <a:p>
            <a:pPr marL="0" indent="0"/>
            <a:endParaRPr lang="en-US" dirty="0">
              <a:effectLst/>
            </a:endParaRPr>
          </a:p>
          <a:p>
            <a:pPr marL="0" indent="0"/>
            <a:endParaRPr lang="en-US" dirty="0">
              <a:effectLst/>
              <a:latin typeface="+mj-lt"/>
              <a:cs typeface="+mj-lt"/>
            </a:endParaRPr>
          </a:p>
        </p:txBody>
      </p:sp>
      <p:sp>
        <p:nvSpPr>
          <p:cNvPr id="4" name="Slide Number Placeholder 3"/>
          <p:cNvSpPr>
            <a:spLocks noGrp="1"/>
          </p:cNvSpPr>
          <p:nvPr>
            <p:ph type="sldNum" sz="quarter" idx="10"/>
          </p:nvPr>
        </p:nvSpPr>
        <p:spPr/>
        <p:txBody>
          <a:bodyPr/>
          <a:lstStyle/>
          <a:p>
            <a:fld id="{1E6BD901-A99B-40C0-8ED1-2C9E78EB5034}" type="slidenum">
              <a:rPr lang="en-US" smtClean="0"/>
              <a:t>2</a:t>
            </a:fld>
            <a:endParaRPr lang="en-US" dirty="0"/>
          </a:p>
        </p:txBody>
      </p:sp>
    </p:spTree>
    <p:extLst>
      <p:ext uri="{BB962C8B-B14F-4D97-AF65-F5344CB8AC3E}">
        <p14:creationId xmlns:p14="http://schemas.microsoft.com/office/powerpoint/2010/main" val="41501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reading this definition and description of Phishing, it may seem like it falls in the category of “stupid user”.  But in fact it can be very difficult to spot a phishing email.  In the next few slides we will first look at some examples and then try out a phishing test to see how well we can spot them.</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3</a:t>
            </a:fld>
            <a:endParaRPr lang="en-US"/>
          </a:p>
        </p:txBody>
      </p:sp>
    </p:spTree>
    <p:extLst>
      <p:ext uri="{BB962C8B-B14F-4D97-AF65-F5344CB8AC3E}">
        <p14:creationId xmlns:p14="http://schemas.microsoft.com/office/powerpoint/2010/main" val="398127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Nigerian Prince letter is probably the earliest version of the phishing scam and definitely the most prolific.  It is also known as a </a:t>
            </a:r>
            <a:r>
              <a:rPr lang="en-US" i="1" dirty="0"/>
              <a:t>419 email </a:t>
            </a:r>
            <a:r>
              <a:rPr lang="en-US" dirty="0"/>
              <a:t>because that is the Section of the Nigerian Criminal Code that deals with fraud. According to a Microsoft report, 51% of these “advance-fee” scam emails come from Nigeria. The basic story used in these emails is that there is a large sum of money held in a Nigerian bank account and the writer wants to transfer the money out BUT he needs a foreign bank account to deposit it to.  He has chosen you because you are honorable and can be trusted, plus he will give you 20% or even 30% of the money just for helping him.  All you have to do is provide your bank account # and your passport info so that he can make the transfer. Then everyone will be rich!!  At least, the scammers will be - the slide headline is from a 2019 CNBC article (</a:t>
            </a:r>
            <a:r>
              <a:rPr lang="en-US" dirty="0">
                <a:hlinkClick r:id="rId3"/>
              </a:rPr>
              <a:t>https://www.cnbc.com/2019/04/18/nigerian-prince-scams-still-rake-in-over-700000-dollars-a-year.html</a:t>
            </a:r>
            <a:r>
              <a:rPr lang="en-US" dirty="0"/>
              <a:t>) </a:t>
            </a:r>
          </a:p>
          <a:p>
            <a:endParaRPr lang="en-US" dirty="0"/>
          </a:p>
          <a:p>
            <a:r>
              <a:rPr lang="en-US" b="1" dirty="0"/>
              <a:t>Optional video 9:39 minutes - use anytime during course when you need to fill some time:</a:t>
            </a:r>
            <a:endParaRPr lang="en-US" dirty="0"/>
          </a:p>
          <a:p>
            <a:r>
              <a:rPr lang="en-US" dirty="0"/>
              <a:t>Very funny Ted Talk video about replying to a Phishing Email</a:t>
            </a:r>
          </a:p>
          <a:p>
            <a:r>
              <a:rPr lang="en-US" i="1" dirty="0">
                <a:hlinkClick r:id="rId4"/>
              </a:rPr>
              <a:t>https://www.ted.com/talks/james_veitch_this_is_what_happens_when_you_reply_to_spam_email</a:t>
            </a:r>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4</a:t>
            </a:fld>
            <a:endParaRPr lang="en-US"/>
          </a:p>
        </p:txBody>
      </p:sp>
    </p:spTree>
    <p:extLst>
      <p:ext uri="{BB962C8B-B14F-4D97-AF65-F5344CB8AC3E}">
        <p14:creationId xmlns:p14="http://schemas.microsoft.com/office/powerpoint/2010/main" val="90187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tips to spotting a phishing email. Video is 1:39 at You Tube:  </a:t>
            </a:r>
            <a:r>
              <a:rPr lang="en-US" dirty="0">
                <a:hlinkClick r:id="rId3"/>
              </a:rPr>
              <a:t>https://www.youtube.com/watch?v=5aJ0mZntZEc</a:t>
            </a:r>
            <a:endParaRPr lang="en-US" dirty="0"/>
          </a:p>
          <a:p>
            <a:r>
              <a:rPr lang="en-US" dirty="0"/>
              <a:t>Note that regular phishing makes a LOT of money.  In August 2016, one of the largest phishers in the world was arrested (a Nigerian) and the police estimated that he had scammed over $60 million dollars. </a:t>
            </a:r>
          </a:p>
          <a:p>
            <a:br>
              <a:rPr lang="en-US" dirty="0">
                <a:cs typeface="+mn-lt"/>
              </a:rPr>
            </a:br>
            <a:r>
              <a:rPr lang="en-US" dirty="0"/>
              <a:t>But to make the phishing campaigns even more effective and profitable, special phishing types have been developed. See next slide.</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5</a:t>
            </a:fld>
            <a:endParaRPr lang="en-US"/>
          </a:p>
        </p:txBody>
      </p:sp>
    </p:spTree>
    <p:extLst>
      <p:ext uri="{BB962C8B-B14F-4D97-AF65-F5344CB8AC3E}">
        <p14:creationId xmlns:p14="http://schemas.microsoft.com/office/powerpoint/2010/main" val="1127402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Special phishing types:  </a:t>
            </a:r>
            <a:endParaRPr lang="en-US" dirty="0"/>
          </a:p>
          <a:p>
            <a:r>
              <a:rPr lang="en-US" dirty="0"/>
              <a:t>In </a:t>
            </a:r>
            <a:r>
              <a:rPr lang="en-US" b="1" dirty="0"/>
              <a:t>spear phishing</a:t>
            </a:r>
            <a:r>
              <a:rPr lang="en-US" dirty="0"/>
              <a:t>, research is done on a specific type of target – maybe all the people who live in wealthy, New York zip codes or all people who bank with Wells Fargo or all employees of Exxon.  Based on the research, an email is created that is much more believable and is likely to get more victims.</a:t>
            </a:r>
          </a:p>
          <a:p>
            <a:r>
              <a:rPr lang="en-US" b="1" dirty="0"/>
              <a:t>Whaling </a:t>
            </a:r>
            <a:r>
              <a:rPr lang="en-US" dirty="0"/>
              <a:t>is taking the spear-phishing concept up another notch. This type of phishing targets only extremely wealthy or powerful individuals such as CEOs of major corporations.</a:t>
            </a:r>
          </a:p>
          <a:p>
            <a:r>
              <a:rPr lang="en-US" b="1" dirty="0"/>
              <a:t>Smishing</a:t>
            </a:r>
            <a:r>
              <a:rPr lang="en-US" dirty="0"/>
              <a:t> - becoming more common as the phone becomes the primary device for many people. The user is tricked into downloading malware onto their smart phone or device.</a:t>
            </a:r>
          </a:p>
          <a:p>
            <a:r>
              <a:rPr lang="en-US" b="1" dirty="0"/>
              <a:t>Vishing</a:t>
            </a:r>
            <a:r>
              <a:rPr lang="en-US" dirty="0"/>
              <a:t> - current examples are calls about car warranty or problems with your social security number.  </a:t>
            </a:r>
          </a:p>
          <a:p>
            <a:br>
              <a:rPr lang="en-US" dirty="0">
                <a:cs typeface="+mn-lt"/>
              </a:rPr>
            </a:br>
            <a:r>
              <a:rPr lang="en-US" dirty="0"/>
              <a:t>Resource: </a:t>
            </a:r>
            <a:r>
              <a:rPr lang="en-US" dirty="0">
                <a:hlinkClick r:id="rId3"/>
              </a:rPr>
              <a:t>https://www.cyber.nj.gov/informational-report/dont-take-the-bait-phishing-and-other-social-engineering-attacks</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6</a:t>
            </a:fld>
            <a:endParaRPr lang="en-US"/>
          </a:p>
        </p:txBody>
      </p:sp>
    </p:spTree>
    <p:extLst>
      <p:ext uri="{BB962C8B-B14F-4D97-AF65-F5344CB8AC3E}">
        <p14:creationId xmlns:p14="http://schemas.microsoft.com/office/powerpoint/2010/main" val="197289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easily be confused between Phishing and Spam because they both are unsolicited emails that have mal-intent like stealing your money or wasting your time.  BUT there are key differences in characteristics detailed in this graphic.   Most importantly, we should react to Phishing as if there is a potential attack and report it.  With Spam, it is enough to discard the email and mark the sender as spam.</a:t>
            </a:r>
          </a:p>
          <a:p>
            <a:endParaRPr lang="en-US" dirty="0">
              <a:cs typeface="Calibri"/>
            </a:endParaRPr>
          </a:p>
        </p:txBody>
      </p:sp>
      <p:sp>
        <p:nvSpPr>
          <p:cNvPr id="4" name="Slide Number Placeholder 3"/>
          <p:cNvSpPr>
            <a:spLocks noGrp="1"/>
          </p:cNvSpPr>
          <p:nvPr>
            <p:ph type="sldNum" sz="quarter" idx="5"/>
          </p:nvPr>
        </p:nvSpPr>
        <p:spPr/>
        <p:txBody>
          <a:bodyPr/>
          <a:lstStyle/>
          <a:p>
            <a:fld id="{C741B0B9-DAF5-46F9-9463-94F7BFA26954}" type="slidenum">
              <a:rPr lang="en-US" smtClean="0"/>
              <a:t>7</a:t>
            </a:fld>
            <a:endParaRPr lang="en-US"/>
          </a:p>
        </p:txBody>
      </p:sp>
    </p:spTree>
    <p:extLst>
      <p:ext uri="{BB962C8B-B14F-4D97-AF65-F5344CB8AC3E}">
        <p14:creationId xmlns:p14="http://schemas.microsoft.com/office/powerpoint/2010/main" val="389386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 for the students to get some practice.  </a:t>
            </a:r>
            <a:r>
              <a:rPr lang="en-US" dirty="0"/>
              <a:t>On their devices have them access the Google Phishing Quiz website </a:t>
            </a:r>
            <a:r>
              <a:rPr lang="en-US" dirty="0">
                <a:hlinkClick r:id="rId3"/>
              </a:rPr>
              <a:t>https://phishingquiz.withgoogle.com</a:t>
            </a:r>
            <a:r>
              <a:rPr lang="en-US" dirty="0"/>
              <a:t>​</a:t>
            </a:r>
          </a:p>
          <a:p>
            <a:r>
              <a:rPr lang="en-US" dirty="0"/>
              <a:t> and each take the phishing quiz on their own. When completed they should review the answers to see what they missed.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have students go to the Cornell </a:t>
            </a:r>
            <a:r>
              <a:rPr lang="en-US" dirty="0" err="1"/>
              <a:t>Phishbowl</a:t>
            </a:r>
            <a:r>
              <a:rPr lang="en-US" dirty="0"/>
              <a:t> </a:t>
            </a:r>
            <a:r>
              <a:rPr lang="en-US" dirty="0">
                <a:latin typeface="Arial"/>
                <a:cs typeface="Arial"/>
                <a:hlinkClick r:id="rId4"/>
              </a:rPr>
              <a:t>https://it.cornell.edu/phish-bowl</a:t>
            </a:r>
            <a:r>
              <a:rPr lang="en-US">
                <a:latin typeface="Arial"/>
                <a:cs typeface="Arial"/>
                <a:hlinkClick r:id="rId4"/>
              </a:rPr>
              <a:t>​</a:t>
            </a:r>
            <a:r>
              <a:rPr lang="en-US">
                <a:latin typeface="Arial"/>
                <a:cs typeface="Arial"/>
              </a:rPr>
              <a:t> t</a:t>
            </a:r>
            <a:r>
              <a:rPr lang="en-US"/>
              <a:t>o </a:t>
            </a:r>
            <a:r>
              <a:rPr lang="en-US" dirty="0"/>
              <a:t>see more current examples of phishing email.  These were targeted at Cornell faculty and students – they are very convincing, it would be easy to fall for the scam!  Students should select one email from the </a:t>
            </a:r>
            <a:r>
              <a:rPr lang="en-US" dirty="0" err="1"/>
              <a:t>phishbowl</a:t>
            </a:r>
            <a:r>
              <a:rPr lang="en-US" dirty="0"/>
              <a:t> that they might have fallen for.  When everyone is ready, select 3 – 4 students to come up and show their selected </a:t>
            </a:r>
            <a:r>
              <a:rPr lang="en-US" dirty="0" err="1"/>
              <a:t>phishbowl</a:t>
            </a:r>
            <a:r>
              <a:rPr lang="en-US" dirty="0"/>
              <a:t> and describe why it might seem valid.  </a:t>
            </a:r>
          </a:p>
          <a:p>
            <a:endParaRPr lang="en-US" dirty="0"/>
          </a:p>
          <a:p>
            <a:r>
              <a:rPr lang="en-US" dirty="0"/>
              <a:t>Closure: discuss whether this resource Cornell is providing is likely to be useful for user security awareness. </a:t>
            </a:r>
          </a:p>
          <a:p>
            <a:endParaRPr lang="en-US" dirty="0"/>
          </a:p>
          <a:p>
            <a:pPr marL="228600" indent="-228600">
              <a:lnSpc>
                <a:spcPct val="120000"/>
              </a:lnSpc>
            </a:pPr>
            <a:r>
              <a:rPr lang="en-US" b="1" dirty="0"/>
              <a:t>If time #1:</a:t>
            </a:r>
            <a:r>
              <a:rPr lang="en-US" dirty="0"/>
              <a:t> </a:t>
            </a:r>
            <a:r>
              <a:rPr lang="en-US" b="1" dirty="0"/>
              <a:t>Extra sites for Phishing tests:</a:t>
            </a:r>
            <a:br>
              <a:rPr lang="en-US" b="1" dirty="0">
                <a:cs typeface="+mn-lt"/>
              </a:rPr>
            </a:br>
            <a:r>
              <a:rPr lang="en-US" b="1" dirty="0">
                <a:hlinkClick r:id="rId5"/>
              </a:rPr>
              <a:t>https://www.opendns.com/phishing-quiz/</a:t>
            </a:r>
            <a:r>
              <a:rPr lang="en-US" i="1" dirty="0"/>
              <a:t>  </a:t>
            </a:r>
            <a:r>
              <a:rPr lang="en-US" i="1" u="sng" dirty="0">
                <a:hlinkClick r:id="rId6"/>
              </a:rPr>
              <a:t>https://www.phishingbox.com/phishing-test</a:t>
            </a:r>
            <a:r>
              <a:rPr lang="en-US" dirty="0"/>
              <a:t> </a:t>
            </a:r>
          </a:p>
          <a:p>
            <a:r>
              <a:rPr lang="en-US" b="1" dirty="0"/>
              <a:t>If time #2: Very funny Ted Talk video about replying to a Phishing Email</a:t>
            </a:r>
            <a:endParaRPr lang="en-US" dirty="0"/>
          </a:p>
          <a:p>
            <a:r>
              <a:rPr lang="en-US" i="1" dirty="0">
                <a:hlinkClick r:id="rId7"/>
              </a:rPr>
              <a:t>https://www.ted.com/talks/james_veitch_this_is_what_happens_when_you_reply_to_spam_email</a:t>
            </a:r>
            <a:endParaRPr lang="en-US" dirty="0"/>
          </a:p>
        </p:txBody>
      </p:sp>
      <p:sp>
        <p:nvSpPr>
          <p:cNvPr id="4" name="Slide Number Placeholder 3"/>
          <p:cNvSpPr>
            <a:spLocks noGrp="1"/>
          </p:cNvSpPr>
          <p:nvPr>
            <p:ph type="sldNum" sz="quarter" idx="5"/>
          </p:nvPr>
        </p:nvSpPr>
        <p:spPr/>
        <p:txBody>
          <a:bodyPr/>
          <a:lstStyle/>
          <a:p>
            <a:fld id="{C741B0B9-DAF5-46F9-9463-94F7BFA26954}" type="slidenum">
              <a:rPr lang="en-US" smtClean="0"/>
              <a:t>8</a:t>
            </a:fld>
            <a:endParaRPr lang="en-US"/>
          </a:p>
        </p:txBody>
      </p:sp>
    </p:spTree>
    <p:extLst>
      <p:ext uri="{BB962C8B-B14F-4D97-AF65-F5344CB8AC3E}">
        <p14:creationId xmlns:p14="http://schemas.microsoft.com/office/powerpoint/2010/main" val="196053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76CBFDB-6F2F-408A-B4B5-E14287D8A7A4}"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spTree>
    <p:extLst>
      <p:ext uri="{BB962C8B-B14F-4D97-AF65-F5344CB8AC3E}">
        <p14:creationId xmlns:p14="http://schemas.microsoft.com/office/powerpoint/2010/main" val="47796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505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CBFDB-6F2F-408A-B4B5-E14287D8A7A4}"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8E7A-3E60-45B7-8AC0-5DE38CCEAAAC}" type="slidenum">
              <a:rPr lang="en-US" smtClean="0"/>
              <a:t>‹#›</a:t>
            </a:fld>
            <a:endParaRPr lang="en-US"/>
          </a:p>
        </p:txBody>
      </p:sp>
    </p:spTree>
    <p:extLst>
      <p:ext uri="{BB962C8B-B14F-4D97-AF65-F5344CB8AC3E}">
        <p14:creationId xmlns:p14="http://schemas.microsoft.com/office/powerpoint/2010/main" val="35252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descr="Graphical user interface&#10;&#10;Description automatically generated with low confidence">
            <a:extLst>
              <a:ext uri="{FF2B5EF4-FFF2-40B4-BE49-F238E27FC236}">
                <a16:creationId xmlns:a16="http://schemas.microsoft.com/office/drawing/2014/main" id="{36BCBDFC-3A15-C860-9176-A9997F896B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hasCustomPrompt="1"/>
          </p:nvPr>
        </p:nvSpPr>
        <p:spPr>
          <a:xfrm>
            <a:off x="7606536" y="4489316"/>
            <a:ext cx="4306957" cy="2048446"/>
          </a:xfrm>
        </p:spPr>
        <p:txBody>
          <a:bodyPr/>
          <a:lstStyle>
            <a:lvl1pPr marL="0" indent="0" algn="r">
              <a:buNone/>
              <a:defRPr sz="2400" b="0" baseline="0">
                <a:solidFill>
                  <a:srgbClr val="33333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p>
          <a:p>
            <a:r>
              <a:rPr lang="en-US" dirty="0"/>
              <a:t>Job Title</a:t>
            </a:r>
          </a:p>
          <a:p>
            <a:r>
              <a:rPr lang="en-US" dirty="0"/>
              <a:t>Email</a:t>
            </a:r>
          </a:p>
          <a:p>
            <a:r>
              <a:rPr lang="en-US" dirty="0"/>
              <a:t>Date</a:t>
            </a:r>
          </a:p>
        </p:txBody>
      </p:sp>
    </p:spTree>
    <p:extLst>
      <p:ext uri="{BB962C8B-B14F-4D97-AF65-F5344CB8AC3E}">
        <p14:creationId xmlns:p14="http://schemas.microsoft.com/office/powerpoint/2010/main" val="117645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709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449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224793"/>
            <a:ext cx="5181600" cy="4952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224793"/>
            <a:ext cx="5181600" cy="4952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3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2365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060458"/>
            <a:ext cx="5157787" cy="3937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22815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052068"/>
            <a:ext cx="5183188" cy="3946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Title 1"/>
          <p:cNvSpPr>
            <a:spLocks noGrp="1"/>
          </p:cNvSpPr>
          <p:nvPr>
            <p:ph type="title"/>
          </p:nvPr>
        </p:nvSpPr>
        <p:spPr>
          <a:xfrm>
            <a:off x="838200" y="172178"/>
            <a:ext cx="10515600" cy="1052615"/>
          </a:xfrm>
        </p:spPr>
        <p:txBody>
          <a:bodyPr/>
          <a:lstStyle/>
          <a:p>
            <a:r>
              <a:rPr lang="en-US"/>
              <a:t>Click to edit Master title style</a:t>
            </a:r>
            <a:endParaRPr lang="en-US" dirty="0"/>
          </a:p>
        </p:txBody>
      </p:sp>
    </p:spTree>
    <p:extLst>
      <p:ext uri="{BB962C8B-B14F-4D97-AF65-F5344CB8AC3E}">
        <p14:creationId xmlns:p14="http://schemas.microsoft.com/office/powerpoint/2010/main" val="176392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698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203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78173"/>
            <a:ext cx="6172200" cy="538287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61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461395"/>
            <a:ext cx="6172200" cy="539965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67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85589253-F8A8-5C43-27E1-60298999BBD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172178"/>
            <a:ext cx="10515600" cy="105261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33182"/>
            <a:ext cx="10515600" cy="49437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irce Bold" pitchFamily="34" charset="0"/>
              </a:defRPr>
            </a:lvl1pPr>
          </a:lstStyle>
          <a:p>
            <a:fld id="{E76CBFDB-6F2F-408A-B4B5-E14287D8A7A4}" type="datetimeFigureOut">
              <a:rPr lang="en-US" smtClean="0"/>
              <a:pPr/>
              <a:t>3/2/2023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Circe Bold"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irce Bold" pitchFamily="34" charset="0"/>
              </a:defRPr>
            </a:lvl1pPr>
          </a:lstStyle>
          <a:p>
            <a:fld id="{E5CE8E7A-3E60-45B7-8AC0-5DE38CCEAAAC}" type="slidenum">
              <a:rPr lang="en-US" smtClean="0"/>
              <a:pPr/>
              <a:t>‹#›</a:t>
            </a:fld>
            <a:endParaRPr lang="en-US"/>
          </a:p>
        </p:txBody>
      </p:sp>
      <p:pic>
        <p:nvPicPr>
          <p:cNvPr id="8" name="Picture 7">
            <a:extLst>
              <a:ext uri="{FF2B5EF4-FFF2-40B4-BE49-F238E27FC236}">
                <a16:creationId xmlns:a16="http://schemas.microsoft.com/office/drawing/2014/main" id="{81DF6416-982D-43C9-B401-568D3EF243C4}"/>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p:blipFill>
        <p:spPr>
          <a:xfrm>
            <a:off x="139196" y="5710204"/>
            <a:ext cx="1107713" cy="1072367"/>
          </a:xfrm>
          <a:prstGeom prst="rect">
            <a:avLst/>
          </a:prstGeom>
        </p:spPr>
      </p:pic>
      <p:pic>
        <p:nvPicPr>
          <p:cNvPr id="10" name="Picture 9" descr="Text&#10;&#10;Description automatically generated">
            <a:extLst>
              <a:ext uri="{FF2B5EF4-FFF2-40B4-BE49-F238E27FC236}">
                <a16:creationId xmlns:a16="http://schemas.microsoft.com/office/drawing/2014/main" id="{27B12B99-DB7B-197D-F2DF-1F43054C378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66192" y="6218407"/>
            <a:ext cx="2743200" cy="608856"/>
          </a:xfrm>
          <a:prstGeom prst="rect">
            <a:avLst/>
          </a:prstGeom>
        </p:spPr>
      </p:pic>
    </p:spTree>
    <p:extLst>
      <p:ext uri="{BB962C8B-B14F-4D97-AF65-F5344CB8AC3E}">
        <p14:creationId xmlns:p14="http://schemas.microsoft.com/office/powerpoint/2010/main" val="22037650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5aJ0mZntZE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31CE46-8925-411D-9FF3-D359FEF8782E}"/>
              </a:ext>
            </a:extLst>
          </p:cNvPr>
          <p:cNvSpPr txBox="1"/>
          <p:nvPr/>
        </p:nvSpPr>
        <p:spPr>
          <a:xfrm>
            <a:off x="3451484" y="5333460"/>
            <a:ext cx="8373291" cy="707886"/>
          </a:xfrm>
          <a:prstGeom prst="rect">
            <a:avLst/>
          </a:prstGeom>
          <a:noFill/>
        </p:spPr>
        <p:txBody>
          <a:bodyPr wrap="square" lIns="91440" tIns="45720" rIns="91440" bIns="45720" rtlCol="0" anchor="t">
            <a:spAutoFit/>
          </a:bodyPr>
          <a:lstStyle/>
          <a:p>
            <a:pPr algn="r"/>
            <a:r>
              <a:rPr lang="en-US" sz="4000" dirty="0">
                <a:solidFill>
                  <a:schemeClr val="tx1">
                    <a:lumMod val="65000"/>
                    <a:lumOff val="35000"/>
                  </a:schemeClr>
                </a:solidFill>
                <a:latin typeface="Circe Bold"/>
                <a:cs typeface="Arial"/>
              </a:rPr>
              <a:t>2.2.1 - Phishing</a:t>
            </a:r>
            <a:endParaRPr lang="en-US" dirty="0"/>
          </a:p>
        </p:txBody>
      </p:sp>
    </p:spTree>
    <p:extLst>
      <p:ext uri="{BB962C8B-B14F-4D97-AF65-F5344CB8AC3E}">
        <p14:creationId xmlns:p14="http://schemas.microsoft.com/office/powerpoint/2010/main" val="14479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031784C-9473-47D8-8389-4C91CEBD0FD9}"/>
              </a:ext>
            </a:extLst>
          </p:cNvPr>
          <p:cNvSpPr>
            <a:spLocks noGrp="1"/>
          </p:cNvSpPr>
          <p:nvPr>
            <p:ph type="title"/>
          </p:nvPr>
        </p:nvSpPr>
        <p:spPr/>
        <p:txBody>
          <a:bodyPr/>
          <a:lstStyle/>
          <a:p>
            <a:r>
              <a:rPr lang="en-US" dirty="0"/>
              <a:t>Phishing​</a:t>
            </a:r>
          </a:p>
        </p:txBody>
      </p:sp>
      <p:sp>
        <p:nvSpPr>
          <p:cNvPr id="10" name="Content Placeholder 9">
            <a:extLst>
              <a:ext uri="{FF2B5EF4-FFF2-40B4-BE49-F238E27FC236}">
                <a16:creationId xmlns:a16="http://schemas.microsoft.com/office/drawing/2014/main" id="{9C837D61-28C2-4183-A7D1-158C4A35AC6C}"/>
              </a:ext>
            </a:extLst>
          </p:cNvPr>
          <p:cNvSpPr>
            <a:spLocks noGrp="1"/>
          </p:cNvSpPr>
          <p:nvPr>
            <p:ph idx="1"/>
          </p:nvPr>
        </p:nvSpPr>
        <p:spPr>
          <a:xfrm>
            <a:off x="838200" y="1042114"/>
            <a:ext cx="10515600" cy="4943781"/>
          </a:xfrm>
        </p:spPr>
        <p:txBody>
          <a:bodyPr/>
          <a:lstStyle/>
          <a:p>
            <a:r>
              <a:rPr lang="en-US" dirty="0"/>
              <a:t> Used in a majority of cyber attacks​​</a:t>
            </a:r>
          </a:p>
          <a:p>
            <a:r>
              <a:rPr lang="en-US" dirty="0"/>
              <a:t> Considered one of top 4 biggest threats in the digital world​​</a:t>
            </a:r>
          </a:p>
          <a:p>
            <a:r>
              <a:rPr lang="en-US" dirty="0"/>
              <a:t> It’s not even real malware - there is no code.  It is just a CON!​</a:t>
            </a:r>
          </a:p>
          <a:p>
            <a:endParaRPr lang="en-US" dirty="0"/>
          </a:p>
          <a:p>
            <a:pPr marL="0" indent="0">
              <a:buNone/>
            </a:pPr>
            <a:endParaRPr lang="en-US" dirty="0"/>
          </a:p>
          <a:p>
            <a:endParaRPr lang="en-US" dirty="0"/>
          </a:p>
          <a:p>
            <a:pPr marL="0" indent="0">
              <a:buNone/>
            </a:pPr>
            <a:endParaRPr lang="en-US" dirty="0"/>
          </a:p>
        </p:txBody>
      </p:sp>
      <p:pic>
        <p:nvPicPr>
          <p:cNvPr id="1026" name="Picture 2">
            <a:extLst>
              <a:ext uri="{FF2B5EF4-FFF2-40B4-BE49-F238E27FC236}">
                <a16:creationId xmlns:a16="http://schemas.microsoft.com/office/drawing/2014/main" id="{C3DB0954-5AEC-28DF-031A-133A237F9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624" y="2731306"/>
            <a:ext cx="7710751" cy="2715189"/>
          </a:xfrm>
          <a:prstGeom prst="rect">
            <a:avLst/>
          </a:prstGeom>
          <a:noFill/>
          <a:ln w="28575">
            <a:solidFill>
              <a:srgbClr val="00B0F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49F68A-A092-43DC-A722-38AA2F120669}"/>
              </a:ext>
            </a:extLst>
          </p:cNvPr>
          <p:cNvSpPr txBox="1"/>
          <p:nvPr/>
        </p:nvSpPr>
        <p:spPr>
          <a:xfrm>
            <a:off x="2710003" y="5580372"/>
            <a:ext cx="6771992"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Source: https://dilbert.com/strip/2005-08-12 </a:t>
            </a:r>
          </a:p>
        </p:txBody>
      </p:sp>
    </p:spTree>
    <p:extLst>
      <p:ext uri="{BB962C8B-B14F-4D97-AF65-F5344CB8AC3E}">
        <p14:creationId xmlns:p14="http://schemas.microsoft.com/office/powerpoint/2010/main" val="225983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B6AC-477A-24B8-CEEF-0C6F29E19B9B}"/>
              </a:ext>
            </a:extLst>
          </p:cNvPr>
          <p:cNvSpPr>
            <a:spLocks noGrp="1"/>
          </p:cNvSpPr>
          <p:nvPr>
            <p:ph type="title"/>
          </p:nvPr>
        </p:nvSpPr>
        <p:spPr/>
        <p:txBody>
          <a:bodyPr/>
          <a:lstStyle/>
          <a:p>
            <a:r>
              <a:rPr lang="en-US" dirty="0"/>
              <a:t>What is Phishing?</a:t>
            </a:r>
          </a:p>
        </p:txBody>
      </p:sp>
      <p:sp>
        <p:nvSpPr>
          <p:cNvPr id="3" name="Content Placeholder 2">
            <a:extLst>
              <a:ext uri="{FF2B5EF4-FFF2-40B4-BE49-F238E27FC236}">
                <a16:creationId xmlns:a16="http://schemas.microsoft.com/office/drawing/2014/main" id="{BAA68AA0-039C-BF66-F3F2-FC75AD3A408F}"/>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latin typeface="Arial"/>
                <a:cs typeface="Arial"/>
              </a:rPr>
              <a:t>Definition: Phishing is the use of bogus emails and websites to trick you into supplying confidential or personal information.</a:t>
            </a:r>
          </a:p>
          <a:p>
            <a:pPr marL="0" indent="0">
              <a:buNone/>
            </a:pPr>
            <a:endParaRPr lang="en-US" dirty="0"/>
          </a:p>
          <a:p>
            <a:pPr marL="514350" indent="-514350">
              <a:buFont typeface="+mj-lt"/>
              <a:buAutoNum type="arabicPeriod"/>
            </a:pPr>
            <a:r>
              <a:rPr lang="en-US" dirty="0"/>
              <a:t>You receive an email that appears to come from a reputable organization, such as a bank.​​</a:t>
            </a:r>
          </a:p>
          <a:p>
            <a:pPr marL="514350" indent="-514350">
              <a:buFont typeface="+mj-lt"/>
              <a:buAutoNum type="arabicPeriod"/>
            </a:pPr>
            <a:endParaRPr lang="en-US" dirty="0"/>
          </a:p>
          <a:p>
            <a:pPr marL="514350" indent="-514350">
              <a:buFont typeface="+mj-lt"/>
              <a:buAutoNum type="arabicPeriod"/>
            </a:pPr>
            <a:r>
              <a:rPr lang="en-US" dirty="0"/>
              <a:t>The email includes what appears to be a link to the organization’s website.​​</a:t>
            </a:r>
          </a:p>
          <a:p>
            <a:pPr marL="514350" indent="-514350">
              <a:buFont typeface="+mj-lt"/>
              <a:buAutoNum type="arabicPeriod"/>
            </a:pPr>
            <a:endParaRPr lang="en-US" dirty="0"/>
          </a:p>
          <a:p>
            <a:pPr marL="514350" indent="-514350">
              <a:buFont typeface="+mj-lt"/>
              <a:buAutoNum type="arabicPeriod"/>
            </a:pPr>
            <a:r>
              <a:rPr lang="en-US" dirty="0"/>
              <a:t>If you follow the link, you are connected to a replica of the real website. Any details you enter, such as account numbers, PINs or passwords, can be stolen and used by the hackers who created the bogus site.</a:t>
            </a:r>
          </a:p>
          <a:p>
            <a:endParaRPr lang="en-US" dirty="0"/>
          </a:p>
          <a:p>
            <a:endParaRPr lang="en-US" dirty="0"/>
          </a:p>
        </p:txBody>
      </p:sp>
    </p:spTree>
    <p:extLst>
      <p:ext uri="{BB962C8B-B14F-4D97-AF65-F5344CB8AC3E}">
        <p14:creationId xmlns:p14="http://schemas.microsoft.com/office/powerpoint/2010/main" val="354126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42FF4A4-61F1-3948-3D58-248039CCC198}"/>
              </a:ext>
            </a:extLst>
          </p:cNvPr>
          <p:cNvSpPr>
            <a:spLocks noGrp="1"/>
          </p:cNvSpPr>
          <p:nvPr>
            <p:ph type="body" idx="1"/>
          </p:nvPr>
        </p:nvSpPr>
        <p:spPr>
          <a:xfrm>
            <a:off x="836612" y="1224793"/>
            <a:ext cx="5157787" cy="518261"/>
          </a:xfrm>
        </p:spPr>
        <p:txBody>
          <a:bodyPr>
            <a:normAutofit/>
          </a:bodyPr>
          <a:lstStyle/>
          <a:p>
            <a:r>
              <a:rPr lang="en-US" sz="2800" dirty="0"/>
              <a:t>Advance Fee Scam Story</a:t>
            </a:r>
          </a:p>
        </p:txBody>
      </p:sp>
      <p:sp>
        <p:nvSpPr>
          <p:cNvPr id="7" name="Content Placeholder 6">
            <a:extLst>
              <a:ext uri="{FF2B5EF4-FFF2-40B4-BE49-F238E27FC236}">
                <a16:creationId xmlns:a16="http://schemas.microsoft.com/office/drawing/2014/main" id="{A15100BC-92B9-D5EA-3812-68CF03CDDB8F}"/>
              </a:ext>
            </a:extLst>
          </p:cNvPr>
          <p:cNvSpPr>
            <a:spLocks noGrp="1"/>
          </p:cNvSpPr>
          <p:nvPr>
            <p:ph sz="half" idx="2"/>
          </p:nvPr>
        </p:nvSpPr>
        <p:spPr>
          <a:xfrm>
            <a:off x="836611" y="2074106"/>
            <a:ext cx="5157787" cy="3937670"/>
          </a:xfrm>
        </p:spPr>
        <p:txBody>
          <a:bodyPr>
            <a:normAutofit fontScale="92500" lnSpcReduction="20000"/>
          </a:bodyPr>
          <a:lstStyle/>
          <a:p>
            <a:r>
              <a:rPr lang="en-US" dirty="0"/>
              <a:t>BIG money is in a Nigerian bank account​</a:t>
            </a:r>
          </a:p>
          <a:p>
            <a:endParaRPr lang="en-US" dirty="0"/>
          </a:p>
          <a:p>
            <a:r>
              <a:rPr lang="en-US" dirty="0"/>
              <a:t>I need to move it to a foreign bank account​</a:t>
            </a:r>
          </a:p>
          <a:p>
            <a:endParaRPr lang="en-US" dirty="0"/>
          </a:p>
          <a:p>
            <a:r>
              <a:rPr lang="en-US" dirty="0"/>
              <a:t>I trust you &amp; will give you BIG share if you let me deposit it to your bank account – just  send me your bank account number and passport info</a:t>
            </a:r>
          </a:p>
        </p:txBody>
      </p:sp>
      <p:sp>
        <p:nvSpPr>
          <p:cNvPr id="8" name="Text Placeholder 7">
            <a:extLst>
              <a:ext uri="{FF2B5EF4-FFF2-40B4-BE49-F238E27FC236}">
                <a16:creationId xmlns:a16="http://schemas.microsoft.com/office/drawing/2014/main" id="{A94DC933-1404-E411-1F35-CA85ACEC6B64}"/>
              </a:ext>
            </a:extLst>
          </p:cNvPr>
          <p:cNvSpPr>
            <a:spLocks noGrp="1"/>
          </p:cNvSpPr>
          <p:nvPr>
            <p:ph type="body" sz="quarter" idx="3"/>
          </p:nvPr>
        </p:nvSpPr>
        <p:spPr>
          <a:xfrm>
            <a:off x="6170612" y="1224792"/>
            <a:ext cx="5183188" cy="518262"/>
          </a:xfrm>
        </p:spPr>
        <p:txBody>
          <a:bodyPr>
            <a:normAutofit/>
          </a:bodyPr>
          <a:lstStyle/>
          <a:p>
            <a:pPr algn="ctr"/>
            <a:r>
              <a:rPr lang="en-US" sz="2800" u="sng" dirty="0"/>
              <a:t>Nigerian prince letter </a:t>
            </a:r>
          </a:p>
        </p:txBody>
      </p:sp>
      <p:pic>
        <p:nvPicPr>
          <p:cNvPr id="2050" name="Picture 2">
            <a:extLst>
              <a:ext uri="{FF2B5EF4-FFF2-40B4-BE49-F238E27FC236}">
                <a16:creationId xmlns:a16="http://schemas.microsoft.com/office/drawing/2014/main" id="{12804F89-AE53-3FF7-A007-E61C9A4511B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731210" y="2074106"/>
            <a:ext cx="4628037" cy="295290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14F8BD-3A2C-FA0E-4458-63AC2CE50B4E}"/>
              </a:ext>
            </a:extLst>
          </p:cNvPr>
          <p:cNvSpPr>
            <a:spLocks noGrp="1"/>
          </p:cNvSpPr>
          <p:nvPr>
            <p:ph type="title"/>
          </p:nvPr>
        </p:nvSpPr>
        <p:spPr/>
        <p:txBody>
          <a:bodyPr/>
          <a:lstStyle/>
          <a:p>
            <a:r>
              <a:rPr lang="en-US" dirty="0"/>
              <a:t>Example of phishing</a:t>
            </a:r>
          </a:p>
        </p:txBody>
      </p:sp>
    </p:spTree>
    <p:extLst>
      <p:ext uri="{BB962C8B-B14F-4D97-AF65-F5344CB8AC3E}">
        <p14:creationId xmlns:p14="http://schemas.microsoft.com/office/powerpoint/2010/main" val="289832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5A71-63E4-756A-DC18-3DA677D885D1}"/>
              </a:ext>
            </a:extLst>
          </p:cNvPr>
          <p:cNvSpPr>
            <a:spLocks noGrp="1"/>
          </p:cNvSpPr>
          <p:nvPr>
            <p:ph type="title"/>
          </p:nvPr>
        </p:nvSpPr>
        <p:spPr/>
        <p:txBody>
          <a:bodyPr/>
          <a:lstStyle/>
          <a:p>
            <a:r>
              <a:rPr lang="en-US" dirty="0"/>
              <a:t>How to spot a phishing email​</a:t>
            </a:r>
          </a:p>
        </p:txBody>
      </p:sp>
      <p:sp>
        <p:nvSpPr>
          <p:cNvPr id="3" name="Content Placeholder 2">
            <a:extLst>
              <a:ext uri="{FF2B5EF4-FFF2-40B4-BE49-F238E27FC236}">
                <a16:creationId xmlns:a16="http://schemas.microsoft.com/office/drawing/2014/main" id="{6D42CFA0-D19E-E267-7723-A432F88E483C}"/>
              </a:ext>
            </a:extLst>
          </p:cNvPr>
          <p:cNvSpPr>
            <a:spLocks noGrp="1"/>
          </p:cNvSpPr>
          <p:nvPr>
            <p:ph idx="1"/>
          </p:nvPr>
        </p:nvSpPr>
        <p:spPr>
          <a:xfrm>
            <a:off x="838200" y="1477597"/>
            <a:ext cx="10515600" cy="4699366"/>
          </a:xfrm>
        </p:spPr>
        <p:txBody>
          <a:bodyPr>
            <a:noAutofit/>
          </a:bodyPr>
          <a:lstStyle/>
          <a:p>
            <a:r>
              <a:rPr lang="en-US" b="0" i="0" dirty="0">
                <a:solidFill>
                  <a:srgbClr val="000000"/>
                </a:solidFill>
                <a:effectLst/>
                <a:latin typeface="+mn-lt"/>
              </a:rPr>
              <a:t>Misspellings or incorrect grammar​</a:t>
            </a:r>
          </a:p>
          <a:p>
            <a:endParaRPr lang="en-US" b="0" i="0" dirty="0">
              <a:solidFill>
                <a:srgbClr val="000000"/>
              </a:solidFill>
              <a:effectLst/>
              <a:latin typeface="+mn-lt"/>
            </a:endParaRPr>
          </a:p>
          <a:p>
            <a:r>
              <a:rPr lang="en-US" b="0" i="0" dirty="0">
                <a:solidFill>
                  <a:srgbClr val="000000"/>
                </a:solidFill>
                <a:effectLst/>
                <a:latin typeface="+mn-lt"/>
              </a:rPr>
              <a:t>Sender and their email address don’t seem to match​</a:t>
            </a:r>
          </a:p>
          <a:p>
            <a:endParaRPr lang="en-US" b="0" i="0" dirty="0">
              <a:solidFill>
                <a:srgbClr val="000000"/>
              </a:solidFill>
              <a:effectLst/>
              <a:latin typeface="+mn-lt"/>
            </a:endParaRPr>
          </a:p>
          <a:p>
            <a:r>
              <a:rPr lang="en-US" b="0" i="0" dirty="0">
                <a:solidFill>
                  <a:srgbClr val="000000"/>
                </a:solidFill>
                <a:effectLst/>
                <a:latin typeface="+mn-lt"/>
              </a:rPr>
              <a:t>Hover over link – the URL doesn’t match the text​</a:t>
            </a:r>
          </a:p>
          <a:p>
            <a:pPr marL="0" indent="0">
              <a:buNone/>
            </a:pPr>
            <a:endParaRPr lang="en-US" b="0" i="0" dirty="0">
              <a:solidFill>
                <a:srgbClr val="000000"/>
              </a:solidFill>
              <a:effectLst/>
              <a:latin typeface="+mn-lt"/>
            </a:endParaRPr>
          </a:p>
          <a:p>
            <a:endParaRPr lang="en-US" dirty="0">
              <a:solidFill>
                <a:srgbClr val="000000"/>
              </a:solidFill>
              <a:latin typeface="+mn-lt"/>
            </a:endParaRPr>
          </a:p>
          <a:p>
            <a:pPr marL="914400" lvl="2" indent="0">
              <a:buNone/>
            </a:pPr>
            <a:r>
              <a:rPr lang="en-US" sz="2800" b="0" i="0" dirty="0">
                <a:solidFill>
                  <a:srgbClr val="000000"/>
                </a:solidFill>
                <a:effectLst/>
                <a:latin typeface="+mn-lt"/>
              </a:rPr>
              <a:t> Watch: </a:t>
            </a:r>
            <a:r>
              <a:rPr lang="en-US" sz="2800" b="0" i="0" dirty="0">
                <a:solidFill>
                  <a:srgbClr val="000000"/>
                </a:solidFill>
                <a:effectLst/>
                <a:latin typeface="+mn-lt"/>
                <a:hlinkClick r:id="rId3"/>
              </a:rPr>
              <a:t>Security Short: What is Email Phishing?</a:t>
            </a:r>
            <a:endParaRPr lang="en-US" sz="2800" b="0" i="0" dirty="0">
              <a:solidFill>
                <a:srgbClr val="000000"/>
              </a:solidFill>
              <a:effectLst/>
              <a:latin typeface="+mn-lt"/>
            </a:endParaRPr>
          </a:p>
          <a:p>
            <a:pPr marL="0" indent="0">
              <a:buNone/>
            </a:pPr>
            <a:endParaRPr lang="en-US" b="0" i="0" dirty="0">
              <a:solidFill>
                <a:srgbClr val="000000"/>
              </a:solidFill>
              <a:effectLst/>
              <a:latin typeface="+mn-lt"/>
            </a:endParaRPr>
          </a:p>
        </p:txBody>
      </p:sp>
      <p:pic>
        <p:nvPicPr>
          <p:cNvPr id="5" name="Graphic 4" descr="Presentation with media with solid fill">
            <a:extLst>
              <a:ext uri="{FF2B5EF4-FFF2-40B4-BE49-F238E27FC236}">
                <a16:creationId xmlns:a16="http://schemas.microsoft.com/office/drawing/2014/main" id="{C727CBA9-1D17-E25C-0321-E2A63DD07F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926" y="4414971"/>
            <a:ext cx="1209847" cy="1209847"/>
          </a:xfrm>
          <a:prstGeom prst="rect">
            <a:avLst/>
          </a:prstGeom>
        </p:spPr>
      </p:pic>
      <p:pic>
        <p:nvPicPr>
          <p:cNvPr id="7" name="Picture 6" descr="Email Team Sasquatch">
            <a:extLst>
              <a:ext uri="{FF2B5EF4-FFF2-40B4-BE49-F238E27FC236}">
                <a16:creationId xmlns:a16="http://schemas.microsoft.com/office/drawing/2014/main" id="{278C0C41-B8BA-A1B0-2DF5-91E94C317F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48383" y="1679300"/>
            <a:ext cx="2666364" cy="2666364"/>
          </a:xfrm>
          <a:prstGeom prst="rect">
            <a:avLst/>
          </a:prstGeom>
          <a:ln w="28575">
            <a:solidFill>
              <a:srgbClr val="00B0F0"/>
            </a:solidFill>
          </a:ln>
        </p:spPr>
      </p:pic>
    </p:spTree>
    <p:extLst>
      <p:ext uri="{BB962C8B-B14F-4D97-AF65-F5344CB8AC3E}">
        <p14:creationId xmlns:p14="http://schemas.microsoft.com/office/powerpoint/2010/main" val="338824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low confidence">
            <a:extLst>
              <a:ext uri="{FF2B5EF4-FFF2-40B4-BE49-F238E27FC236}">
                <a16:creationId xmlns:a16="http://schemas.microsoft.com/office/drawing/2014/main" id="{6CFBCE47-8F14-43CA-A0D4-A2F9EC75C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3018" y="2777709"/>
            <a:ext cx="3244271" cy="3244271"/>
          </a:xfrm>
          <a:prstGeom prst="rect">
            <a:avLst/>
          </a:prstGeom>
          <a:noFill/>
        </p:spPr>
      </p:pic>
      <p:sp>
        <p:nvSpPr>
          <p:cNvPr id="2" name="Title 1">
            <a:extLst>
              <a:ext uri="{FF2B5EF4-FFF2-40B4-BE49-F238E27FC236}">
                <a16:creationId xmlns:a16="http://schemas.microsoft.com/office/drawing/2014/main" id="{1844CDB4-C279-C475-D9D2-6ADB59D6C8E6}"/>
              </a:ext>
            </a:extLst>
          </p:cNvPr>
          <p:cNvSpPr>
            <a:spLocks noGrp="1"/>
          </p:cNvSpPr>
          <p:nvPr>
            <p:ph type="title"/>
          </p:nvPr>
        </p:nvSpPr>
        <p:spPr/>
        <p:txBody>
          <a:bodyPr/>
          <a:lstStyle/>
          <a:p>
            <a:r>
              <a:rPr lang="en-US" dirty="0"/>
              <a:t>Special types of Phishing​</a:t>
            </a:r>
          </a:p>
        </p:txBody>
      </p:sp>
      <p:sp>
        <p:nvSpPr>
          <p:cNvPr id="3" name="Content Placeholder 2">
            <a:extLst>
              <a:ext uri="{FF2B5EF4-FFF2-40B4-BE49-F238E27FC236}">
                <a16:creationId xmlns:a16="http://schemas.microsoft.com/office/drawing/2014/main" id="{087CB05D-584F-CB77-051C-7FF7C0AA3C7E}"/>
              </a:ext>
            </a:extLst>
          </p:cNvPr>
          <p:cNvSpPr>
            <a:spLocks noGrp="1"/>
          </p:cNvSpPr>
          <p:nvPr>
            <p:ph idx="1"/>
          </p:nvPr>
        </p:nvSpPr>
        <p:spPr>
          <a:xfrm>
            <a:off x="675362" y="1233182"/>
            <a:ext cx="10515600" cy="4943781"/>
          </a:xfrm>
        </p:spPr>
        <p:txBody>
          <a:bodyPr>
            <a:normAutofit/>
          </a:bodyPr>
          <a:lstStyle/>
          <a:p>
            <a:r>
              <a:rPr lang="en-US" sz="2600" b="1" dirty="0"/>
              <a:t>Spear-phishing</a:t>
            </a:r>
            <a:r>
              <a:rPr lang="en-US" sz="2600" dirty="0"/>
              <a:t> is an email scam targeted towards a specific individual, organization or business.​</a:t>
            </a:r>
          </a:p>
          <a:p>
            <a:endParaRPr lang="en-US" sz="2600" dirty="0"/>
          </a:p>
          <a:p>
            <a:r>
              <a:rPr lang="en-US" sz="2600" b="1" dirty="0"/>
              <a:t>Whaling</a:t>
            </a:r>
            <a:r>
              <a:rPr lang="en-US" sz="2600" dirty="0"/>
              <a:t> describes an email scam targeted to high-value individuals​</a:t>
            </a:r>
          </a:p>
          <a:p>
            <a:endParaRPr lang="en-US" sz="2600" dirty="0"/>
          </a:p>
          <a:p>
            <a:r>
              <a:rPr lang="en-US" sz="2600" b="1" dirty="0"/>
              <a:t>Smishing</a:t>
            </a:r>
            <a:r>
              <a:rPr lang="en-US" sz="2600" dirty="0"/>
              <a:t> is text messages used for phishing​</a:t>
            </a:r>
          </a:p>
          <a:p>
            <a:endParaRPr lang="en-US" sz="2600" dirty="0"/>
          </a:p>
          <a:p>
            <a:r>
              <a:rPr lang="en-US" sz="2600" b="1" dirty="0"/>
              <a:t>Vishing</a:t>
            </a:r>
            <a:r>
              <a:rPr lang="en-US" sz="2600" dirty="0"/>
              <a:t> is phone calls or voice messages for phishing​</a:t>
            </a:r>
          </a:p>
        </p:txBody>
      </p:sp>
    </p:spTree>
    <p:extLst>
      <p:ext uri="{BB962C8B-B14F-4D97-AF65-F5344CB8AC3E}">
        <p14:creationId xmlns:p14="http://schemas.microsoft.com/office/powerpoint/2010/main" val="128547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D19D8D-E1DE-4EDA-DC2B-0F53E37E3B79}"/>
              </a:ext>
            </a:extLst>
          </p:cNvPr>
          <p:cNvSpPr>
            <a:spLocks noGrp="1"/>
          </p:cNvSpPr>
          <p:nvPr>
            <p:ph type="body" idx="1"/>
          </p:nvPr>
        </p:nvSpPr>
        <p:spPr/>
        <p:txBody>
          <a:bodyPr>
            <a:normAutofit/>
          </a:bodyPr>
          <a:lstStyle/>
          <a:p>
            <a:r>
              <a:rPr lang="en-US" sz="2600" dirty="0"/>
              <a:t>Phishing</a:t>
            </a:r>
          </a:p>
        </p:txBody>
      </p:sp>
      <p:sp>
        <p:nvSpPr>
          <p:cNvPr id="5" name="Content Placeholder 4">
            <a:extLst>
              <a:ext uri="{FF2B5EF4-FFF2-40B4-BE49-F238E27FC236}">
                <a16:creationId xmlns:a16="http://schemas.microsoft.com/office/drawing/2014/main" id="{16877A8D-7593-08A8-2B8D-4265C62F8A7C}"/>
              </a:ext>
            </a:extLst>
          </p:cNvPr>
          <p:cNvSpPr>
            <a:spLocks noGrp="1"/>
          </p:cNvSpPr>
          <p:nvPr>
            <p:ph sz="half" idx="2"/>
          </p:nvPr>
        </p:nvSpPr>
        <p:spPr/>
        <p:txBody>
          <a:bodyPr>
            <a:normAutofit/>
          </a:bodyPr>
          <a:lstStyle/>
          <a:p>
            <a:r>
              <a:rPr lang="en-US" sz="2400" dirty="0"/>
              <a:t>Want personal information</a:t>
            </a:r>
          </a:p>
          <a:p>
            <a:r>
              <a:rPr lang="en-US" sz="2400" dirty="0"/>
              <a:t>Specifically targeted</a:t>
            </a:r>
          </a:p>
          <a:p>
            <a:r>
              <a:rPr lang="en-US" sz="2400" dirty="0"/>
              <a:t>Includes malicious links</a:t>
            </a:r>
          </a:p>
          <a:p>
            <a:r>
              <a:rPr lang="en-US" sz="2400" dirty="0"/>
              <a:t>May contain malicious attachments</a:t>
            </a:r>
          </a:p>
          <a:p>
            <a:r>
              <a:rPr lang="en-US" sz="2400" dirty="0"/>
              <a:t>Contains a sense of urgency</a:t>
            </a:r>
          </a:p>
          <a:p>
            <a:r>
              <a:rPr lang="en-US" sz="2400" dirty="0"/>
              <a:t>Should be removed AND reported</a:t>
            </a:r>
          </a:p>
        </p:txBody>
      </p:sp>
      <p:sp>
        <p:nvSpPr>
          <p:cNvPr id="6" name="Text Placeholder 5">
            <a:extLst>
              <a:ext uri="{FF2B5EF4-FFF2-40B4-BE49-F238E27FC236}">
                <a16:creationId xmlns:a16="http://schemas.microsoft.com/office/drawing/2014/main" id="{9EA1212F-23F6-8B91-9F42-6EB8BBA3041B}"/>
              </a:ext>
            </a:extLst>
          </p:cNvPr>
          <p:cNvSpPr>
            <a:spLocks noGrp="1"/>
          </p:cNvSpPr>
          <p:nvPr>
            <p:ph type="body" sz="quarter" idx="3"/>
          </p:nvPr>
        </p:nvSpPr>
        <p:spPr/>
        <p:txBody>
          <a:bodyPr>
            <a:normAutofit/>
          </a:bodyPr>
          <a:lstStyle/>
          <a:p>
            <a:r>
              <a:rPr lang="en-US" sz="2600" dirty="0"/>
              <a:t>Spam Email</a:t>
            </a:r>
          </a:p>
        </p:txBody>
      </p:sp>
      <p:sp>
        <p:nvSpPr>
          <p:cNvPr id="7" name="Content Placeholder 6">
            <a:extLst>
              <a:ext uri="{FF2B5EF4-FFF2-40B4-BE49-F238E27FC236}">
                <a16:creationId xmlns:a16="http://schemas.microsoft.com/office/drawing/2014/main" id="{D46B34B6-FF16-CFB9-AB8A-C11B0D86595B}"/>
              </a:ext>
            </a:extLst>
          </p:cNvPr>
          <p:cNvSpPr>
            <a:spLocks noGrp="1"/>
          </p:cNvSpPr>
          <p:nvPr>
            <p:ph sz="quarter" idx="4"/>
          </p:nvPr>
        </p:nvSpPr>
        <p:spPr/>
        <p:txBody>
          <a:bodyPr>
            <a:normAutofit/>
          </a:bodyPr>
          <a:lstStyle/>
          <a:p>
            <a:r>
              <a:rPr lang="en-US" sz="2400" dirty="0"/>
              <a:t>Unsolicited advertisements</a:t>
            </a:r>
          </a:p>
          <a:p>
            <a:r>
              <a:rPr lang="en-US" sz="2400" dirty="0"/>
              <a:t>Sent to many recipients at once</a:t>
            </a:r>
          </a:p>
          <a:p>
            <a:r>
              <a:rPr lang="en-US" sz="2400" dirty="0"/>
              <a:t>Has some legitimate links</a:t>
            </a:r>
          </a:p>
          <a:p>
            <a:r>
              <a:rPr lang="en-US" sz="2400" dirty="0"/>
              <a:t>Not urgency</a:t>
            </a:r>
          </a:p>
          <a:p>
            <a:r>
              <a:rPr lang="en-US" sz="2400" dirty="0"/>
              <a:t>Can be marked as spam</a:t>
            </a:r>
          </a:p>
        </p:txBody>
      </p:sp>
      <p:sp>
        <p:nvSpPr>
          <p:cNvPr id="2" name="Title 1">
            <a:extLst>
              <a:ext uri="{FF2B5EF4-FFF2-40B4-BE49-F238E27FC236}">
                <a16:creationId xmlns:a16="http://schemas.microsoft.com/office/drawing/2014/main" id="{D474B573-9CBC-8279-D5B5-AF334CDB516D}"/>
              </a:ext>
            </a:extLst>
          </p:cNvPr>
          <p:cNvSpPr>
            <a:spLocks noGrp="1"/>
          </p:cNvSpPr>
          <p:nvPr>
            <p:ph type="title"/>
          </p:nvPr>
        </p:nvSpPr>
        <p:spPr/>
        <p:txBody>
          <a:bodyPr/>
          <a:lstStyle/>
          <a:p>
            <a:r>
              <a:rPr lang="en-US" dirty="0"/>
              <a:t>Phishing Attack or Spam Email?​</a:t>
            </a:r>
          </a:p>
        </p:txBody>
      </p:sp>
      <p:pic>
        <p:nvPicPr>
          <p:cNvPr id="9" name="Graphic 8" descr="Fishing with solid fill">
            <a:extLst>
              <a:ext uri="{FF2B5EF4-FFF2-40B4-BE49-F238E27FC236}">
                <a16:creationId xmlns:a16="http://schemas.microsoft.com/office/drawing/2014/main" id="{7A7294DD-A97A-0148-25FE-3480A09555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6221" y="5083727"/>
            <a:ext cx="1172108" cy="1172108"/>
          </a:xfrm>
          <a:prstGeom prst="rect">
            <a:avLst/>
          </a:prstGeom>
        </p:spPr>
      </p:pic>
      <p:pic>
        <p:nvPicPr>
          <p:cNvPr id="11" name="Graphic 10" descr="Email with solid fill">
            <a:extLst>
              <a:ext uri="{FF2B5EF4-FFF2-40B4-BE49-F238E27FC236}">
                <a16:creationId xmlns:a16="http://schemas.microsoft.com/office/drawing/2014/main" id="{2B277CC8-4076-ADEB-360E-15B992B31F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4008" y="5212581"/>
            <a:ext cx="914400" cy="914400"/>
          </a:xfrm>
          <a:prstGeom prst="rect">
            <a:avLst/>
          </a:prstGeom>
        </p:spPr>
      </p:pic>
    </p:spTree>
    <p:extLst>
      <p:ext uri="{BB962C8B-B14F-4D97-AF65-F5344CB8AC3E}">
        <p14:creationId xmlns:p14="http://schemas.microsoft.com/office/powerpoint/2010/main" val="169856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31CE46-8925-411D-9FF3-D359FEF8782E}"/>
              </a:ext>
            </a:extLst>
          </p:cNvPr>
          <p:cNvSpPr txBox="1"/>
          <p:nvPr/>
        </p:nvSpPr>
        <p:spPr>
          <a:xfrm>
            <a:off x="3451484" y="5333460"/>
            <a:ext cx="8373291" cy="707886"/>
          </a:xfrm>
          <a:prstGeom prst="rect">
            <a:avLst/>
          </a:prstGeom>
          <a:noFill/>
        </p:spPr>
        <p:txBody>
          <a:bodyPr wrap="square" lIns="91440" tIns="45720" rIns="91440" bIns="45720" rtlCol="0" anchor="t">
            <a:spAutoFit/>
          </a:bodyPr>
          <a:lstStyle/>
          <a:p>
            <a:pPr algn="r"/>
            <a:r>
              <a:rPr lang="en-US" sz="4000" dirty="0">
                <a:solidFill>
                  <a:schemeClr val="tx1">
                    <a:lumMod val="65000"/>
                    <a:lumOff val="35000"/>
                  </a:schemeClr>
                </a:solidFill>
                <a:latin typeface="Circe Bold"/>
                <a:cs typeface="Arial"/>
              </a:rPr>
              <a:t>Activity – Phishing IQ Tests</a:t>
            </a:r>
            <a:endParaRPr lang="en-US" dirty="0"/>
          </a:p>
        </p:txBody>
      </p:sp>
    </p:spTree>
    <p:extLst>
      <p:ext uri="{BB962C8B-B14F-4D97-AF65-F5344CB8AC3E}">
        <p14:creationId xmlns:p14="http://schemas.microsoft.com/office/powerpoint/2010/main" val="4249829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cfa8f96-892a-4f27-bb0a-8631ca5745ca" xsi:nil="true"/>
    <lcf76f155ced4ddcb4097134ff3c332f xmlns="78fbef2b-ea79-41a1-9651-c56e3f5414e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C5BAD48BCC5C4AA414F1510DEA3D7D" ma:contentTypeVersion="16" ma:contentTypeDescription="Create a new document." ma:contentTypeScope="" ma:versionID="4ac44e65f33763cf2680a3160acf7976">
  <xsd:schema xmlns:xsd="http://www.w3.org/2001/XMLSchema" xmlns:xs="http://www.w3.org/2001/XMLSchema" xmlns:p="http://schemas.microsoft.com/office/2006/metadata/properties" xmlns:ns2="78fbef2b-ea79-41a1-9651-c56e3f5414e7" xmlns:ns3="1cfa8f96-892a-4f27-bb0a-8631ca5745ca" targetNamespace="http://schemas.microsoft.com/office/2006/metadata/properties" ma:root="true" ma:fieldsID="8e09b4f2d3900179b0c00e35c882cc4d" ns2:_="" ns3:_="">
    <xsd:import namespace="78fbef2b-ea79-41a1-9651-c56e3f5414e7"/>
    <xsd:import namespace="1cfa8f96-892a-4f27-bb0a-8631ca5745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fbef2b-ea79-41a1-9651-c56e3f541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63f19c8-c610-41ec-b38a-a5f3effcbbb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cfa8f96-892a-4f27-bb0a-8631ca5745c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91a2a6f-4b9f-444f-bf9c-7445e7e2d830}" ma:internalName="TaxCatchAll" ma:showField="CatchAllData" ma:web="1cfa8f96-892a-4f27-bb0a-8631ca574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2AB78C-0832-4CF5-A9E2-9C862D7FBB10}">
  <ds:schemaRefs>
    <ds:schemaRef ds:uri="http://schemas.microsoft.com/sharepoint/v3/contenttype/forms"/>
  </ds:schemaRefs>
</ds:datastoreItem>
</file>

<file path=customXml/itemProps2.xml><?xml version="1.0" encoding="utf-8"?>
<ds:datastoreItem xmlns:ds="http://schemas.openxmlformats.org/officeDocument/2006/customXml" ds:itemID="{2713205E-B634-4681-B7F8-C7E6886ECC92}">
  <ds:schemaRefs>
    <ds:schemaRef ds:uri="http://schemas.microsoft.com/office/infopath/2007/PartnerControls"/>
    <ds:schemaRef ds:uri="http://www.w3.org/XML/1998/namespace"/>
    <ds:schemaRef ds:uri="78fbef2b-ea79-41a1-9651-c56e3f5414e7"/>
    <ds:schemaRef ds:uri="http://purl.org/dc/terms/"/>
    <ds:schemaRef ds:uri="http://schemas.openxmlformats.org/package/2006/metadata/core-properties"/>
    <ds:schemaRef ds:uri="http://schemas.microsoft.com/office/2006/metadata/properties"/>
    <ds:schemaRef ds:uri="1cfa8f96-892a-4f27-bb0a-8631ca5745ca"/>
    <ds:schemaRef ds:uri="http://purl.org/dc/dcmitype/"/>
    <ds:schemaRef ds:uri="http://purl.org/dc/elements/1.1/"/>
    <ds:schemaRef ds:uri="http://schemas.microsoft.com/office/2006/documentManagement/types"/>
  </ds:schemaRefs>
</ds:datastoreItem>
</file>

<file path=customXml/itemProps3.xml><?xml version="1.0" encoding="utf-8"?>
<ds:datastoreItem xmlns:ds="http://schemas.openxmlformats.org/officeDocument/2006/customXml" ds:itemID="{790E42F5-77BE-4309-9A3A-5EF387FBF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fbef2b-ea79-41a1-9651-c56e3f5414e7"/>
    <ds:schemaRef ds:uri="1cfa8f96-892a-4f27-bb0a-8631ca574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22919</TotalTime>
  <Words>1364</Words>
  <Application>Microsoft Office PowerPoint</Application>
  <PresentationFormat>Widescreen</PresentationFormat>
  <Paragraphs>94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Circe Bold</vt:lpstr>
      <vt:lpstr>Wingdings</vt:lpstr>
      <vt:lpstr>Office Theme</vt:lpstr>
      <vt:lpstr>PowerPoint Presentation</vt:lpstr>
      <vt:lpstr>Phishing​</vt:lpstr>
      <vt:lpstr>What is Phishing?</vt:lpstr>
      <vt:lpstr>Example of phishing</vt:lpstr>
      <vt:lpstr>How to spot a phishing email​</vt:lpstr>
      <vt:lpstr>Special types of Phishing​</vt:lpstr>
      <vt:lpstr>Phishing Attack or Spam Email?​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Floyd</dc:creator>
  <cp:lastModifiedBy>Linda Morgan</cp:lastModifiedBy>
  <cp:revision>98</cp:revision>
  <dcterms:created xsi:type="dcterms:W3CDTF">2019-04-17T19:12:48Z</dcterms:created>
  <dcterms:modified xsi:type="dcterms:W3CDTF">2023-03-02T17:03:14Z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0x010100BCC5BAD48BCC5C4AA414F1510DEA3D7D</vt:lpwstr>
  </property>
  <property fmtid="{D5CDD505-2E9C-101B-9397-08002B2CF9AE}" pid="3" name="Order">
    <vt:r8>4048600</vt:r8>
  </property>
  <property fmtid="{D5CDD505-2E9C-101B-9397-08002B2CF9AE}" pid="4" name="MediaServiceImageTags">
    <vt:lpwstr/>
  </property>
</Properties>
</file>