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sim 3" initials="L3" lastIdx="7" clrIdx="0">
    <p:extLst>
      <p:ext uri="{19B8F6BF-5375-455C-9EA6-DF929625EA0E}">
        <p15:presenceInfo xmlns:p15="http://schemas.microsoft.com/office/powerpoint/2012/main" userId="6583bfcaf93a3d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10989-87EB-4F15-A64D-0A56FF59FDB5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C9B5E-40BE-43B3-B20A-3781DF8962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30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C9B5E-40BE-43B3-B20A-3781DF8962B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199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C9B5E-40BE-43B3-B20A-3781DF8962B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706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C9B5E-40BE-43B3-B20A-3781DF8962B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3728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C9B5E-40BE-43B3-B20A-3781DF8962B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53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C9B5E-40BE-43B3-B20A-3781DF8962B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90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C9B5E-40BE-43B3-B20A-3781DF8962B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22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C9B5E-40BE-43B3-B20A-3781DF8962B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718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C9B5E-40BE-43B3-B20A-3781DF8962B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792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C9B5E-40BE-43B3-B20A-3781DF8962B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02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7CC2B7-214F-4462-8A1F-3651D28E1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A4B505-1FD3-4D5F-A976-4CF79A75D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4BA9BA-B5C5-4DDF-B7D0-EBC8F418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859-0E44-4C7E-BFBC-7614BF0D6399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8CED6C-1635-4EE7-8D2D-3A49AD24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49876C-8C63-467E-8900-4D26B0A2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F9B2-55FF-4E50-8846-DC873E9310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D279AA-B428-48ED-9158-DFC71107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A9FB548-662E-487D-86CD-C86D641C1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507442-ED42-4971-992F-1B7A4D83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859-0E44-4C7E-BFBC-7614BF0D6399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E887C3-24EB-4AAA-825C-AAD552A4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7E8A8C-2289-43B7-AAD4-17A58A1A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F9B2-55FF-4E50-8846-DC873E9310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5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D4339CB-238B-4D50-A790-E7C91AFB5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0FE672-EAE9-4E38-BDC4-553A97FF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F6D2A2-0ED3-448D-B5E6-852C8196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859-0E44-4C7E-BFBC-7614BF0D6399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01A9F5-3369-46FF-A38B-AFC11971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252375-A6F9-44FE-B6A5-84A1C698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F9B2-55FF-4E50-8846-DC873E9310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4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722134-4879-4E50-AA53-9AE1295F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5807D3-BD5A-4E09-81C2-935FA3B0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83FAC4-9331-48ED-B633-D6960F60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859-0E44-4C7E-BFBC-7614BF0D6399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A7602-AED0-4996-97C5-0B514448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63DF49-2E3D-430E-8044-60685964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F9B2-55FF-4E50-8846-DC873E9310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2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363DA-F25F-4E8A-95BC-9A7A24EC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564AF0-CB59-4AEF-A717-FFB0ED41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5EF556-8DD3-44EE-B25A-992B673B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859-0E44-4C7E-BFBC-7614BF0D6399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AF1E58-D29B-4C77-A077-E7FACCCA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88C411-7537-46DF-B40E-0AD1235F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F9B2-55FF-4E50-8846-DC873E9310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9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8FA2-C839-4B74-8794-5175BA5B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A58826-1967-4F4A-B66F-DD01B19D1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66F8CA-B3BE-47FB-B822-3757C1794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7C00D0-AAA4-43DE-9A13-66EBB8C2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859-0E44-4C7E-BFBC-7614BF0D6399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2C7F6C-07D1-4C40-94AC-7D6C0A46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B821B5-ACD1-4908-909F-A942E2C7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F9B2-55FF-4E50-8846-DC873E9310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8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2AF480-26D1-4AE6-976E-26F61E13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F2F462-7B36-4434-AFCA-2FBC6CAFF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C6CD94-EAA9-4B1A-ADD5-099EBDF9E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BAAC30-18AE-4123-BBDC-39EEB30DA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8B27DAC-4FE6-4836-A980-991D2EF11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0E5222-3754-45A0-A3C6-F6679645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859-0E44-4C7E-BFBC-7614BF0D6399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53D44F6-F267-48DD-B4CD-B2FEB5D7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6FB904-4675-4C8A-AD5E-4D2963D7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F9B2-55FF-4E50-8846-DC873E9310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1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AAB78-C743-459F-B243-DD9F57F5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E545DF-2D4D-4E32-884E-4E2FBF35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859-0E44-4C7E-BFBC-7614BF0D6399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82F921-9CBC-42E3-BBBB-BDC36EC8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2ED5614-2341-4AB2-B054-C82FF15A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F9B2-55FF-4E50-8846-DC873E9310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7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4C8DDFB-112D-4822-BCBC-9C31048C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859-0E44-4C7E-BFBC-7614BF0D6399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7E0ECF7-A001-442E-AA8B-3CD445DF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27B668-421A-4564-9467-8104E492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F9B2-55FF-4E50-8846-DC873E9310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1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A72F02-E9C0-40BF-BCB7-1CE9A028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8D2CD8-D3C1-4C5D-97A5-E0983057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709D15-D34D-4FC5-8993-05F998D8E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3DE15F-2523-433C-884E-8DAD0CDF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859-0E44-4C7E-BFBC-7614BF0D6399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9DBBC9-1254-476E-B18B-431EFAC8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836B73-FC05-442C-9091-48CEA743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F9B2-55FF-4E50-8846-DC873E9310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4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B8AF22-14F7-4BF5-A6FF-2D4EE3C2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F043FE8-25CC-4E85-9C13-A5D330490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3C8BF4-324B-4BD2-B932-42A4FEC7D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5B245F-7766-4078-BDF3-2A70F41A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859-0E44-4C7E-BFBC-7614BF0D6399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0EE73F-02A6-4F7C-9A01-6ED95AA6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0DB570-1F5B-485B-BAB1-3094FCB0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F9B2-55FF-4E50-8846-DC873E9310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56695A7-5100-4B71-879F-4DCB97D3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9E3DFC-3D57-4AF5-9098-735F363A1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E64815-76A3-4F41-B0C4-835F76E94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6859-0E44-4C7E-BFBC-7614BF0D6399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05506F-E1B5-4919-8171-D9BF1DDF5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ADF66A-3ADF-44EE-9DAA-30A5153F4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F9B2-55FF-4E50-8846-DC873E9310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mg1.wsimg.com/blobby/go/6e1bce17-f4fa-40c3-9d89-9bb7445697bb/downloads/Standard%20eTape%20Data%20Sheet.pdf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nesas.com/en/products/sensor-products/flow-sensors/fs1012-gas-or-liquid-flow-sensor-module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renesas.com/en/products/sensor-products/flow-sensors/fs2012-gas-or-liquid-flow-sensor-module-calibrati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ead-pumps.com/html/PDF/NEOP-P3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it/datasheet/2/365/gp2y0a41sk_e-594157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7F1B09-F62D-4FB6-A203-E885B0223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729673"/>
            <a:ext cx="10889673" cy="2872509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Projects 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proposals -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9AE7CB-0835-4BA6-8BC8-B37833EA3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9603"/>
            <a:ext cx="9144000" cy="1655762"/>
          </a:xfrm>
        </p:spPr>
        <p:txBody>
          <a:bodyPr/>
          <a:lstStyle/>
          <a:p>
            <a:r>
              <a:rPr lang="en-US" dirty="0"/>
              <a:t>A.A. 20</a:t>
            </a:r>
            <a:r>
              <a:rPr lang="it-IT" dirty="0"/>
              <a:t>24</a:t>
            </a:r>
            <a:r>
              <a:rPr lang="en-US" dirty="0"/>
              <a:t>/202</a:t>
            </a:r>
            <a:r>
              <a:rPr lang="it-IT" dirty="0"/>
              <a:t>5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4C17B7-7A18-49AA-B109-E6E0AE761EBC}"/>
              </a:ext>
            </a:extLst>
          </p:cNvPr>
          <p:cNvSpPr/>
          <p:nvPr/>
        </p:nvSpPr>
        <p:spPr>
          <a:xfrm>
            <a:off x="942512" y="4126383"/>
            <a:ext cx="107331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 for Automation and Industrial Production (MAIP)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76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8E9168-8CF7-40F5-B06E-B0C69B446660}"/>
              </a:ext>
            </a:extLst>
          </p:cNvPr>
          <p:cNvSpPr/>
          <p:nvPr/>
        </p:nvSpPr>
        <p:spPr>
          <a:xfrm>
            <a:off x="731008" y="337418"/>
            <a:ext cx="2769574" cy="6291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5D87105-A913-41DB-BFB5-C5630362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Proposal #3</a:t>
            </a:r>
            <a:endParaRPr lang="en-US" sz="3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582E2-75E1-4413-9452-64220B0731AF}"/>
              </a:ext>
            </a:extLst>
          </p:cNvPr>
          <p:cNvSpPr/>
          <p:nvPr/>
        </p:nvSpPr>
        <p:spPr>
          <a:xfrm>
            <a:off x="838199" y="2065774"/>
            <a:ext cx="89800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Hardware:</a:t>
            </a:r>
            <a:endParaRPr lang="en-US" b="1" dirty="0">
              <a:latin typeface="g_d0_f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_d0_f4"/>
              </a:rPr>
              <a:t>Resistive level sensor PN-12110215TC-X;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_d0_f4"/>
              </a:rPr>
              <a:t>Electronic signal conditioning circuit to be developed;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_d0_f4"/>
              </a:rPr>
              <a:t>Mechanical test-bench to be developed for 20 cm level range;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_d0_f4"/>
              </a:rPr>
              <a:t>Graduated cylinder;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_d0_f4"/>
              </a:rPr>
              <a:t>PC with embedded NI DAQ board.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AD85E-3680-46E0-A809-66176325AAD5}"/>
              </a:ext>
            </a:extLst>
          </p:cNvPr>
          <p:cNvSpPr/>
          <p:nvPr/>
        </p:nvSpPr>
        <p:spPr>
          <a:xfrm>
            <a:off x="838200" y="4325646"/>
            <a:ext cx="6009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F1111"/>
                </a:solidFill>
                <a:latin typeface="Amazon Ember"/>
              </a:rPr>
              <a:t>Software: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latin typeface="Open Sans"/>
              </a:rPr>
              <a:t>LabVIEW</a:t>
            </a:r>
            <a:endParaRPr lang="ro-RO" dirty="0">
              <a:solidFill>
                <a:srgbClr val="000000"/>
              </a:solidFill>
              <a:latin typeface="Open San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1D829-5307-4D2C-A4E7-7701FEBD192B}"/>
              </a:ext>
            </a:extLst>
          </p:cNvPr>
          <p:cNvSpPr txBox="1"/>
          <p:nvPr/>
        </p:nvSpPr>
        <p:spPr>
          <a:xfrm>
            <a:off x="838200" y="994300"/>
            <a:ext cx="11008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Development of an automated measurement system for characterizing of a</a:t>
            </a:r>
          </a:p>
          <a:p>
            <a:r>
              <a:rPr lang="it-IT" sz="2400" b="1" i="1" dirty="0">
                <a:solidFill>
                  <a:srgbClr val="FF0000"/>
                </a:solidFill>
              </a:rPr>
              <a:t>resistive level sensor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77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893FC928-14A0-480B-8918-6C2FA60D315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Proposal #3</a:t>
            </a:r>
            <a:endParaRPr lang="en-US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E286F-8894-4A59-BCE6-FBAE8AA21651}"/>
              </a:ext>
            </a:extLst>
          </p:cNvPr>
          <p:cNvSpPr txBox="1"/>
          <p:nvPr/>
        </p:nvSpPr>
        <p:spPr>
          <a:xfrm>
            <a:off x="838200" y="994300"/>
            <a:ext cx="1100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Objectives to be achieved by the students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2D16BD04-B829-4288-93B3-38BB26DC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520"/>
            <a:ext cx="1135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Calibration phase:</a:t>
            </a:r>
          </a:p>
          <a:p>
            <a:pPr lvl="1"/>
            <a:r>
              <a:rPr lang="en-US" dirty="0"/>
              <a:t>Description and discussion of resistive level sensor; </a:t>
            </a:r>
          </a:p>
          <a:p>
            <a:pPr lvl="1"/>
            <a:r>
              <a:rPr lang="en-US" dirty="0"/>
              <a:t>Description and discussion of calibration method for liquid level measurement;</a:t>
            </a:r>
          </a:p>
          <a:p>
            <a:pPr lvl="1"/>
            <a:r>
              <a:rPr lang="en-US" dirty="0"/>
              <a:t>Description and discussion of characterization method for the resistive level sensor;</a:t>
            </a:r>
          </a:p>
          <a:p>
            <a:pPr lvl="1"/>
            <a:r>
              <a:rPr lang="en-US" dirty="0"/>
              <a:t>Description of the differences between the datasheet characterization reported curve and the obtained curve during the characterization phase in the lab using the graduated cylinder;</a:t>
            </a:r>
          </a:p>
          <a:p>
            <a:r>
              <a:rPr lang="en-US" dirty="0"/>
              <a:t>Development of a VI which is able to do:</a:t>
            </a:r>
          </a:p>
          <a:p>
            <a:pPr lvl="1"/>
            <a:r>
              <a:rPr lang="en-US" dirty="0"/>
              <a:t>Signal acquisition from the resistive level sensor signal conditioning circuit;</a:t>
            </a:r>
          </a:p>
          <a:p>
            <a:pPr lvl="1"/>
            <a:r>
              <a:rPr lang="en-US" dirty="0"/>
              <a:t>Calibration of the resistive level sensor versus reference level measurement instrument (the graduated cylinder);</a:t>
            </a:r>
          </a:p>
          <a:p>
            <a:pPr lvl="1"/>
            <a:r>
              <a:rPr lang="en-US" dirty="0"/>
              <a:t>Level display in real-time.</a:t>
            </a:r>
          </a:p>
        </p:txBody>
      </p:sp>
    </p:spTree>
    <p:extLst>
      <p:ext uri="{BB962C8B-B14F-4D97-AF65-F5344CB8AC3E}">
        <p14:creationId xmlns:p14="http://schemas.microsoft.com/office/powerpoint/2010/main" val="341203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E8A9C1-BF42-49B3-B704-A9007AD96B48}"/>
              </a:ext>
            </a:extLst>
          </p:cNvPr>
          <p:cNvSpPr/>
          <p:nvPr/>
        </p:nvSpPr>
        <p:spPr>
          <a:xfrm>
            <a:off x="3830889" y="3848372"/>
            <a:ext cx="2139519" cy="12339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Power supply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1C6CB1-2F64-4BE3-99E9-ADD3AD0CC440}"/>
              </a:ext>
            </a:extLst>
          </p:cNvPr>
          <p:cNvSpPr/>
          <p:nvPr/>
        </p:nvSpPr>
        <p:spPr>
          <a:xfrm>
            <a:off x="3845016" y="5264160"/>
            <a:ext cx="2139519" cy="12339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Signal conditioning circuit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4315393-0952-4D66-AC78-ABFE3EB46118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>
            <a:off x="6935832" y="2757376"/>
            <a:ext cx="2422110" cy="4296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DD6E01BA-9CFB-4D77-86DE-53B87A00BDCA}"/>
              </a:ext>
            </a:extLst>
          </p:cNvPr>
          <p:cNvSpPr/>
          <p:nvPr/>
        </p:nvSpPr>
        <p:spPr>
          <a:xfrm rot="10800000">
            <a:off x="2775256" y="5308280"/>
            <a:ext cx="936551" cy="353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olo 1">
            <a:extLst>
              <a:ext uri="{FF2B5EF4-FFF2-40B4-BE49-F238E27FC236}">
                <a16:creationId xmlns:a16="http://schemas.microsoft.com/office/drawing/2014/main" id="{D0127438-CE45-4C90-9CBE-55CE85A16C8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Proposal #3</a:t>
            </a:r>
            <a:endParaRPr lang="en-US" sz="3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B1B8EA-83B4-4756-9ED1-9051AB929131}"/>
              </a:ext>
            </a:extLst>
          </p:cNvPr>
          <p:cNvSpPr txBox="1"/>
          <p:nvPr/>
        </p:nvSpPr>
        <p:spPr>
          <a:xfrm>
            <a:off x="838200" y="994300"/>
            <a:ext cx="5599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Block diagram</a:t>
            </a:r>
          </a:p>
        </p:txBody>
      </p:sp>
      <p:pic>
        <p:nvPicPr>
          <p:cNvPr id="4098" name="Picture 2" descr="PC COMPUTER FISSO USATO POSTAZIONE COMPLETA DI WIFI + MONITOR 22&quot; 4GB RAM WIN 10 - Foto 1 di 8">
            <a:extLst>
              <a:ext uri="{FF2B5EF4-FFF2-40B4-BE49-F238E27FC236}">
                <a16:creationId xmlns:a16="http://schemas.microsoft.com/office/drawing/2014/main" id="{CD6EDE27-3235-484D-8840-E229FAA68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53" y="1985546"/>
            <a:ext cx="1937327" cy="170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48D95D47-6F03-42E3-A934-55889C64B72D}"/>
              </a:ext>
            </a:extLst>
          </p:cNvPr>
          <p:cNvSpPr/>
          <p:nvPr/>
        </p:nvSpPr>
        <p:spPr>
          <a:xfrm>
            <a:off x="1439688" y="3694545"/>
            <a:ext cx="471055" cy="6400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F935CD-5B32-4C13-8621-A11826735329}"/>
              </a:ext>
            </a:extLst>
          </p:cNvPr>
          <p:cNvSpPr txBox="1"/>
          <p:nvPr/>
        </p:nvSpPr>
        <p:spPr>
          <a:xfrm>
            <a:off x="2514103" y="2186465"/>
            <a:ext cx="2713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PC:</a:t>
            </a:r>
          </a:p>
          <a:p>
            <a:r>
              <a:rPr lang="en-US" dirty="0"/>
              <a:t>LabVIEW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3511E2-8229-4276-A40C-BD2E0F75DED1}"/>
              </a:ext>
            </a:extLst>
          </p:cNvPr>
          <p:cNvSpPr/>
          <p:nvPr/>
        </p:nvSpPr>
        <p:spPr>
          <a:xfrm>
            <a:off x="9385328" y="3022599"/>
            <a:ext cx="1819563" cy="6719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_d0_f4"/>
              </a:rPr>
              <a:t>resistive level sensor</a:t>
            </a:r>
            <a:endParaRPr lang="en-US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32FC019-A883-4D00-AC55-ED598A36E37B}"/>
              </a:ext>
            </a:extLst>
          </p:cNvPr>
          <p:cNvCxnSpPr>
            <a:cxnSpLocks/>
          </p:cNvCxnSpPr>
          <p:nvPr/>
        </p:nvCxnSpPr>
        <p:spPr>
          <a:xfrm flipV="1">
            <a:off x="5945951" y="3694543"/>
            <a:ext cx="3975180" cy="1080657"/>
          </a:xfrm>
          <a:prstGeom prst="bentConnector3">
            <a:avLst>
              <a:gd name="adj1" fmla="val 999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83439E4-188C-4703-9C49-932529309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180" y="649172"/>
            <a:ext cx="3647148" cy="22661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28B5DAE-87B2-4FF2-A779-BA8BC52B95CC}"/>
              </a:ext>
            </a:extLst>
          </p:cNvPr>
          <p:cNvSpPr/>
          <p:nvPr/>
        </p:nvSpPr>
        <p:spPr>
          <a:xfrm>
            <a:off x="605455" y="4334547"/>
            <a:ext cx="2139519" cy="1708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DAQ NI 6008 card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75888-0CA9-4B17-93B4-D626CCF773DB}"/>
              </a:ext>
            </a:extLst>
          </p:cNvPr>
          <p:cNvSpPr txBox="1"/>
          <p:nvPr/>
        </p:nvSpPr>
        <p:spPr>
          <a:xfrm>
            <a:off x="1850296" y="3841275"/>
            <a:ext cx="66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345218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464">
            <a:extLst>
              <a:ext uri="{FF2B5EF4-FFF2-40B4-BE49-F238E27FC236}">
                <a16:creationId xmlns:a16="http://schemas.microsoft.com/office/drawing/2014/main" id="{0E15FD6F-961F-40ED-9490-3D2E14B5B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7" y="1768763"/>
            <a:ext cx="4809835" cy="480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94DE3A-9D9A-46C2-891B-D8D437BEA5CE}"/>
              </a:ext>
            </a:extLst>
          </p:cNvPr>
          <p:cNvSpPr txBox="1"/>
          <p:nvPr/>
        </p:nvSpPr>
        <p:spPr>
          <a:xfrm>
            <a:off x="838200" y="2085139"/>
            <a:ext cx="319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g_d0_f4"/>
              </a:rPr>
              <a:t>resistive level sensor </a:t>
            </a:r>
            <a:br>
              <a:rPr lang="en-US" dirty="0">
                <a:latin typeface="g_d0_f4"/>
              </a:rPr>
            </a:br>
            <a:r>
              <a:rPr lang="en-US" dirty="0">
                <a:latin typeface="g_d0_f4"/>
              </a:rPr>
              <a:t>PN-12110215TC-X </a:t>
            </a:r>
            <a:r>
              <a:rPr lang="en-US" dirty="0"/>
              <a:t>: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0D4AEF1D-077B-40FA-93E1-222835D3BE2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Proposal #3</a:t>
            </a:r>
            <a:endParaRPr lang="en-US" sz="3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222B9-03A3-4595-A796-AED284F82D18}"/>
              </a:ext>
            </a:extLst>
          </p:cNvPr>
          <p:cNvSpPr txBox="1"/>
          <p:nvPr/>
        </p:nvSpPr>
        <p:spPr>
          <a:xfrm>
            <a:off x="838200" y="994300"/>
            <a:ext cx="5599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Components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5FFC23F0-6F5A-44BF-90C3-0AB44C990EC0}"/>
              </a:ext>
            </a:extLst>
          </p:cNvPr>
          <p:cNvSpPr/>
          <p:nvPr/>
        </p:nvSpPr>
        <p:spPr>
          <a:xfrm>
            <a:off x="8702737" y="3050232"/>
            <a:ext cx="1122228" cy="2105886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B75B236D-3155-49D6-9162-056D0D86267E}"/>
              </a:ext>
            </a:extLst>
          </p:cNvPr>
          <p:cNvSpPr/>
          <p:nvPr/>
        </p:nvSpPr>
        <p:spPr>
          <a:xfrm>
            <a:off x="8707966" y="1643899"/>
            <a:ext cx="1122228" cy="2105886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AC8F47-518E-4C51-AA7B-CA4455505268}"/>
              </a:ext>
            </a:extLst>
          </p:cNvPr>
          <p:cNvCxnSpPr>
            <a:cxnSpLocks/>
          </p:cNvCxnSpPr>
          <p:nvPr/>
        </p:nvCxnSpPr>
        <p:spPr>
          <a:xfrm>
            <a:off x="9241371" y="2011134"/>
            <a:ext cx="0" cy="287020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5C8D39-4696-470A-8792-6EB55190CAC2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138402" y="1489379"/>
            <a:ext cx="1564335" cy="1550166"/>
          </a:xfrm>
          <a:prstGeom prst="straightConnector1">
            <a:avLst/>
          </a:prstGeom>
          <a:ln w="22225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A12BEA-5437-40E6-9901-5858410B7040}"/>
              </a:ext>
            </a:extLst>
          </p:cNvPr>
          <p:cNvSpPr txBox="1"/>
          <p:nvPr/>
        </p:nvSpPr>
        <p:spPr>
          <a:xfrm>
            <a:off x="5487402" y="1120047"/>
            <a:ext cx="330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Cylinder with water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5600DA-9EFD-4D34-87C7-99CA2AB93F8A}"/>
              </a:ext>
            </a:extLst>
          </p:cNvPr>
          <p:cNvCxnSpPr>
            <a:cxnSpLocks/>
          </p:cNvCxnSpPr>
          <p:nvPr/>
        </p:nvCxnSpPr>
        <p:spPr>
          <a:xfrm flipH="1">
            <a:off x="9263851" y="1697466"/>
            <a:ext cx="1237516" cy="1390594"/>
          </a:xfrm>
          <a:prstGeom prst="straightConnector1">
            <a:avLst/>
          </a:prstGeom>
          <a:ln w="22225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C065703-2DE9-4017-99C9-619526AFF5D7}"/>
              </a:ext>
            </a:extLst>
          </p:cNvPr>
          <p:cNvSpPr/>
          <p:nvPr/>
        </p:nvSpPr>
        <p:spPr>
          <a:xfrm>
            <a:off x="9721818" y="1328134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_d0_f4"/>
              </a:rPr>
              <a:t>Resistive level sensor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8A798C-695F-4644-AC83-DF5C21980D73}"/>
              </a:ext>
            </a:extLst>
          </p:cNvPr>
          <p:cNvSpPr txBox="1"/>
          <p:nvPr/>
        </p:nvSpPr>
        <p:spPr>
          <a:xfrm>
            <a:off x="2676342" y="536862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https://img1.wsimg.com/blobby/go/6e1bce17-f4fa-40c3-9d89-9bb7445697bb/downloads/Standard%20eTape%20Data%20Sheet.pdf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40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8E9168-8CF7-40F5-B06E-B0C69B446660}"/>
              </a:ext>
            </a:extLst>
          </p:cNvPr>
          <p:cNvSpPr/>
          <p:nvPr/>
        </p:nvSpPr>
        <p:spPr>
          <a:xfrm>
            <a:off x="731008" y="337418"/>
            <a:ext cx="2769574" cy="6291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5D87105-A913-41DB-BFB5-C5630362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Proposal #1</a:t>
            </a:r>
            <a:endParaRPr lang="en-US" sz="3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582E2-75E1-4413-9452-64220B0731AF}"/>
              </a:ext>
            </a:extLst>
          </p:cNvPr>
          <p:cNvSpPr/>
          <p:nvPr/>
        </p:nvSpPr>
        <p:spPr>
          <a:xfrm>
            <a:off x="838199" y="2065774"/>
            <a:ext cx="89800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Hardware:</a:t>
            </a:r>
            <a:endParaRPr lang="en-US" b="1" dirty="0">
              <a:latin typeface="g_d0_f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_d0_f4"/>
              </a:rPr>
              <a:t>Two FS1012-1100-NG and FS2012 transducers;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_d0_f4"/>
              </a:rPr>
              <a:t>Electronic signal conditioning circuit to be developed;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_d0_f4"/>
              </a:rPr>
              <a:t>One </a:t>
            </a:r>
            <a:r>
              <a:rPr lang="en-US" dirty="0" err="1"/>
              <a:t>Mod.NEO</a:t>
            </a:r>
            <a:r>
              <a:rPr lang="en-US" dirty="0"/>
              <a:t> – pp2 air pump;</a:t>
            </a:r>
            <a:endParaRPr lang="en-US" dirty="0">
              <a:latin typeface="g_d0_f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_d0_f4"/>
              </a:rPr>
              <a:t>Laboratory benchtop power supply;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_d0_f4"/>
              </a:rPr>
              <a:t>GPIB to USB adapter;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_d0_f4"/>
              </a:rPr>
              <a:t>PC with embedded NI DAQ board.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AD85E-3680-46E0-A809-66176325AAD5}"/>
              </a:ext>
            </a:extLst>
          </p:cNvPr>
          <p:cNvSpPr/>
          <p:nvPr/>
        </p:nvSpPr>
        <p:spPr>
          <a:xfrm>
            <a:off x="838200" y="4325646"/>
            <a:ext cx="6009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F1111"/>
                </a:solidFill>
                <a:latin typeface="Amazon Ember"/>
              </a:rPr>
              <a:t>Software: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latin typeface="Open Sans"/>
              </a:rPr>
              <a:t>LabVIEW</a:t>
            </a:r>
            <a:endParaRPr lang="ro-RO" dirty="0">
              <a:solidFill>
                <a:srgbClr val="000000"/>
              </a:solidFill>
              <a:latin typeface="Open San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1D829-5307-4D2C-A4E7-7701FEBD192B}"/>
              </a:ext>
            </a:extLst>
          </p:cNvPr>
          <p:cNvSpPr txBox="1"/>
          <p:nvPr/>
        </p:nvSpPr>
        <p:spPr>
          <a:xfrm>
            <a:off x="838200" y="994300"/>
            <a:ext cx="11008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Development of an automated measurement system for characterizing of an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air flow transducer </a:t>
            </a:r>
          </a:p>
        </p:txBody>
      </p:sp>
    </p:spTree>
    <p:extLst>
      <p:ext uri="{BB962C8B-B14F-4D97-AF65-F5344CB8AC3E}">
        <p14:creationId xmlns:p14="http://schemas.microsoft.com/office/powerpoint/2010/main" val="122329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893FC928-14A0-480B-8918-6C2FA60D315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Proposal #1</a:t>
            </a:r>
            <a:endParaRPr lang="en-US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E286F-8894-4A59-BCE6-FBAE8AA21651}"/>
              </a:ext>
            </a:extLst>
          </p:cNvPr>
          <p:cNvSpPr txBox="1"/>
          <p:nvPr/>
        </p:nvSpPr>
        <p:spPr>
          <a:xfrm>
            <a:off x="838200" y="994300"/>
            <a:ext cx="1100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Objectives to be achieved by the students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2D16BD04-B829-4288-93B3-38BB26DC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520"/>
            <a:ext cx="11353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Calibration phase:</a:t>
            </a:r>
          </a:p>
          <a:p>
            <a:pPr lvl="1"/>
            <a:r>
              <a:rPr lang="en-US" dirty="0"/>
              <a:t>Description and discussion of FS1012 and FS2012 transducers; </a:t>
            </a:r>
          </a:p>
          <a:p>
            <a:pPr lvl="1"/>
            <a:r>
              <a:rPr lang="en-US" dirty="0"/>
              <a:t>Description and discussion of calibration method;</a:t>
            </a:r>
          </a:p>
          <a:p>
            <a:pPr lvl="1"/>
            <a:r>
              <a:rPr lang="en-US" dirty="0"/>
              <a:t>Description and discussion of the </a:t>
            </a:r>
            <a:r>
              <a:rPr lang="en-US" dirty="0" err="1"/>
              <a:t>Mod.NEO</a:t>
            </a:r>
            <a:r>
              <a:rPr lang="en-US" dirty="0"/>
              <a:t> – PP2 air pump; </a:t>
            </a:r>
          </a:p>
          <a:p>
            <a:pPr lvl="1"/>
            <a:r>
              <a:rPr lang="en-US" dirty="0"/>
              <a:t>Description and discussion of characterization method for the FS1012 transducer;</a:t>
            </a:r>
          </a:p>
          <a:p>
            <a:pPr lvl="1"/>
            <a:r>
              <a:rPr lang="en-US" dirty="0"/>
              <a:t>Description of the differences between the datasheet characterization reported curve and the obtained curve during the characterization phase in the lab;</a:t>
            </a:r>
          </a:p>
          <a:p>
            <a:r>
              <a:rPr lang="en-US" dirty="0"/>
              <a:t>Development of a VI which is able to do:</a:t>
            </a:r>
          </a:p>
          <a:p>
            <a:pPr lvl="1"/>
            <a:r>
              <a:rPr lang="en-US" dirty="0"/>
              <a:t>the signal acquisition from the FS1012 transducer signal conditioning circuit;</a:t>
            </a:r>
          </a:p>
          <a:p>
            <a:pPr lvl="1"/>
            <a:r>
              <a:rPr lang="en-US" dirty="0"/>
              <a:t>the signal acquisition from the FS2012 transducer signal conditioning circuit;</a:t>
            </a:r>
          </a:p>
          <a:p>
            <a:pPr lvl="1"/>
            <a:r>
              <a:rPr lang="en-US" dirty="0"/>
              <a:t>Calibration of the FS1012 transducers versus the calibrated FS2012 transducer; </a:t>
            </a:r>
          </a:p>
          <a:p>
            <a:pPr lvl="1"/>
            <a:r>
              <a:rPr lang="en-US" dirty="0"/>
              <a:t>Control of the PP2 air pump by means a programmable benchtop laboratory power supply;</a:t>
            </a:r>
          </a:p>
          <a:p>
            <a:pPr lvl="1"/>
            <a:r>
              <a:rPr lang="en-US" dirty="0"/>
              <a:t>Display of the air flow from the FS1012 transducer and the FS2012 transducer in real-time.</a:t>
            </a:r>
          </a:p>
        </p:txBody>
      </p:sp>
    </p:spTree>
    <p:extLst>
      <p:ext uri="{BB962C8B-B14F-4D97-AF65-F5344CB8AC3E}">
        <p14:creationId xmlns:p14="http://schemas.microsoft.com/office/powerpoint/2010/main" val="408821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E8A9C1-BF42-49B3-B704-A9007AD96B48}"/>
              </a:ext>
            </a:extLst>
          </p:cNvPr>
          <p:cNvSpPr/>
          <p:nvPr/>
        </p:nvSpPr>
        <p:spPr>
          <a:xfrm>
            <a:off x="3830889" y="3848372"/>
            <a:ext cx="2139519" cy="12339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Laboratory benchtop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power supply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1C6CB1-2F64-4BE3-99E9-ADD3AD0CC440}"/>
              </a:ext>
            </a:extLst>
          </p:cNvPr>
          <p:cNvSpPr/>
          <p:nvPr/>
        </p:nvSpPr>
        <p:spPr>
          <a:xfrm>
            <a:off x="3845016" y="5264160"/>
            <a:ext cx="2139519" cy="12339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Signal conditioning circuit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4315393-0952-4D66-AC78-ABFE3EB46118}"/>
              </a:ext>
            </a:extLst>
          </p:cNvPr>
          <p:cNvCxnSpPr>
            <a:cxnSpLocks/>
            <a:stCxn id="52" idx="4"/>
            <a:endCxn id="34" idx="2"/>
          </p:cNvCxnSpPr>
          <p:nvPr/>
        </p:nvCxnSpPr>
        <p:spPr>
          <a:xfrm rot="5400000">
            <a:off x="4407735" y="92902"/>
            <a:ext cx="3218125" cy="8683163"/>
          </a:xfrm>
          <a:prstGeom prst="bentConnector3">
            <a:avLst>
              <a:gd name="adj1" fmla="val 120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EFF59176-8720-43A0-BBF3-0FA696C5E0AA}"/>
              </a:ext>
            </a:extLst>
          </p:cNvPr>
          <p:cNvSpPr/>
          <p:nvPr/>
        </p:nvSpPr>
        <p:spPr>
          <a:xfrm rot="2913200">
            <a:off x="2543898" y="3959435"/>
            <a:ext cx="1437766" cy="353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DD6E01BA-9CFB-4D77-86DE-53B87A00BDCA}"/>
              </a:ext>
            </a:extLst>
          </p:cNvPr>
          <p:cNvSpPr/>
          <p:nvPr/>
        </p:nvSpPr>
        <p:spPr>
          <a:xfrm rot="10800000">
            <a:off x="2775256" y="5308280"/>
            <a:ext cx="936551" cy="353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olo 1">
            <a:extLst>
              <a:ext uri="{FF2B5EF4-FFF2-40B4-BE49-F238E27FC236}">
                <a16:creationId xmlns:a16="http://schemas.microsoft.com/office/drawing/2014/main" id="{D0127438-CE45-4C90-9CBE-55CE85A16C8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Proposal #1</a:t>
            </a:r>
            <a:endParaRPr lang="en-US" sz="3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B1B8EA-83B4-4756-9ED1-9051AB929131}"/>
              </a:ext>
            </a:extLst>
          </p:cNvPr>
          <p:cNvSpPr txBox="1"/>
          <p:nvPr/>
        </p:nvSpPr>
        <p:spPr>
          <a:xfrm>
            <a:off x="838200" y="994300"/>
            <a:ext cx="5599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Block diagram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35EAB7-E702-4508-91BA-F6B2847C597E}"/>
              </a:ext>
            </a:extLst>
          </p:cNvPr>
          <p:cNvSpPr/>
          <p:nvPr/>
        </p:nvSpPr>
        <p:spPr>
          <a:xfrm>
            <a:off x="6162228" y="3825345"/>
            <a:ext cx="1539395" cy="1505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_d0_f4"/>
              </a:rPr>
              <a:t>Neo PP2 </a:t>
            </a:r>
          </a:p>
          <a:p>
            <a:pPr algn="ctr"/>
            <a:r>
              <a:rPr lang="en-US" dirty="0">
                <a:latin typeface="g_d0_f4"/>
              </a:rPr>
              <a:t>air pump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A34FDE-95AE-499E-81B4-BE31090BAB2A}"/>
              </a:ext>
            </a:extLst>
          </p:cNvPr>
          <p:cNvSpPr/>
          <p:nvPr/>
        </p:nvSpPr>
        <p:spPr>
          <a:xfrm>
            <a:off x="6226030" y="3514251"/>
            <a:ext cx="323273" cy="705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1141F2-6684-4C99-9387-E65C1C6303CB}"/>
              </a:ext>
            </a:extLst>
          </p:cNvPr>
          <p:cNvSpPr/>
          <p:nvPr/>
        </p:nvSpPr>
        <p:spPr>
          <a:xfrm>
            <a:off x="7286096" y="3495765"/>
            <a:ext cx="323273" cy="705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C COMPUTER FISSO USATO POSTAZIONE COMPLETA DI WIFI + MONITOR 22&quot; 4GB RAM WIN 10 - Foto 1 di 8">
            <a:extLst>
              <a:ext uri="{FF2B5EF4-FFF2-40B4-BE49-F238E27FC236}">
                <a16:creationId xmlns:a16="http://schemas.microsoft.com/office/drawing/2014/main" id="{CD6EDE27-3235-484D-8840-E229FAA68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53" y="1985546"/>
            <a:ext cx="1937327" cy="170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48D95D47-6F03-42E3-A934-55889C64B72D}"/>
              </a:ext>
            </a:extLst>
          </p:cNvPr>
          <p:cNvSpPr/>
          <p:nvPr/>
        </p:nvSpPr>
        <p:spPr>
          <a:xfrm>
            <a:off x="1439688" y="3694544"/>
            <a:ext cx="471055" cy="109711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F935CD-5B32-4C13-8621-A11826735329}"/>
              </a:ext>
            </a:extLst>
          </p:cNvPr>
          <p:cNvSpPr txBox="1"/>
          <p:nvPr/>
        </p:nvSpPr>
        <p:spPr>
          <a:xfrm>
            <a:off x="2514103" y="2186465"/>
            <a:ext cx="2713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PC:</a:t>
            </a:r>
          </a:p>
          <a:p>
            <a:r>
              <a:rPr lang="en-US" dirty="0"/>
              <a:t>LabVIEW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59CBA63-849A-417C-9E8A-1D87930C5238}"/>
              </a:ext>
            </a:extLst>
          </p:cNvPr>
          <p:cNvCxnSpPr>
            <a:cxnSpLocks/>
            <a:stCxn id="4" idx="3"/>
            <a:endCxn id="2" idx="4"/>
          </p:cNvCxnSpPr>
          <p:nvPr/>
        </p:nvCxnSpPr>
        <p:spPr>
          <a:xfrm>
            <a:off x="5970408" y="4465370"/>
            <a:ext cx="961518" cy="865089"/>
          </a:xfrm>
          <a:prstGeom prst="bentConnector4">
            <a:avLst>
              <a:gd name="adj1" fmla="val 9975"/>
              <a:gd name="adj2" fmla="val 126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ACDCA5-67F0-413F-9805-93BCA7D6E6F4}"/>
              </a:ext>
            </a:extLst>
          </p:cNvPr>
          <p:cNvGrpSpPr/>
          <p:nvPr/>
        </p:nvGrpSpPr>
        <p:grpSpPr>
          <a:xfrm>
            <a:off x="7739854" y="2057930"/>
            <a:ext cx="1675454" cy="794253"/>
            <a:chOff x="6486263" y="1099202"/>
            <a:chExt cx="1675454" cy="79425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E5D1600-D88E-4FC8-9536-E281B08B7A80}"/>
                </a:ext>
              </a:extLst>
            </p:cNvPr>
            <p:cNvSpPr/>
            <p:nvPr/>
          </p:nvSpPr>
          <p:spPr>
            <a:xfrm rot="5400000">
              <a:off x="7647473" y="1114424"/>
              <a:ext cx="323273" cy="7052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5B21A64-3B1F-40E2-9E26-0169B35570E9}"/>
                </a:ext>
              </a:extLst>
            </p:cNvPr>
            <p:cNvSpPr/>
            <p:nvPr/>
          </p:nvSpPr>
          <p:spPr>
            <a:xfrm rot="5400000">
              <a:off x="6677233" y="1143721"/>
              <a:ext cx="323273" cy="7052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4F1DBAB-7374-4905-9345-B9FD63DCB49C}"/>
                </a:ext>
              </a:extLst>
            </p:cNvPr>
            <p:cNvSpPr/>
            <p:nvPr/>
          </p:nvSpPr>
          <p:spPr>
            <a:xfrm>
              <a:off x="6705901" y="1099202"/>
              <a:ext cx="1446020" cy="79425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_d0_f4"/>
                </a:rPr>
                <a:t>FS2012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DA57C07-31C8-4B16-9955-800D8F1D48F1}"/>
              </a:ext>
            </a:extLst>
          </p:cNvPr>
          <p:cNvGrpSpPr/>
          <p:nvPr/>
        </p:nvGrpSpPr>
        <p:grpSpPr>
          <a:xfrm>
            <a:off x="9415221" y="2031168"/>
            <a:ext cx="1675454" cy="794253"/>
            <a:chOff x="6486263" y="1099202"/>
            <a:chExt cx="1675454" cy="79425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9C378B6-EA9A-4479-8D2E-699174D60E3A}"/>
                </a:ext>
              </a:extLst>
            </p:cNvPr>
            <p:cNvSpPr/>
            <p:nvPr/>
          </p:nvSpPr>
          <p:spPr>
            <a:xfrm rot="5400000">
              <a:off x="7647473" y="1114424"/>
              <a:ext cx="323273" cy="7052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994E607-48E8-46F7-A04F-C86C94CEDD61}"/>
                </a:ext>
              </a:extLst>
            </p:cNvPr>
            <p:cNvSpPr/>
            <p:nvPr/>
          </p:nvSpPr>
          <p:spPr>
            <a:xfrm rot="5400000">
              <a:off x="6677233" y="1143721"/>
              <a:ext cx="323273" cy="7052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F3D0DEE-AE98-4EAE-8B8E-CCD6D43BBEB7}"/>
                </a:ext>
              </a:extLst>
            </p:cNvPr>
            <p:cNvSpPr/>
            <p:nvPr/>
          </p:nvSpPr>
          <p:spPr>
            <a:xfrm>
              <a:off x="6705901" y="1099202"/>
              <a:ext cx="1447038" cy="79425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_d0_f4"/>
                </a:rPr>
                <a:t>FS1012</a:t>
              </a:r>
            </a:p>
          </p:txBody>
        </p:sp>
      </p:grpSp>
      <p:sp>
        <p:nvSpPr>
          <p:cNvPr id="31" name="Arrow: Bent 30">
            <a:extLst>
              <a:ext uri="{FF2B5EF4-FFF2-40B4-BE49-F238E27FC236}">
                <a16:creationId xmlns:a16="http://schemas.microsoft.com/office/drawing/2014/main" id="{54709EBC-25D3-4DAE-9FED-1BA6875C66DA}"/>
              </a:ext>
            </a:extLst>
          </p:cNvPr>
          <p:cNvSpPr/>
          <p:nvPr/>
        </p:nvSpPr>
        <p:spPr>
          <a:xfrm rot="5247649">
            <a:off x="5721050" y="2772127"/>
            <a:ext cx="1160569" cy="301191"/>
          </a:xfrm>
          <a:prstGeom prst="bentArrow">
            <a:avLst>
              <a:gd name="adj1" fmla="val 25000"/>
              <a:gd name="adj2" fmla="val 26834"/>
              <a:gd name="adj3" fmla="val 25000"/>
              <a:gd name="adj4" fmla="val 4096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Arrow: Bent 52">
            <a:extLst>
              <a:ext uri="{FF2B5EF4-FFF2-40B4-BE49-F238E27FC236}">
                <a16:creationId xmlns:a16="http://schemas.microsoft.com/office/drawing/2014/main" id="{5FDC5BAE-F1AA-456B-8D9C-822568788E34}"/>
              </a:ext>
            </a:extLst>
          </p:cNvPr>
          <p:cNvSpPr/>
          <p:nvPr/>
        </p:nvSpPr>
        <p:spPr>
          <a:xfrm>
            <a:off x="7447730" y="2336334"/>
            <a:ext cx="331150" cy="1180511"/>
          </a:xfrm>
          <a:prstGeom prst="bentArrow">
            <a:avLst>
              <a:gd name="adj1" fmla="val 25000"/>
              <a:gd name="adj2" fmla="val 26834"/>
              <a:gd name="adj3" fmla="val 25000"/>
              <a:gd name="adj4" fmla="val 4096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B8D8BB2-9DD9-4018-B3A7-D4B0C66608B1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5778765" y="3015496"/>
            <a:ext cx="3071432" cy="2659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4C52350-BBEF-47F7-BF1D-3B91A94410D6}"/>
              </a:ext>
            </a:extLst>
          </p:cNvPr>
          <p:cNvSpPr/>
          <p:nvPr/>
        </p:nvSpPr>
        <p:spPr>
          <a:xfrm>
            <a:off x="5389416" y="2230993"/>
            <a:ext cx="705215" cy="32327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443BA91C-5996-4C53-BD4B-6A82DB0B7B88}"/>
              </a:ext>
            </a:extLst>
          </p:cNvPr>
          <p:cNvSpPr/>
          <p:nvPr/>
        </p:nvSpPr>
        <p:spPr>
          <a:xfrm>
            <a:off x="11267397" y="2186465"/>
            <a:ext cx="705215" cy="32327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80C93E-FB03-4BFB-9E04-F5212F261F94}"/>
              </a:ext>
            </a:extLst>
          </p:cNvPr>
          <p:cNvSpPr txBox="1"/>
          <p:nvPr/>
        </p:nvSpPr>
        <p:spPr>
          <a:xfrm>
            <a:off x="5065494" y="1387398"/>
            <a:ext cx="99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 flow input port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C7207D-0636-4BE4-A3F0-3990B5F4523C}"/>
              </a:ext>
            </a:extLst>
          </p:cNvPr>
          <p:cNvSpPr txBox="1"/>
          <p:nvPr/>
        </p:nvSpPr>
        <p:spPr>
          <a:xfrm>
            <a:off x="11158749" y="1333565"/>
            <a:ext cx="99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 flow output port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F00201-BD47-4837-8D29-055BC9F10932}"/>
              </a:ext>
            </a:extLst>
          </p:cNvPr>
          <p:cNvSpPr txBox="1"/>
          <p:nvPr/>
        </p:nvSpPr>
        <p:spPr>
          <a:xfrm>
            <a:off x="2940120" y="3479040"/>
            <a:ext cx="66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GPIB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D6B1A1-EC21-4AB5-A01D-0FCD8FE8EB47}"/>
              </a:ext>
            </a:extLst>
          </p:cNvPr>
          <p:cNvSpPr/>
          <p:nvPr/>
        </p:nvSpPr>
        <p:spPr>
          <a:xfrm>
            <a:off x="605455" y="4809550"/>
            <a:ext cx="2139519" cy="12339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DAQ NI 6008 card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F320EA-9DFD-4033-BF45-F8F00BF85667}"/>
              </a:ext>
            </a:extLst>
          </p:cNvPr>
          <p:cNvSpPr txBox="1"/>
          <p:nvPr/>
        </p:nvSpPr>
        <p:spPr>
          <a:xfrm>
            <a:off x="1850296" y="4055713"/>
            <a:ext cx="66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272750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94DE3A-9D9A-46C2-891B-D8D437BEA5CE}"/>
              </a:ext>
            </a:extLst>
          </p:cNvPr>
          <p:cNvSpPr txBox="1"/>
          <p:nvPr/>
        </p:nvSpPr>
        <p:spPr>
          <a:xfrm>
            <a:off x="838200" y="2085139"/>
            <a:ext cx="47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g_d0_f4"/>
              </a:rPr>
              <a:t>FS1012-1100-NG transducer</a:t>
            </a:r>
            <a:r>
              <a:rPr lang="en-US" dirty="0"/>
              <a:t>: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0D4AEF1D-077B-40FA-93E1-222835D3BE2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Proposal #1</a:t>
            </a:r>
            <a:endParaRPr lang="en-US" sz="3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222B9-03A3-4595-A796-AED284F82D18}"/>
              </a:ext>
            </a:extLst>
          </p:cNvPr>
          <p:cNvSpPr txBox="1"/>
          <p:nvPr/>
        </p:nvSpPr>
        <p:spPr>
          <a:xfrm>
            <a:off x="838200" y="994300"/>
            <a:ext cx="5599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Components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39E71-F800-45D5-91CB-00CF9011A84D}"/>
              </a:ext>
            </a:extLst>
          </p:cNvPr>
          <p:cNvSpPr txBox="1"/>
          <p:nvPr/>
        </p:nvSpPr>
        <p:spPr>
          <a:xfrm>
            <a:off x="4845630" y="759513"/>
            <a:ext cx="371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Mod.NEO</a:t>
            </a:r>
            <a:r>
              <a:rPr lang="en-US" dirty="0"/>
              <a:t> – pp2 air pump:</a:t>
            </a:r>
          </a:p>
        </p:txBody>
      </p:sp>
      <p:pic>
        <p:nvPicPr>
          <p:cNvPr id="5122" name="Picture 2" descr="FS1012 Series">
            <a:extLst>
              <a:ext uri="{FF2B5EF4-FFF2-40B4-BE49-F238E27FC236}">
                <a16:creationId xmlns:a16="http://schemas.microsoft.com/office/drawing/2014/main" id="{EB5F12F3-E44D-4A41-83A0-6D1832EE0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36" y="2424483"/>
            <a:ext cx="2826327" cy="282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84F5AA-1C73-4B1B-92CB-F60A1DFAD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956" y="1175884"/>
            <a:ext cx="2406041" cy="25571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2D9E8B-8161-47A3-B09C-A2B87C5FDA3B}"/>
              </a:ext>
            </a:extLst>
          </p:cNvPr>
          <p:cNvSpPr/>
          <p:nvPr/>
        </p:nvSpPr>
        <p:spPr>
          <a:xfrm>
            <a:off x="4780975" y="3696980"/>
            <a:ext cx="5198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http://www.ead-pumps.com/html/PDF/NEOP-P3.pdf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7C4C3-CBE4-4459-A505-7D339B030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226" y="1084033"/>
            <a:ext cx="4585059" cy="2166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4FB659-EFD2-440D-BBBF-BBDDF22A4A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9795" y="4647599"/>
            <a:ext cx="2826327" cy="17308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2663A2-66CA-4D3D-8ABC-40206104F2F0}"/>
              </a:ext>
            </a:extLst>
          </p:cNvPr>
          <p:cNvSpPr txBox="1"/>
          <p:nvPr/>
        </p:nvSpPr>
        <p:spPr>
          <a:xfrm>
            <a:off x="6437745" y="4415424"/>
            <a:ext cx="47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g_d0_f4"/>
              </a:rPr>
              <a:t>FS2012 calibrated transducer</a:t>
            </a:r>
            <a:r>
              <a:rPr lang="en-US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219ADC-B647-49EC-BEC2-EABA7C667FB7}"/>
              </a:ext>
            </a:extLst>
          </p:cNvPr>
          <p:cNvSpPr txBox="1"/>
          <p:nvPr/>
        </p:nvSpPr>
        <p:spPr>
          <a:xfrm>
            <a:off x="4608529" y="6169708"/>
            <a:ext cx="6096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https://www.renesas.com/en/products/sensor-products/flow-sensors/fs2012-gas-or-liquid-flow-sensor-module-calibration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B8E877-ACE8-43AD-88FB-7AD8AFE07767}"/>
              </a:ext>
            </a:extLst>
          </p:cNvPr>
          <p:cNvSpPr txBox="1"/>
          <p:nvPr/>
        </p:nvSpPr>
        <p:spPr>
          <a:xfrm>
            <a:off x="108634" y="4848036"/>
            <a:ext cx="6096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https://www.renesas.com/en/products/sensor-products/flow-sensors/fs1012-gas-or-liquid-flow-sensor-module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981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8E9168-8CF7-40F5-B06E-B0C69B446660}"/>
              </a:ext>
            </a:extLst>
          </p:cNvPr>
          <p:cNvSpPr/>
          <p:nvPr/>
        </p:nvSpPr>
        <p:spPr>
          <a:xfrm>
            <a:off x="731008" y="337418"/>
            <a:ext cx="2769574" cy="6291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5D87105-A913-41DB-BFB5-C5630362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Proposal #2</a:t>
            </a:r>
            <a:endParaRPr lang="en-US" sz="3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582E2-75E1-4413-9452-64220B0731AF}"/>
              </a:ext>
            </a:extLst>
          </p:cNvPr>
          <p:cNvSpPr/>
          <p:nvPr/>
        </p:nvSpPr>
        <p:spPr>
          <a:xfrm>
            <a:off x="838199" y="2065774"/>
            <a:ext cx="89800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Hardware:</a:t>
            </a:r>
            <a:endParaRPr lang="en-US" b="1" dirty="0">
              <a:latin typeface="g_d0_f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_d0_f4"/>
              </a:rPr>
              <a:t>Two Sharp GP2Y0A41SK0F transducers;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_d0_f4"/>
              </a:rPr>
              <a:t>Electronic signal conditioning circuit to be developed;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_d0_f4"/>
              </a:rPr>
              <a:t>Mechanical test-bench to be developed for 30 cm distance range;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_d0_f4"/>
              </a:rPr>
              <a:t>Twentieth caliber;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_d0_f4"/>
              </a:rPr>
              <a:t>PC with embedded NI DAQ board.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AD85E-3680-46E0-A809-66176325AAD5}"/>
              </a:ext>
            </a:extLst>
          </p:cNvPr>
          <p:cNvSpPr/>
          <p:nvPr/>
        </p:nvSpPr>
        <p:spPr>
          <a:xfrm>
            <a:off x="838200" y="4325646"/>
            <a:ext cx="6009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F1111"/>
                </a:solidFill>
                <a:latin typeface="Amazon Ember"/>
              </a:rPr>
              <a:t>Software: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latin typeface="Open Sans"/>
              </a:rPr>
              <a:t>LabVIEW</a:t>
            </a:r>
            <a:endParaRPr lang="ro-RO" dirty="0">
              <a:solidFill>
                <a:srgbClr val="000000"/>
              </a:solidFill>
              <a:latin typeface="Open San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1D829-5307-4D2C-A4E7-7701FEBD192B}"/>
              </a:ext>
            </a:extLst>
          </p:cNvPr>
          <p:cNvSpPr txBox="1"/>
          <p:nvPr/>
        </p:nvSpPr>
        <p:spPr>
          <a:xfrm>
            <a:off x="838200" y="994300"/>
            <a:ext cx="11008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Development of an automated measurement system for differential distance measurement based on two </a:t>
            </a:r>
            <a:r>
              <a:rPr lang="it-IT" sz="2400" b="1" i="1" dirty="0">
                <a:solidFill>
                  <a:srgbClr val="FF0000"/>
                </a:solidFill>
              </a:rPr>
              <a:t>Sharp GP2Y0A41SK0F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it-IT" sz="2400" b="1" i="1" dirty="0" err="1">
                <a:solidFill>
                  <a:srgbClr val="FF0000"/>
                </a:solidFill>
              </a:rPr>
              <a:t>optical</a:t>
            </a:r>
            <a:r>
              <a:rPr lang="it-IT" sz="2400" b="1" i="1" dirty="0">
                <a:solidFill>
                  <a:srgbClr val="FF0000"/>
                </a:solidFill>
              </a:rPr>
              <a:t> </a:t>
            </a:r>
            <a:r>
              <a:rPr lang="it-IT" sz="2400" b="1" i="1" dirty="0" err="1">
                <a:solidFill>
                  <a:srgbClr val="FF0000"/>
                </a:solidFill>
              </a:rPr>
              <a:t>transducers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4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893FC928-14A0-480B-8918-6C2FA60D315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Proposal #2</a:t>
            </a:r>
            <a:endParaRPr lang="en-US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E286F-8894-4A59-BCE6-FBAE8AA21651}"/>
              </a:ext>
            </a:extLst>
          </p:cNvPr>
          <p:cNvSpPr txBox="1"/>
          <p:nvPr/>
        </p:nvSpPr>
        <p:spPr>
          <a:xfrm>
            <a:off x="838200" y="994300"/>
            <a:ext cx="1100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Objectives to be achieved by the students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2D16BD04-B829-4288-93B3-38BB26DC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520"/>
            <a:ext cx="11353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Calibration phase:</a:t>
            </a:r>
          </a:p>
          <a:p>
            <a:pPr lvl="1"/>
            <a:r>
              <a:rPr lang="en-US" dirty="0"/>
              <a:t>Description and discussion of GP2Y0A41SK0F transducer; </a:t>
            </a:r>
          </a:p>
          <a:p>
            <a:pPr lvl="1"/>
            <a:r>
              <a:rPr lang="en-US" dirty="0"/>
              <a:t>Description and discussion of calibration method using a twentieth caliber as reference instrument for distance measurement in differential mode;</a:t>
            </a:r>
          </a:p>
          <a:p>
            <a:pPr lvl="1"/>
            <a:r>
              <a:rPr lang="en-US" dirty="0"/>
              <a:t>Description and discussion of characterization method for the GP2Y0A41SK0F transducer;</a:t>
            </a:r>
          </a:p>
          <a:p>
            <a:pPr lvl="1"/>
            <a:r>
              <a:rPr lang="en-US" dirty="0"/>
              <a:t>Description of the differences between the datasheet characterization reported curve and the obtained curve during the characterization phase in the lab;</a:t>
            </a:r>
          </a:p>
          <a:p>
            <a:r>
              <a:rPr lang="en-US" dirty="0"/>
              <a:t>Development of a VI which is able to do:</a:t>
            </a:r>
          </a:p>
          <a:p>
            <a:pPr lvl="1"/>
            <a:r>
              <a:rPr lang="en-US" dirty="0"/>
              <a:t>Signal acquisition from the GP2Y0A41SK0F transducers signal conditioning circuit;</a:t>
            </a:r>
          </a:p>
          <a:p>
            <a:pPr lvl="1"/>
            <a:r>
              <a:rPr lang="en-US" dirty="0"/>
              <a:t>Calibration of the GP2Y0A41SK0F transducers versus reference distance measurement instrument (the twentieth caliber);</a:t>
            </a:r>
          </a:p>
          <a:p>
            <a:pPr lvl="1"/>
            <a:r>
              <a:rPr lang="en-US" dirty="0"/>
              <a:t>Display of the distance in real-time.</a:t>
            </a:r>
          </a:p>
        </p:txBody>
      </p:sp>
    </p:spTree>
    <p:extLst>
      <p:ext uri="{BB962C8B-B14F-4D97-AF65-F5344CB8AC3E}">
        <p14:creationId xmlns:p14="http://schemas.microsoft.com/office/powerpoint/2010/main" val="411909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E8A9C1-BF42-49B3-B704-A9007AD96B48}"/>
              </a:ext>
            </a:extLst>
          </p:cNvPr>
          <p:cNvSpPr/>
          <p:nvPr/>
        </p:nvSpPr>
        <p:spPr>
          <a:xfrm>
            <a:off x="3830889" y="3848372"/>
            <a:ext cx="2139519" cy="12339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Power supply and control circuit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1C6CB1-2F64-4BE3-99E9-ADD3AD0CC440}"/>
              </a:ext>
            </a:extLst>
          </p:cNvPr>
          <p:cNvSpPr/>
          <p:nvPr/>
        </p:nvSpPr>
        <p:spPr>
          <a:xfrm>
            <a:off x="3845016" y="5264160"/>
            <a:ext cx="2139519" cy="12339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Signal conditioning circuit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4315393-0952-4D66-AC78-ABFE3EB46118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>
            <a:off x="6973059" y="2720149"/>
            <a:ext cx="2422110" cy="4370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EFF59176-8720-43A0-BBF3-0FA696C5E0AA}"/>
              </a:ext>
            </a:extLst>
          </p:cNvPr>
          <p:cNvSpPr/>
          <p:nvPr/>
        </p:nvSpPr>
        <p:spPr>
          <a:xfrm>
            <a:off x="2830672" y="4486869"/>
            <a:ext cx="936551" cy="353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DD6E01BA-9CFB-4D77-86DE-53B87A00BDCA}"/>
              </a:ext>
            </a:extLst>
          </p:cNvPr>
          <p:cNvSpPr/>
          <p:nvPr/>
        </p:nvSpPr>
        <p:spPr>
          <a:xfrm rot="10800000">
            <a:off x="2775256" y="5308280"/>
            <a:ext cx="936551" cy="353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olo 1">
            <a:extLst>
              <a:ext uri="{FF2B5EF4-FFF2-40B4-BE49-F238E27FC236}">
                <a16:creationId xmlns:a16="http://schemas.microsoft.com/office/drawing/2014/main" id="{D0127438-CE45-4C90-9CBE-55CE85A16C8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Proposal #2</a:t>
            </a:r>
            <a:endParaRPr lang="en-US" sz="3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B1B8EA-83B4-4756-9ED1-9051AB929131}"/>
              </a:ext>
            </a:extLst>
          </p:cNvPr>
          <p:cNvSpPr txBox="1"/>
          <p:nvPr/>
        </p:nvSpPr>
        <p:spPr>
          <a:xfrm>
            <a:off x="838200" y="994300"/>
            <a:ext cx="5599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Block diagram</a:t>
            </a:r>
          </a:p>
        </p:txBody>
      </p:sp>
      <p:pic>
        <p:nvPicPr>
          <p:cNvPr id="4098" name="Picture 2" descr="PC COMPUTER FISSO USATO POSTAZIONE COMPLETA DI WIFI + MONITOR 22&quot; 4GB RAM WIN 10 - Foto 1 di 8">
            <a:extLst>
              <a:ext uri="{FF2B5EF4-FFF2-40B4-BE49-F238E27FC236}">
                <a16:creationId xmlns:a16="http://schemas.microsoft.com/office/drawing/2014/main" id="{CD6EDE27-3235-484D-8840-E229FAA68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53" y="1985546"/>
            <a:ext cx="1937327" cy="170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48D95D47-6F03-42E3-A934-55889C64B72D}"/>
              </a:ext>
            </a:extLst>
          </p:cNvPr>
          <p:cNvSpPr/>
          <p:nvPr/>
        </p:nvSpPr>
        <p:spPr>
          <a:xfrm>
            <a:off x="1439688" y="3694545"/>
            <a:ext cx="471055" cy="6400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F935CD-5B32-4C13-8621-A11826735329}"/>
              </a:ext>
            </a:extLst>
          </p:cNvPr>
          <p:cNvSpPr txBox="1"/>
          <p:nvPr/>
        </p:nvSpPr>
        <p:spPr>
          <a:xfrm>
            <a:off x="2514103" y="2186465"/>
            <a:ext cx="2713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PC:</a:t>
            </a:r>
          </a:p>
          <a:p>
            <a:r>
              <a:rPr lang="en-US" dirty="0"/>
              <a:t>LabVIEW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01DB95-D1FA-4B4E-83A0-6AC9B9F0D806}"/>
              </a:ext>
            </a:extLst>
          </p:cNvPr>
          <p:cNvSpPr/>
          <p:nvPr/>
        </p:nvSpPr>
        <p:spPr>
          <a:xfrm>
            <a:off x="6731800" y="3022600"/>
            <a:ext cx="1935359" cy="6719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_d0_f4"/>
              </a:rPr>
              <a:t>GP2Y0A41SK0F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3511E2-8229-4276-A40C-BD2E0F75DED1}"/>
              </a:ext>
            </a:extLst>
          </p:cNvPr>
          <p:cNvSpPr/>
          <p:nvPr/>
        </p:nvSpPr>
        <p:spPr>
          <a:xfrm>
            <a:off x="9385328" y="3022599"/>
            <a:ext cx="1968472" cy="6719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_d0_f4"/>
              </a:rPr>
              <a:t>GP2Y0A41SK0F</a:t>
            </a:r>
            <a:endParaRPr lang="en-US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BB12E1-6355-4616-9981-940EE056E134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5834925" y="3858288"/>
            <a:ext cx="2028298" cy="1700813"/>
          </a:xfrm>
          <a:prstGeom prst="bentConnector3">
            <a:avLst>
              <a:gd name="adj1" fmla="val 1006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BB7C0BC-E98D-480A-9ECE-57B411D4DDA0}"/>
              </a:ext>
            </a:extLst>
          </p:cNvPr>
          <p:cNvCxnSpPr>
            <a:stCxn id="4" idx="3"/>
          </p:cNvCxnSpPr>
          <p:nvPr/>
        </p:nvCxnSpPr>
        <p:spPr>
          <a:xfrm flipV="1">
            <a:off x="5970408" y="3694544"/>
            <a:ext cx="1418683" cy="770826"/>
          </a:xfrm>
          <a:prstGeom prst="bentConnector3">
            <a:avLst>
              <a:gd name="adj1" fmla="val 98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32FC019-A883-4D00-AC55-ED598A36E37B}"/>
              </a:ext>
            </a:extLst>
          </p:cNvPr>
          <p:cNvCxnSpPr>
            <a:cxnSpLocks/>
          </p:cNvCxnSpPr>
          <p:nvPr/>
        </p:nvCxnSpPr>
        <p:spPr>
          <a:xfrm flipV="1">
            <a:off x="5945951" y="3694543"/>
            <a:ext cx="3975180" cy="1080657"/>
          </a:xfrm>
          <a:prstGeom prst="bentConnector3">
            <a:avLst>
              <a:gd name="adj1" fmla="val 999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4B86FC5-7A91-4BEA-8075-384916B1432C}"/>
              </a:ext>
            </a:extLst>
          </p:cNvPr>
          <p:cNvSpPr/>
          <p:nvPr/>
        </p:nvSpPr>
        <p:spPr>
          <a:xfrm>
            <a:off x="605455" y="4334547"/>
            <a:ext cx="2139519" cy="1708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DAQ NI 6008 card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1A242-4283-42CC-97F8-5F364568CBA0}"/>
              </a:ext>
            </a:extLst>
          </p:cNvPr>
          <p:cNvSpPr txBox="1"/>
          <p:nvPr/>
        </p:nvSpPr>
        <p:spPr>
          <a:xfrm>
            <a:off x="1850296" y="3841275"/>
            <a:ext cx="663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132477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94DE3A-9D9A-46C2-891B-D8D437BEA5CE}"/>
              </a:ext>
            </a:extLst>
          </p:cNvPr>
          <p:cNvSpPr txBox="1"/>
          <p:nvPr/>
        </p:nvSpPr>
        <p:spPr>
          <a:xfrm>
            <a:off x="838200" y="2085139"/>
            <a:ext cx="319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g_d0_f4"/>
              </a:rPr>
              <a:t>GP2Y0A41SK0F transducer</a:t>
            </a:r>
            <a:r>
              <a:rPr lang="en-US" dirty="0"/>
              <a:t>: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0D4AEF1D-077B-40FA-93E1-222835D3BE2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Proposal #2</a:t>
            </a:r>
            <a:endParaRPr lang="en-US" sz="3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222B9-03A3-4595-A796-AED284F82D18}"/>
              </a:ext>
            </a:extLst>
          </p:cNvPr>
          <p:cNvSpPr txBox="1"/>
          <p:nvPr/>
        </p:nvSpPr>
        <p:spPr>
          <a:xfrm>
            <a:off x="838200" y="994300"/>
            <a:ext cx="5599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5F073-F5ED-4B84-9F1D-D51EEC03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38" y="2454471"/>
            <a:ext cx="4467225" cy="2867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AC8F47-518E-4C51-AA7B-CA4455505268}"/>
              </a:ext>
            </a:extLst>
          </p:cNvPr>
          <p:cNvCxnSpPr/>
          <p:nvPr/>
        </p:nvCxnSpPr>
        <p:spPr>
          <a:xfrm>
            <a:off x="7481455" y="1856509"/>
            <a:ext cx="0" cy="444269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495DA8-31C6-4819-A94D-BD2DFE1E14CE}"/>
              </a:ext>
            </a:extLst>
          </p:cNvPr>
          <p:cNvCxnSpPr/>
          <p:nvPr/>
        </p:nvCxnSpPr>
        <p:spPr>
          <a:xfrm>
            <a:off x="10783455" y="1768763"/>
            <a:ext cx="0" cy="444269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47B635C-E150-4639-A55A-CE01C11AD793}"/>
              </a:ext>
            </a:extLst>
          </p:cNvPr>
          <p:cNvSpPr/>
          <p:nvPr/>
        </p:nvSpPr>
        <p:spPr>
          <a:xfrm rot="5400000">
            <a:off x="6143336" y="3834245"/>
            <a:ext cx="2004292" cy="6719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_d0_f4"/>
              </a:rPr>
              <a:t>GP2Y0A41SK0F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C16858-BF5A-4E42-A697-A2F4F725AE65}"/>
              </a:ext>
            </a:extLst>
          </p:cNvPr>
          <p:cNvSpPr/>
          <p:nvPr/>
        </p:nvSpPr>
        <p:spPr>
          <a:xfrm rot="16200000">
            <a:off x="10117281" y="3834244"/>
            <a:ext cx="2004292" cy="6719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_d0_f4"/>
              </a:rPr>
              <a:t>GP2Y0A41SK0F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81DE67-ABD8-4C1A-AF57-5A30AD18A716}"/>
              </a:ext>
            </a:extLst>
          </p:cNvPr>
          <p:cNvCxnSpPr>
            <a:stCxn id="17" idx="0"/>
            <a:endCxn id="18" idx="0"/>
          </p:cNvCxnSpPr>
          <p:nvPr/>
        </p:nvCxnSpPr>
        <p:spPr>
          <a:xfrm flipV="1">
            <a:off x="7481455" y="4170217"/>
            <a:ext cx="3302000" cy="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39291B-1533-4186-9FBC-21CC3815115E}"/>
              </a:ext>
            </a:extLst>
          </p:cNvPr>
          <p:cNvCxnSpPr/>
          <p:nvPr/>
        </p:nvCxnSpPr>
        <p:spPr>
          <a:xfrm>
            <a:off x="7481455" y="2269805"/>
            <a:ext cx="3301999" cy="0"/>
          </a:xfrm>
          <a:prstGeom prst="straightConnector1">
            <a:avLst/>
          </a:prstGeom>
          <a:ln w="22225">
            <a:solidFill>
              <a:srgbClr val="C0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10D2D8-D7D3-47A6-BD20-BF368E663E97}"/>
              </a:ext>
            </a:extLst>
          </p:cNvPr>
          <p:cNvSpPr txBox="1"/>
          <p:nvPr/>
        </p:nvSpPr>
        <p:spPr>
          <a:xfrm>
            <a:off x="7481455" y="1900473"/>
            <a:ext cx="330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 cm active sensing area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A25D6DA5-0112-40C0-AC40-98420F691D3B}"/>
              </a:ext>
            </a:extLst>
          </p:cNvPr>
          <p:cNvSpPr/>
          <p:nvPr/>
        </p:nvSpPr>
        <p:spPr>
          <a:xfrm>
            <a:off x="8839200" y="2733963"/>
            <a:ext cx="822022" cy="2687780"/>
          </a:xfrm>
          <a:prstGeom prst="cube">
            <a:avLst>
              <a:gd name="adj" fmla="val 81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7683BE40-52C7-4C55-B130-CBC2C2E5390B}"/>
              </a:ext>
            </a:extLst>
          </p:cNvPr>
          <p:cNvSpPr/>
          <p:nvPr/>
        </p:nvSpPr>
        <p:spPr>
          <a:xfrm>
            <a:off x="8017178" y="2733963"/>
            <a:ext cx="822022" cy="2687780"/>
          </a:xfrm>
          <a:prstGeom prst="cube">
            <a:avLst>
              <a:gd name="adj" fmla="val 81181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12DEDE05-3257-40D6-938E-455E01A9358D}"/>
              </a:ext>
            </a:extLst>
          </p:cNvPr>
          <p:cNvSpPr/>
          <p:nvPr/>
        </p:nvSpPr>
        <p:spPr>
          <a:xfrm>
            <a:off x="7744690" y="5544782"/>
            <a:ext cx="2503035" cy="629174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Moving direction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743B37-60F2-409A-9401-CFE1EC0AB45C}"/>
              </a:ext>
            </a:extLst>
          </p:cNvPr>
          <p:cNvSpPr txBox="1"/>
          <p:nvPr/>
        </p:nvSpPr>
        <p:spPr>
          <a:xfrm>
            <a:off x="1077057" y="5172363"/>
            <a:ext cx="4053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https://www.mouser.it/datasheet/2/365/gp2y0a41sk_e-594157.pdf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7967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Office PowerPoint</Application>
  <PresentationFormat>Widescreen</PresentationFormat>
  <Paragraphs>138</Paragraphs>
  <Slides>13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Amazon Ember</vt:lpstr>
      <vt:lpstr>Arial</vt:lpstr>
      <vt:lpstr>Calibri</vt:lpstr>
      <vt:lpstr>Calibri Light</vt:lpstr>
      <vt:lpstr>g_d0_f4</vt:lpstr>
      <vt:lpstr>Open Sans</vt:lpstr>
      <vt:lpstr>Times New Roman</vt:lpstr>
      <vt:lpstr>Tema di Office</vt:lpstr>
      <vt:lpstr>Semester Projects  - proposals -</vt:lpstr>
      <vt:lpstr>Proposal #1</vt:lpstr>
      <vt:lpstr>PowerPoint Presentation</vt:lpstr>
      <vt:lpstr>PowerPoint Presentation</vt:lpstr>
      <vt:lpstr>PowerPoint Presentation</vt:lpstr>
      <vt:lpstr>Proposal #2</vt:lpstr>
      <vt:lpstr>PowerPoint Presentation</vt:lpstr>
      <vt:lpstr>PowerPoint Presentation</vt:lpstr>
      <vt:lpstr>PowerPoint Presentation</vt:lpstr>
      <vt:lpstr>Proposal #3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Progetti MAPI</dc:title>
  <dc:creator>Francesco Picariello</dc:creator>
  <cp:lastModifiedBy>Ioan Tudosa</cp:lastModifiedBy>
  <cp:revision>154</cp:revision>
  <dcterms:created xsi:type="dcterms:W3CDTF">2020-11-22T13:29:02Z</dcterms:created>
  <dcterms:modified xsi:type="dcterms:W3CDTF">2024-12-02T14:16:06Z</dcterms:modified>
</cp:coreProperties>
</file>