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345" r:id="rId6"/>
    <p:sldId id="346" r:id="rId7"/>
    <p:sldId id="325" r:id="rId8"/>
    <p:sldId id="344" r:id="rId9"/>
    <p:sldId id="324" r:id="rId10"/>
    <p:sldId id="261" r:id="rId11"/>
    <p:sldId id="316" r:id="rId12"/>
    <p:sldId id="322" r:id="rId13"/>
    <p:sldId id="318" r:id="rId14"/>
    <p:sldId id="320" r:id="rId15"/>
    <p:sldId id="340" r:id="rId16"/>
    <p:sldId id="341" r:id="rId17"/>
    <p:sldId id="339" r:id="rId18"/>
    <p:sldId id="262" r:id="rId19"/>
    <p:sldId id="334" r:id="rId20"/>
    <p:sldId id="335" r:id="rId21"/>
    <p:sldId id="336" r:id="rId22"/>
    <p:sldId id="337" r:id="rId23"/>
    <p:sldId id="309" r:id="rId24"/>
    <p:sldId id="338" r:id="rId25"/>
    <p:sldId id="307" r:id="rId26"/>
    <p:sldId id="312" r:id="rId27"/>
    <p:sldId id="313" r:id="rId28"/>
    <p:sldId id="314" r:id="rId29"/>
    <p:sldId id="315" r:id="rId30"/>
    <p:sldId id="311" r:id="rId31"/>
    <p:sldId id="297" r:id="rId32"/>
    <p:sldId id="298" r:id="rId33"/>
    <p:sldId id="299" r:id="rId34"/>
    <p:sldId id="263" r:id="rId35"/>
    <p:sldId id="329" r:id="rId36"/>
    <p:sldId id="342" r:id="rId37"/>
    <p:sldId id="343" r:id="rId38"/>
    <p:sldId id="330" r:id="rId39"/>
    <p:sldId id="331" r:id="rId40"/>
    <p:sldId id="332" r:id="rId41"/>
    <p:sldId id="333" r:id="rId42"/>
    <p:sldId id="271" r:id="rId43"/>
    <p:sldId id="272" r:id="rId44"/>
    <p:sldId id="273" r:id="rId45"/>
    <p:sldId id="264" r:id="rId46"/>
    <p:sldId id="279" r:id="rId47"/>
    <p:sldId id="281" r:id="rId48"/>
    <p:sldId id="282" r:id="rId49"/>
    <p:sldId id="283" r:id="rId50"/>
    <p:sldId id="302" r:id="rId51"/>
    <p:sldId id="285" r:id="rId52"/>
    <p:sldId id="286" r:id="rId53"/>
    <p:sldId id="289" r:id="rId54"/>
    <p:sldId id="291" r:id="rId55"/>
    <p:sldId id="292" r:id="rId56"/>
    <p:sldId id="293" r:id="rId57"/>
    <p:sldId id="294" r:id="rId58"/>
    <p:sldId id="265" r:id="rId59"/>
    <p:sldId id="275" r:id="rId60"/>
    <p:sldId id="276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F4E0B-76A2-4083-888D-008C67D5B377}" type="datetimeFigureOut">
              <a:rPr lang="en-US" smtClean="0"/>
              <a:t>04-Jul-21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23109-1013-46EF-AA5A-C64796EC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9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3109-1013-46EF-AA5A-C64796ECD0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50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3109-1013-46EF-AA5A-C64796ECD06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05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3109-1013-46EF-AA5A-C64796ECD06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5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3109-1013-46EF-AA5A-C64796ECD06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79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3109-1013-46EF-AA5A-C64796ECD06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07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3109-1013-46EF-AA5A-C64796ECD06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6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3109-1013-46EF-AA5A-C64796ECD06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3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3109-1013-46EF-AA5A-C64796ECD06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12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3109-1013-46EF-AA5A-C64796ECD06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80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3109-1013-46EF-AA5A-C64796ECD06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56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Wingdings 3" panose="05040102010807070707" pitchFamily="18" charset="2"/>
              <a:buNone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3109-1013-46EF-AA5A-C64796ECD06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60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3109-1013-46EF-AA5A-C64796ECD0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41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3109-1013-46EF-AA5A-C64796ECD06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90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3109-1013-46EF-AA5A-C64796ECD06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72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3109-1013-46EF-AA5A-C64796ECD06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49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3109-1013-46EF-AA5A-C64796ECD06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90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3109-1013-46EF-AA5A-C64796ECD06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94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3109-1013-46EF-AA5A-C64796ECD06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342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3109-1013-46EF-AA5A-C64796ECD06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030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3109-1013-46EF-AA5A-C64796ECD06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715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3109-1013-46EF-AA5A-C64796ECD06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302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3109-1013-46EF-AA5A-C64796ECD06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35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3109-1013-46EF-AA5A-C64796ECD06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910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3109-1013-46EF-AA5A-C64796ECD06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029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3109-1013-46EF-AA5A-C64796ECD06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178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3109-1013-46EF-AA5A-C64796ECD06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19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3109-1013-46EF-AA5A-C64796ECD06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187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3109-1013-46EF-AA5A-C64796ECD06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110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3109-1013-46EF-AA5A-C64796ECD06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856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3109-1013-46EF-AA5A-C64796ECD06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428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3109-1013-46EF-AA5A-C64796ECD06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112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3109-1013-46EF-AA5A-C64796ECD06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534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3109-1013-46EF-AA5A-C64796ECD06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64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3109-1013-46EF-AA5A-C64796ECD06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6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3109-1013-46EF-AA5A-C64796ECD06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30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3109-1013-46EF-AA5A-C64796ECD06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32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3109-1013-46EF-AA5A-C64796ECD06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84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3109-1013-46EF-AA5A-C64796ECD06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53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3109-1013-46EF-AA5A-C64796ECD06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3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E6B6-BEAB-462E-996C-983CB25126B3}" type="datetimeFigureOut">
              <a:rPr lang="en-US" smtClean="0"/>
              <a:t>04-Jul-21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1F3F-7507-4840-AB85-44F87D5453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65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E6B6-BEAB-462E-996C-983CB25126B3}" type="datetimeFigureOut">
              <a:rPr lang="en-US" smtClean="0"/>
              <a:t>04-Jul-21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1F3F-7507-4840-AB85-44F87D545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3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E6B6-BEAB-462E-996C-983CB25126B3}" type="datetimeFigureOut">
              <a:rPr lang="en-US" smtClean="0"/>
              <a:t>04-Jul-21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1F3F-7507-4840-AB85-44F87D545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4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E6B6-BEAB-462E-996C-983CB25126B3}" type="datetimeFigureOut">
              <a:rPr lang="en-US" smtClean="0"/>
              <a:t>04-Jul-21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1F3F-7507-4840-AB85-44F87D545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9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E6B6-BEAB-462E-996C-983CB25126B3}" type="datetimeFigureOut">
              <a:rPr lang="en-US" smtClean="0"/>
              <a:t>04-Jul-21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1F3F-7507-4840-AB85-44F87D5453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E6B6-BEAB-462E-996C-983CB25126B3}" type="datetimeFigureOut">
              <a:rPr lang="en-US" smtClean="0"/>
              <a:t>04-Jul-21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1F3F-7507-4840-AB85-44F87D545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0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E6B6-BEAB-462E-996C-983CB25126B3}" type="datetimeFigureOut">
              <a:rPr lang="en-US" smtClean="0"/>
              <a:t>04-Jul-21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1F3F-7507-4840-AB85-44F87D545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0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E6B6-BEAB-462E-996C-983CB25126B3}" type="datetimeFigureOut">
              <a:rPr lang="en-US" smtClean="0"/>
              <a:t>04-Jul-21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1F3F-7507-4840-AB85-44F87D545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2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E6B6-BEAB-462E-996C-983CB25126B3}" type="datetimeFigureOut">
              <a:rPr lang="en-US" smtClean="0"/>
              <a:t>04-Jul-21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1F3F-7507-4840-AB85-44F87D545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E6E6B6-BEAB-462E-996C-983CB25126B3}" type="datetimeFigureOut">
              <a:rPr lang="en-US" smtClean="0"/>
              <a:t>04-Jul-21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D21F3F-7507-4840-AB85-44F87D545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9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E6B6-BEAB-462E-996C-983CB25126B3}" type="datetimeFigureOut">
              <a:rPr lang="en-US" smtClean="0"/>
              <a:t>04-Jul-21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1F3F-7507-4840-AB85-44F87D545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6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E6E6B6-BEAB-462E-996C-983CB25126B3}" type="datetimeFigureOut">
              <a:rPr lang="en-US" smtClean="0"/>
              <a:t>04-Jul-21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D21F3F-7507-4840-AB85-44F87D5453C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9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2B17-5BB0-4409-A907-60FB010966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vi-VN" b="1" spc="0" dirty="0">
                <a:solidFill>
                  <a:schemeClr val="tx1"/>
                </a:solidFill>
              </a:rPr>
              <a:t>KHÓA LUẬN TỐT NGHIỆP CỬ NHÂN</a:t>
            </a:r>
            <a:endParaRPr lang="en-US" spc="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BD457-7585-4163-BDF8-EAB5AE0674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vi-V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CHƯƠNG TRÌNH CHÍNH QUY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7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217B-7CC7-4B9D-A82A-D93131DE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Công trình liên quan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25651-73BC-423B-A3FB-BFCE6C1CFC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7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B2BA-561E-40BE-A2B4-673B730A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I. </a:t>
            </a:r>
            <a:r>
              <a:rPr lang="en-US" sz="4000" dirty="0" err="1">
                <a:solidFill>
                  <a:schemeClr val="tx1"/>
                </a:solidFill>
              </a:rPr>
              <a:t>Mô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tả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AE5A1-82A3-4E3C-A536-5564DD23A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5856"/>
          </a:xfrm>
        </p:spPr>
        <p:txBody>
          <a:bodyPr>
            <a:normAutofit/>
          </a:bodyPr>
          <a:lstStyle/>
          <a:p>
            <a:pPr>
              <a:buClrTx/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Đề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tài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khóa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luận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này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dựa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theo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bài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nghiên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cứu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có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tên</a:t>
            </a:r>
            <a:r>
              <a:rPr lang="en-US" sz="2400" dirty="0">
                <a:solidFill>
                  <a:schemeClr val="tx1"/>
                </a:solidFill>
              </a:rPr>
              <a:t> ‘</a:t>
            </a:r>
            <a:r>
              <a:rPr lang="en-US" sz="2400" i="1" dirty="0">
                <a:solidFill>
                  <a:schemeClr val="tx1"/>
                </a:solidFill>
              </a:rPr>
              <a:t>Improving S&amp;P stock prediction with time series stock similarity’ 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của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Lior</a:t>
            </a:r>
            <a:r>
              <a:rPr lang="en-US" sz="2400" dirty="0">
                <a:solidFill>
                  <a:schemeClr val="tx1"/>
                </a:solidFill>
              </a:rPr>
              <a:t> Sidi.</a:t>
            </a:r>
          </a:p>
          <a:p>
            <a:pPr>
              <a:lnSpc>
                <a:spcPct val="100000"/>
              </a:lnSpc>
              <a:buClrTx/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 N</a:t>
            </a:r>
            <a:r>
              <a:rPr lang="vi-VN" sz="2400" dirty="0" err="1">
                <a:solidFill>
                  <a:schemeClr val="tx1"/>
                </a:solidFill>
              </a:rPr>
              <a:t>ghiên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cứu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này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chứng</a:t>
            </a:r>
            <a:r>
              <a:rPr lang="vi-VN" sz="2400" dirty="0">
                <a:solidFill>
                  <a:schemeClr val="tx1"/>
                </a:solidFill>
              </a:rPr>
              <a:t> minh </a:t>
            </a:r>
            <a:r>
              <a:rPr lang="vi-VN" sz="2400" dirty="0" err="1">
                <a:solidFill>
                  <a:schemeClr val="tx1"/>
                </a:solidFill>
              </a:rPr>
              <a:t>được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nếu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áp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dụng</a:t>
            </a:r>
            <a:r>
              <a:rPr lang="vi-VN" sz="2400" dirty="0">
                <a:solidFill>
                  <a:schemeClr val="tx1"/>
                </a:solidFill>
              </a:rPr>
              <a:t> thêm </a:t>
            </a:r>
            <a:r>
              <a:rPr lang="vi-VN" sz="2400" dirty="0" err="1">
                <a:solidFill>
                  <a:schemeClr val="tx1"/>
                </a:solidFill>
              </a:rPr>
              <a:t>dữ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liệu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các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cổ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phiếu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có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độ</a:t>
            </a:r>
            <a:r>
              <a:rPr lang="vi-VN" sz="2400" dirty="0">
                <a:solidFill>
                  <a:schemeClr val="tx1"/>
                </a:solidFill>
              </a:rPr>
              <a:t> tương </a:t>
            </a:r>
            <a:r>
              <a:rPr lang="vi-VN" sz="2400" dirty="0" err="1">
                <a:solidFill>
                  <a:schemeClr val="tx1"/>
                </a:solidFill>
              </a:rPr>
              <a:t>đồng</a:t>
            </a:r>
            <a:r>
              <a:rPr lang="vi-VN" sz="2400" dirty="0">
                <a:solidFill>
                  <a:schemeClr val="tx1"/>
                </a:solidFill>
              </a:rPr>
              <a:t> cao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thì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có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thể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cải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tiến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kết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quả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của</a:t>
            </a:r>
            <a:r>
              <a:rPr lang="vi-VN" sz="2400" dirty="0">
                <a:solidFill>
                  <a:schemeClr val="tx1"/>
                </a:solidFill>
              </a:rPr>
              <a:t> mô </a:t>
            </a:r>
            <a:r>
              <a:rPr lang="vi-VN" sz="2400" dirty="0" err="1">
                <a:solidFill>
                  <a:schemeClr val="tx1"/>
                </a:solidFill>
              </a:rPr>
              <a:t>hình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dự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đoán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máy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học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>
              <a:buClrTx/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 N</a:t>
            </a:r>
            <a:r>
              <a:rPr lang="vi-VN" sz="2400" dirty="0" err="1">
                <a:solidFill>
                  <a:schemeClr val="tx1"/>
                </a:solidFill>
              </a:rPr>
              <a:t>ghiên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cứu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thực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hiện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bước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Thí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nghiệm</a:t>
            </a:r>
            <a:r>
              <a:rPr lang="vi-VN" sz="2400" dirty="0">
                <a:solidFill>
                  <a:schemeClr val="tx1"/>
                </a:solidFill>
              </a:rPr>
              <a:t> 1: </a:t>
            </a:r>
            <a:r>
              <a:rPr lang="en-US" sz="2400" dirty="0" err="1">
                <a:solidFill>
                  <a:schemeClr val="tx1"/>
                </a:solidFill>
              </a:rPr>
              <a:t>Mô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hình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hóa</a:t>
            </a:r>
            <a:r>
              <a:rPr lang="vi-VN" sz="2400" dirty="0">
                <a:solidFill>
                  <a:schemeClr val="tx1"/>
                </a:solidFill>
              </a:rPr>
              <a:t> không </a:t>
            </a:r>
            <a:r>
              <a:rPr lang="vi-VN" sz="2400" dirty="0" err="1">
                <a:solidFill>
                  <a:schemeClr val="tx1"/>
                </a:solidFill>
              </a:rPr>
              <a:t>áp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dụng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tươn</a:t>
            </a:r>
            <a:r>
              <a:rPr lang="en-US" sz="2400" dirty="0">
                <a:solidFill>
                  <a:schemeClr val="tx1"/>
                </a:solidFill>
              </a:rPr>
              <a:t>g </a:t>
            </a:r>
            <a:r>
              <a:rPr lang="vi-VN" sz="2400" dirty="0" err="1">
                <a:solidFill>
                  <a:schemeClr val="tx1"/>
                </a:solidFill>
              </a:rPr>
              <a:t>đồn</a:t>
            </a:r>
            <a:r>
              <a:rPr lang="en-US" sz="2400" dirty="0">
                <a:solidFill>
                  <a:schemeClr val="tx1"/>
                </a:solidFill>
              </a:rPr>
              <a:t>g.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Thí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nghiệm</a:t>
            </a:r>
            <a:r>
              <a:rPr lang="en-US" sz="2400" dirty="0">
                <a:solidFill>
                  <a:schemeClr val="tx1"/>
                </a:solidFill>
              </a:rPr>
              <a:t> 2: Á</a:t>
            </a:r>
            <a:r>
              <a:rPr lang="vi-VN" sz="2400" dirty="0">
                <a:solidFill>
                  <a:schemeClr val="tx1"/>
                </a:solidFill>
              </a:rPr>
              <a:t>p </a:t>
            </a:r>
            <a:r>
              <a:rPr lang="vi-VN" sz="2400" dirty="0" err="1">
                <a:solidFill>
                  <a:schemeClr val="tx1"/>
                </a:solidFill>
              </a:rPr>
              <a:t>dụng</a:t>
            </a:r>
            <a:r>
              <a:rPr lang="vi-VN" sz="2400" dirty="0">
                <a:solidFill>
                  <a:schemeClr val="tx1"/>
                </a:solidFill>
              </a:rPr>
              <a:t> tương </a:t>
            </a:r>
            <a:r>
              <a:rPr lang="vi-VN" sz="2400" dirty="0" err="1">
                <a:solidFill>
                  <a:schemeClr val="tx1"/>
                </a:solidFill>
              </a:rPr>
              <a:t>đồn</a:t>
            </a:r>
            <a:r>
              <a:rPr lang="en-US" sz="2400" dirty="0">
                <a:solidFill>
                  <a:schemeClr val="tx1"/>
                </a:solidFill>
              </a:rPr>
              <a:t>g </a:t>
            </a:r>
            <a:r>
              <a:rPr lang="vi-VN" sz="2400" dirty="0" err="1">
                <a:solidFill>
                  <a:schemeClr val="tx1"/>
                </a:solidFill>
              </a:rPr>
              <a:t>và</a:t>
            </a:r>
            <a:r>
              <a:rPr lang="vi-VN" sz="2400" dirty="0">
                <a:solidFill>
                  <a:schemeClr val="tx1"/>
                </a:solidFill>
              </a:rPr>
              <a:t> đưa ra </a:t>
            </a:r>
            <a:r>
              <a:rPr lang="vi-VN" sz="2400" dirty="0" err="1">
                <a:solidFill>
                  <a:schemeClr val="tx1"/>
                </a:solidFill>
              </a:rPr>
              <a:t>cấu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hình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kết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quả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dự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đoán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với</a:t>
            </a:r>
            <a:r>
              <a:rPr lang="en-US" sz="2400" dirty="0">
                <a:solidFill>
                  <a:schemeClr val="tx1"/>
                </a:solidFill>
              </a:rPr>
              <a:t> l</a:t>
            </a:r>
            <a:r>
              <a:rPr lang="vi-VN" sz="2400" dirty="0" err="1">
                <a:solidFill>
                  <a:schemeClr val="tx1"/>
                </a:solidFill>
              </a:rPr>
              <a:t>ợi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nhuận</a:t>
            </a:r>
            <a:r>
              <a:rPr lang="vi-VN" sz="2400" dirty="0">
                <a:solidFill>
                  <a:schemeClr val="tx1"/>
                </a:solidFill>
              </a:rPr>
              <a:t> cao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nhất</a:t>
            </a:r>
            <a:r>
              <a:rPr lang="vi-VN" sz="2000" dirty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09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CC107-BA0B-4BED-AFA4-A6189183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II. </a:t>
            </a:r>
            <a:r>
              <a:rPr lang="en-US" sz="4000" dirty="0" err="1">
                <a:solidFill>
                  <a:schemeClr val="tx1"/>
                </a:solidFill>
              </a:rPr>
              <a:t>Các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hạn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chế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phát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hiện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E0A89-A00A-4CEE-9A11-AF097242E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vi-VN" sz="2400" dirty="0">
                <a:solidFill>
                  <a:schemeClr val="tx1"/>
                </a:solidFill>
              </a:rPr>
              <a:t>Qua </a:t>
            </a:r>
            <a:r>
              <a:rPr lang="vi-VN" sz="2400" dirty="0" err="1">
                <a:solidFill>
                  <a:schemeClr val="tx1"/>
                </a:solidFill>
              </a:rPr>
              <a:t>tìm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hiểu</a:t>
            </a:r>
            <a:r>
              <a:rPr lang="vi-VN" sz="2400" dirty="0">
                <a:solidFill>
                  <a:schemeClr val="tx1"/>
                </a:solidFill>
              </a:rPr>
              <a:t> thêm, </a:t>
            </a:r>
            <a:r>
              <a:rPr lang="vi-VN" sz="2400" dirty="0" err="1">
                <a:solidFill>
                  <a:schemeClr val="tx1"/>
                </a:solidFill>
              </a:rPr>
              <a:t>nhóm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thấy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được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cấu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hình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sử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dụng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của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nghiên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cứu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này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áp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dụng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vi-VN" sz="2400" dirty="0">
                <a:solidFill>
                  <a:schemeClr val="tx1"/>
                </a:solidFill>
              </a:rPr>
              <a:t>SAX </a:t>
            </a:r>
            <a:r>
              <a:rPr lang="vi-VN" sz="2400" dirty="0" err="1">
                <a:solidFill>
                  <a:schemeClr val="tx1"/>
                </a:solidFill>
              </a:rPr>
              <a:t>vào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chuỗi</a:t>
            </a:r>
            <a:r>
              <a:rPr lang="vi-VN" sz="2400" dirty="0">
                <a:solidFill>
                  <a:schemeClr val="tx1"/>
                </a:solidFill>
              </a:rPr>
              <a:t> PROC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vi-VN" sz="2400" dirty="0">
                <a:solidFill>
                  <a:schemeClr val="tx1"/>
                </a:solidFill>
              </a:rPr>
              <a:t> gây </a:t>
            </a:r>
            <a:r>
              <a:rPr lang="vi-VN" sz="2400" dirty="0" err="1">
                <a:solidFill>
                  <a:schemeClr val="tx1"/>
                </a:solidFill>
              </a:rPr>
              <a:t>ảnh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hưởng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xấu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đến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dữ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liệu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Trong</a:t>
            </a:r>
            <a:r>
              <a:rPr lang="en-US" sz="2200" dirty="0">
                <a:solidFill>
                  <a:schemeClr val="tx1"/>
                </a:solidFill>
              </a:rPr>
              <a:t> TN1 </a:t>
            </a:r>
            <a:r>
              <a:rPr lang="en-US" sz="2200" dirty="0" err="1">
                <a:solidFill>
                  <a:schemeClr val="tx1"/>
                </a:solidFill>
              </a:rPr>
              <a:t>để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tìm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cấu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hình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tốt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nhất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trước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áp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dụng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tương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đồng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tác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giả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chọn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từng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tham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số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cho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cấu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hình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dựa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trên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kết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quả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tổng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thể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mà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không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xét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liệu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có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tồn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tại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ảnh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hưởng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xấu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giữa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các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giá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trị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này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với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nhau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0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A23741-C8CC-49EF-950D-A0B72BACD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E823DD-C233-455F-9FF9-40C20F5D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62B0-43CD-4CCA-A78C-E02E275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2070248"/>
          </a:xfrm>
        </p:spPr>
        <p:txBody>
          <a:bodyPr>
            <a:no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Kết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quả</a:t>
            </a:r>
            <a:r>
              <a:rPr lang="en-US" sz="4000" dirty="0">
                <a:solidFill>
                  <a:srgbClr val="FFFFFF"/>
                </a:solidFill>
              </a:rPr>
              <a:t> TN1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20FA-CD1A-4DDD-92B9-EC47A83D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854713"/>
            <a:ext cx="3084844" cy="3101153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Kết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luận</a:t>
            </a:r>
            <a:r>
              <a:rPr lang="en-US" sz="2400" dirty="0">
                <a:solidFill>
                  <a:srgbClr val="FFFFFF"/>
                </a:solidFill>
              </a:rPr>
              <a:t> 1: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sz="2400" dirty="0" err="1">
                <a:solidFill>
                  <a:srgbClr val="FFFFFF"/>
                </a:solidFill>
              </a:rPr>
              <a:t>Sử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dụng</a:t>
            </a:r>
            <a:r>
              <a:rPr lang="en-US" sz="2400" dirty="0">
                <a:solidFill>
                  <a:srgbClr val="FFFFFF"/>
                </a:solidFill>
              </a:rPr>
              <a:t> SAX, </a:t>
            </a:r>
            <a:r>
              <a:rPr lang="en-US" sz="2400" dirty="0" err="1">
                <a:solidFill>
                  <a:srgbClr val="FFFFFF"/>
                </a:solidFill>
              </a:rPr>
              <a:t>đơn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thuộc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tính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trên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khung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một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điểm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dữ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liệu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cho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kết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quả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tốt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nhất</a:t>
            </a: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F00AF-6C1D-4FC6-89F3-121ED766A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810B1-1A66-4583-A76D-5E8141DFD9D9}"/>
              </a:ext>
            </a:extLst>
          </p:cNvPr>
          <p:cNvSpPr txBox="1"/>
          <p:nvPr/>
        </p:nvSpPr>
        <p:spPr>
          <a:xfrm>
            <a:off x="5074729" y="5970342"/>
            <a:ext cx="6162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nghiệm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b="1" dirty="0" err="1"/>
              <a:t>kỹ</a:t>
            </a:r>
            <a:r>
              <a:rPr lang="en-US" sz="2000" b="1" dirty="0"/>
              <a:t> </a:t>
            </a:r>
            <a:r>
              <a:rPr lang="en-US" sz="2000" b="1" dirty="0" err="1"/>
              <a:t>thuật</a:t>
            </a:r>
            <a:r>
              <a:rPr lang="en-US" sz="2000" b="1" dirty="0"/>
              <a:t> </a:t>
            </a:r>
            <a:r>
              <a:rPr lang="en-US" sz="2000" b="1" dirty="0" err="1"/>
              <a:t>xử</a:t>
            </a:r>
            <a:r>
              <a:rPr lang="en-US" sz="2000" b="1" dirty="0"/>
              <a:t> </a:t>
            </a:r>
            <a:r>
              <a:rPr lang="en-US" sz="2000" b="1" dirty="0" err="1"/>
              <a:t>lý</a:t>
            </a:r>
            <a:r>
              <a:rPr lang="en-US" sz="2000" b="1" dirty="0"/>
              <a:t> </a:t>
            </a:r>
            <a:r>
              <a:rPr lang="en-US" sz="2000" b="1" dirty="0" err="1"/>
              <a:t>và</a:t>
            </a:r>
            <a:r>
              <a:rPr lang="en-US" sz="2000" b="1" dirty="0"/>
              <a:t> </a:t>
            </a:r>
            <a:r>
              <a:rPr lang="en-US" sz="2000" b="1" dirty="0" err="1"/>
              <a:t>biến</a:t>
            </a:r>
            <a:r>
              <a:rPr lang="en-US" sz="2000" b="1" dirty="0"/>
              <a:t> </a:t>
            </a:r>
            <a:r>
              <a:rPr lang="en-US" sz="2000" b="1" dirty="0" err="1"/>
              <a:t>đổi</a:t>
            </a:r>
            <a:r>
              <a:rPr lang="en-US" sz="2000" b="1" dirty="0"/>
              <a:t>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r>
              <a:rPr lang="en-US" sz="2000" dirty="0"/>
              <a:t> – </a:t>
            </a:r>
            <a:r>
              <a:rPr lang="en-US" sz="2000" dirty="0" err="1"/>
              <a:t>dựa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lợi</a:t>
            </a:r>
            <a:r>
              <a:rPr lang="en-US" sz="2000" dirty="0"/>
              <a:t> </a:t>
            </a:r>
            <a:r>
              <a:rPr lang="en-US" sz="2000" dirty="0" err="1"/>
              <a:t>nhuận</a:t>
            </a:r>
            <a:r>
              <a:rPr lang="en-US" sz="2000" dirty="0"/>
              <a:t>.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91D41B5D-3B87-4F65-8B9B-C77C8A85F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851" y="516836"/>
            <a:ext cx="63627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1287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A23741-C8CC-49EF-950D-A0B72BACD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E823DD-C233-455F-9FF9-40C20F5D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62B0-43CD-4CCA-A78C-E02E275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27987"/>
            <a:ext cx="3084844" cy="2059096"/>
          </a:xfrm>
        </p:spPr>
        <p:txBody>
          <a:bodyPr>
            <a:no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Kết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quả</a:t>
            </a:r>
            <a:r>
              <a:rPr lang="en-US" sz="4000" dirty="0">
                <a:solidFill>
                  <a:srgbClr val="FFFFFF"/>
                </a:solidFill>
              </a:rPr>
              <a:t> TN1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20FA-CD1A-4DDD-92B9-EC47A83D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857240"/>
            <a:ext cx="3084844" cy="3198985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Kết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luận</a:t>
            </a:r>
            <a:r>
              <a:rPr lang="en-US" sz="2400" dirty="0">
                <a:solidFill>
                  <a:srgbClr val="FFFFFF"/>
                </a:solidFill>
              </a:rPr>
              <a:t> 2: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sz="2400" dirty="0" err="1">
                <a:solidFill>
                  <a:srgbClr val="FFFFFF"/>
                </a:solidFill>
              </a:rPr>
              <a:t>Dự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đoán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trên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độ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thay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đổi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giá</a:t>
            </a:r>
            <a:r>
              <a:rPr lang="en-US" sz="2400" dirty="0">
                <a:solidFill>
                  <a:srgbClr val="FFFFFF"/>
                </a:solidFill>
              </a:rPr>
              <a:t> (Price rate of change – PROC) </a:t>
            </a:r>
            <a:r>
              <a:rPr lang="en-US" sz="2400" dirty="0" err="1">
                <a:solidFill>
                  <a:srgbClr val="FFFFFF"/>
                </a:solidFill>
              </a:rPr>
              <a:t>là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tốt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nhất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</a:p>
          <a:p>
            <a:pPr marL="0" indent="0">
              <a:buNone/>
            </a:pP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F00AF-6C1D-4FC6-89F3-121ED766A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810B1-1A66-4583-A76D-5E8141DFD9D9}"/>
              </a:ext>
            </a:extLst>
          </p:cNvPr>
          <p:cNvSpPr txBox="1"/>
          <p:nvPr/>
        </p:nvSpPr>
        <p:spPr>
          <a:xfrm>
            <a:off x="4685622" y="4813975"/>
            <a:ext cx="6919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nghiệm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b="1" dirty="0" err="1"/>
              <a:t>mô</a:t>
            </a:r>
            <a:r>
              <a:rPr lang="en-US" sz="2000" b="1" dirty="0"/>
              <a:t> </a:t>
            </a:r>
            <a:r>
              <a:rPr lang="en-US" sz="2000" b="1" dirty="0" err="1"/>
              <a:t>hình</a:t>
            </a:r>
            <a:r>
              <a:rPr lang="en-US" sz="2000" b="1" dirty="0"/>
              <a:t> – model</a:t>
            </a:r>
            <a:r>
              <a:rPr lang="en-US" sz="2000" dirty="0"/>
              <a:t>, </a:t>
            </a:r>
            <a:r>
              <a:rPr lang="en-US" sz="2000" b="1" dirty="0" err="1"/>
              <a:t>khoảng</a:t>
            </a:r>
            <a:r>
              <a:rPr lang="en-US" sz="2000" b="1" dirty="0"/>
              <a:t> </a:t>
            </a:r>
            <a:r>
              <a:rPr lang="en-US" sz="2000" b="1" dirty="0" err="1"/>
              <a:t>dự</a:t>
            </a:r>
            <a:r>
              <a:rPr lang="en-US" sz="2000" b="1" dirty="0"/>
              <a:t> </a:t>
            </a:r>
            <a:r>
              <a:rPr lang="en-US" sz="2000" b="1" dirty="0" err="1"/>
              <a:t>đoán</a:t>
            </a:r>
            <a:r>
              <a:rPr lang="en-US" sz="2000" b="1" dirty="0"/>
              <a:t> – horizon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b="1" dirty="0" err="1"/>
              <a:t>giá</a:t>
            </a:r>
            <a:r>
              <a:rPr lang="en-US" sz="2000" b="1" dirty="0"/>
              <a:t> </a:t>
            </a:r>
            <a:r>
              <a:rPr lang="en-US" sz="2000" b="1" dirty="0" err="1"/>
              <a:t>trị</a:t>
            </a:r>
            <a:r>
              <a:rPr lang="en-US" sz="2000" b="1" dirty="0"/>
              <a:t> </a:t>
            </a:r>
            <a:r>
              <a:rPr lang="en-US" sz="2000" b="1" dirty="0" err="1"/>
              <a:t>dự</a:t>
            </a:r>
            <a:r>
              <a:rPr lang="en-US" sz="2000" b="1" dirty="0"/>
              <a:t> </a:t>
            </a:r>
            <a:r>
              <a:rPr lang="en-US" sz="2000" b="1" dirty="0" err="1"/>
              <a:t>đoán</a:t>
            </a:r>
            <a:r>
              <a:rPr lang="en-US" sz="2000" b="1" dirty="0"/>
              <a:t> – prediction value</a:t>
            </a:r>
            <a:r>
              <a:rPr lang="en-US" sz="20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39AF91-5192-43F3-B472-61F030168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659" y="766692"/>
            <a:ext cx="7500162" cy="404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8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CC107-BA0B-4BED-AFA4-A6189183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II. </a:t>
            </a:r>
            <a:r>
              <a:rPr lang="en-US" sz="4000" dirty="0" err="1">
                <a:solidFill>
                  <a:schemeClr val="tx1"/>
                </a:solidFill>
              </a:rPr>
              <a:t>Các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hạn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chế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phát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hiện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E0A89-A00A-4CEE-9A11-AF097242E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vi-VN" sz="2400" dirty="0">
                <a:solidFill>
                  <a:schemeClr val="tx1"/>
                </a:solidFill>
              </a:rPr>
              <a:t>Qua </a:t>
            </a:r>
            <a:r>
              <a:rPr lang="vi-VN" sz="2400" dirty="0" err="1">
                <a:solidFill>
                  <a:schemeClr val="tx1"/>
                </a:solidFill>
              </a:rPr>
              <a:t>tìm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hiểu</a:t>
            </a:r>
            <a:r>
              <a:rPr lang="vi-VN" sz="2400" dirty="0">
                <a:solidFill>
                  <a:schemeClr val="tx1"/>
                </a:solidFill>
              </a:rPr>
              <a:t> thêm, </a:t>
            </a:r>
            <a:r>
              <a:rPr lang="vi-VN" sz="2400" dirty="0" err="1">
                <a:solidFill>
                  <a:schemeClr val="tx1"/>
                </a:solidFill>
              </a:rPr>
              <a:t>nhóm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thấy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được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cấu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hình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sử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dụng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của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nghiên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cứu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này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áp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dụng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vi-VN" sz="2400" dirty="0">
                <a:solidFill>
                  <a:schemeClr val="tx1"/>
                </a:solidFill>
              </a:rPr>
              <a:t>SAX </a:t>
            </a:r>
            <a:r>
              <a:rPr lang="vi-VN" sz="2400" dirty="0" err="1">
                <a:solidFill>
                  <a:schemeClr val="tx1"/>
                </a:solidFill>
              </a:rPr>
              <a:t>vào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chuỗi</a:t>
            </a:r>
            <a:r>
              <a:rPr lang="vi-VN" sz="2400" dirty="0">
                <a:solidFill>
                  <a:schemeClr val="tx1"/>
                </a:solidFill>
              </a:rPr>
              <a:t> PROC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vi-VN" sz="2400" dirty="0">
                <a:solidFill>
                  <a:schemeClr val="tx1"/>
                </a:solidFill>
              </a:rPr>
              <a:t> gây </a:t>
            </a:r>
            <a:r>
              <a:rPr lang="vi-VN" sz="2400" dirty="0" err="1">
                <a:solidFill>
                  <a:schemeClr val="tx1"/>
                </a:solidFill>
              </a:rPr>
              <a:t>ảnh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hưởng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xấu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đến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dữ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liệu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Ảnh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hưởng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xấu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giữa</a:t>
            </a:r>
            <a:r>
              <a:rPr lang="en-US" sz="2200" dirty="0">
                <a:solidFill>
                  <a:schemeClr val="tx1"/>
                </a:solidFill>
              </a:rPr>
              <a:t> SAX </a:t>
            </a:r>
            <a:r>
              <a:rPr lang="en-US" sz="2200" dirty="0" err="1">
                <a:solidFill>
                  <a:schemeClr val="tx1"/>
                </a:solidFill>
              </a:rPr>
              <a:t>và</a:t>
            </a:r>
            <a:r>
              <a:rPr lang="en-US" sz="2200" dirty="0">
                <a:solidFill>
                  <a:schemeClr val="tx1"/>
                </a:solidFill>
              </a:rPr>
              <a:t> PROC: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D8ED1EB-122E-4CA8-AD44-1E8566875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482" y="2954467"/>
            <a:ext cx="4983035" cy="2688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C19D20-77CC-4B9E-8F49-8DEFD0532CC1}"/>
              </a:ext>
            </a:extLst>
          </p:cNvPr>
          <p:cNvSpPr txBox="1"/>
          <p:nvPr/>
        </p:nvSpPr>
        <p:spPr>
          <a:xfrm>
            <a:off x="3604481" y="5577358"/>
            <a:ext cx="4983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SAX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908061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CC107-BA0B-4BED-AFA4-A6189183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II. </a:t>
            </a:r>
            <a:r>
              <a:rPr lang="en-US" sz="4000" dirty="0" err="1">
                <a:solidFill>
                  <a:schemeClr val="tx1"/>
                </a:solidFill>
              </a:rPr>
              <a:t>Các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hạn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chế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phát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hiện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E0A89-A00A-4CEE-9A11-AF097242E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vi-VN" sz="2400" dirty="0">
                <a:solidFill>
                  <a:schemeClr val="tx1"/>
                </a:solidFill>
              </a:rPr>
              <a:t>Qua </a:t>
            </a:r>
            <a:r>
              <a:rPr lang="vi-VN" sz="2400" dirty="0" err="1">
                <a:solidFill>
                  <a:schemeClr val="tx1"/>
                </a:solidFill>
              </a:rPr>
              <a:t>tìm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hiểu</a:t>
            </a:r>
            <a:r>
              <a:rPr lang="vi-VN" sz="2400" dirty="0">
                <a:solidFill>
                  <a:schemeClr val="tx1"/>
                </a:solidFill>
              </a:rPr>
              <a:t> thêm, </a:t>
            </a:r>
            <a:r>
              <a:rPr lang="vi-VN" sz="2400" dirty="0" err="1">
                <a:solidFill>
                  <a:schemeClr val="tx1"/>
                </a:solidFill>
              </a:rPr>
              <a:t>nhóm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thấy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được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cấu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hình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sử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dụng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của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nghiên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cứu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này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áp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dụng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vi-VN" sz="2400" dirty="0">
                <a:solidFill>
                  <a:schemeClr val="tx1"/>
                </a:solidFill>
              </a:rPr>
              <a:t>SAX </a:t>
            </a:r>
            <a:r>
              <a:rPr lang="vi-VN" sz="2400" dirty="0" err="1">
                <a:solidFill>
                  <a:schemeClr val="tx1"/>
                </a:solidFill>
              </a:rPr>
              <a:t>vào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chuỗi</a:t>
            </a:r>
            <a:r>
              <a:rPr lang="vi-VN" sz="2400" dirty="0">
                <a:solidFill>
                  <a:schemeClr val="tx1"/>
                </a:solidFill>
              </a:rPr>
              <a:t> PROC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vi-VN" sz="2400" dirty="0">
                <a:solidFill>
                  <a:schemeClr val="tx1"/>
                </a:solidFill>
              </a:rPr>
              <a:t> gây </a:t>
            </a:r>
            <a:r>
              <a:rPr lang="vi-VN" sz="2400" dirty="0" err="1">
                <a:solidFill>
                  <a:schemeClr val="tx1"/>
                </a:solidFill>
              </a:rPr>
              <a:t>ảnh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hưởng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xấu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đến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dữ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liệu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Ảnh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hưởng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xấu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giữa</a:t>
            </a:r>
            <a:r>
              <a:rPr lang="en-US" sz="2200" dirty="0">
                <a:solidFill>
                  <a:schemeClr val="tx1"/>
                </a:solidFill>
              </a:rPr>
              <a:t> SAX </a:t>
            </a:r>
            <a:r>
              <a:rPr lang="en-US" sz="2200" dirty="0" err="1">
                <a:solidFill>
                  <a:schemeClr val="tx1"/>
                </a:solidFill>
              </a:rPr>
              <a:t>và</a:t>
            </a:r>
            <a:r>
              <a:rPr lang="en-US" sz="2200" dirty="0">
                <a:solidFill>
                  <a:schemeClr val="tx1"/>
                </a:solidFill>
              </a:rPr>
              <a:t> PROC: </a:t>
            </a:r>
            <a:r>
              <a:rPr lang="en-US" sz="2200" dirty="0" err="1">
                <a:solidFill>
                  <a:schemeClr val="tx1"/>
                </a:solidFill>
              </a:rPr>
              <a:t>gây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mất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mát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dữ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liệu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19D20-77CC-4B9E-8F49-8DEFD0532CC1}"/>
              </a:ext>
            </a:extLst>
          </p:cNvPr>
          <p:cNvSpPr txBox="1"/>
          <p:nvPr/>
        </p:nvSpPr>
        <p:spPr>
          <a:xfrm>
            <a:off x="3604481" y="5577358"/>
            <a:ext cx="4983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SAX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chuỗi</a:t>
            </a:r>
            <a:r>
              <a:rPr lang="en-US" sz="2000" dirty="0"/>
              <a:t> PROC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4F4C74B6-FD3B-4F4C-9F6B-3FA454D12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102" y="2961252"/>
            <a:ext cx="6515796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3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CC107-BA0B-4BED-AFA4-A6189183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II. </a:t>
            </a:r>
            <a:r>
              <a:rPr lang="en-US" sz="4000" dirty="0" err="1">
                <a:solidFill>
                  <a:schemeClr val="tx1"/>
                </a:solidFill>
              </a:rPr>
              <a:t>Các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hạn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chế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phát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hiện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E0A89-A00A-4CEE-9A11-AF097242E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vi-VN" sz="2400" dirty="0">
                <a:solidFill>
                  <a:schemeClr val="tx1"/>
                </a:solidFill>
              </a:rPr>
              <a:t>Qua </a:t>
            </a:r>
            <a:r>
              <a:rPr lang="vi-VN" sz="2400" dirty="0" err="1">
                <a:solidFill>
                  <a:schemeClr val="tx1"/>
                </a:solidFill>
              </a:rPr>
              <a:t>tìm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hiểu</a:t>
            </a:r>
            <a:r>
              <a:rPr lang="vi-VN" sz="2400" dirty="0">
                <a:solidFill>
                  <a:schemeClr val="tx1"/>
                </a:solidFill>
              </a:rPr>
              <a:t> thêm, </a:t>
            </a:r>
            <a:r>
              <a:rPr lang="vi-VN" sz="2400" dirty="0" err="1">
                <a:solidFill>
                  <a:schemeClr val="tx1"/>
                </a:solidFill>
              </a:rPr>
              <a:t>nhóm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thấy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được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cấu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hình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sử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dụng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của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nghiên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cứu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này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áp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dụng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vi-VN" sz="2400" dirty="0">
                <a:solidFill>
                  <a:schemeClr val="tx1"/>
                </a:solidFill>
              </a:rPr>
              <a:t>SAX </a:t>
            </a:r>
            <a:r>
              <a:rPr lang="vi-VN" sz="2400" dirty="0" err="1">
                <a:solidFill>
                  <a:schemeClr val="tx1"/>
                </a:solidFill>
              </a:rPr>
              <a:t>vào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chuỗi</a:t>
            </a:r>
            <a:r>
              <a:rPr lang="vi-VN" sz="2400" dirty="0">
                <a:solidFill>
                  <a:schemeClr val="tx1"/>
                </a:solidFill>
              </a:rPr>
              <a:t> PROC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vi-VN" sz="2400" dirty="0">
                <a:solidFill>
                  <a:schemeClr val="tx1"/>
                </a:solidFill>
              </a:rPr>
              <a:t> gây </a:t>
            </a:r>
            <a:r>
              <a:rPr lang="vi-VN" sz="2400" dirty="0" err="1">
                <a:solidFill>
                  <a:schemeClr val="tx1"/>
                </a:solidFill>
              </a:rPr>
              <a:t>ảnh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hưởng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xấu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đến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dữ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liệu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>
              <a:buClrTx/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Tác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giả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hạn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chế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việc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sử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dụng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nhiều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thuộc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tính</a:t>
            </a:r>
            <a:r>
              <a:rPr lang="vi-VN" sz="2400" dirty="0">
                <a:solidFill>
                  <a:schemeClr val="tx1"/>
                </a:solidFill>
              </a:rPr>
              <a:t> khi </a:t>
            </a:r>
            <a:r>
              <a:rPr lang="vi-VN" sz="2400" dirty="0" err="1">
                <a:solidFill>
                  <a:schemeClr val="tx1"/>
                </a:solidFill>
              </a:rPr>
              <a:t>áp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dụng</a:t>
            </a:r>
            <a:r>
              <a:rPr lang="vi-VN" sz="2400" dirty="0">
                <a:solidFill>
                  <a:schemeClr val="tx1"/>
                </a:solidFill>
              </a:rPr>
              <a:t> khung </a:t>
            </a:r>
            <a:r>
              <a:rPr lang="vi-VN" sz="2400" dirty="0" err="1">
                <a:solidFill>
                  <a:schemeClr val="tx1"/>
                </a:solidFill>
              </a:rPr>
              <a:t>thời</a:t>
            </a:r>
            <a:r>
              <a:rPr lang="vi-VN" sz="2400" dirty="0">
                <a:solidFill>
                  <a:schemeClr val="tx1"/>
                </a:solidFill>
              </a:rPr>
              <a:t> gian cho </a:t>
            </a:r>
            <a:r>
              <a:rPr lang="vi-VN" sz="2400" dirty="0" err="1">
                <a:solidFill>
                  <a:schemeClr val="tx1"/>
                </a:solidFill>
              </a:rPr>
              <a:t>cửa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sổ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trượt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>
              <a:buClrTx/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Tác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giả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chỉ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sử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dụng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một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giá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trị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mặc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định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các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mô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hình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máy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học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nhưng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vi-VN" sz="2400" dirty="0">
                <a:solidFill>
                  <a:schemeClr val="tx1"/>
                </a:solidFill>
              </a:rPr>
              <a:t>không </a:t>
            </a:r>
            <a:r>
              <a:rPr lang="vi-VN" sz="2400" dirty="0" err="1">
                <a:solidFill>
                  <a:schemeClr val="tx1"/>
                </a:solidFill>
              </a:rPr>
              <a:t>có</a:t>
            </a:r>
            <a:r>
              <a:rPr lang="vi-VN" sz="2400" dirty="0">
                <a:solidFill>
                  <a:schemeClr val="tx1"/>
                </a:solidFill>
              </a:rPr>
              <a:t> phương </a:t>
            </a:r>
            <a:r>
              <a:rPr lang="vi-VN" sz="2400" dirty="0" err="1">
                <a:solidFill>
                  <a:schemeClr val="tx1"/>
                </a:solidFill>
              </a:rPr>
              <a:t>pháp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xác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định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over</a:t>
            </a:r>
            <a:r>
              <a:rPr lang="en-US" sz="2400" dirty="0">
                <a:solidFill>
                  <a:schemeClr val="tx1"/>
                </a:solidFill>
              </a:rPr>
              <a:t>fit hay </a:t>
            </a:r>
            <a:r>
              <a:rPr lang="vi-VN" sz="2400" dirty="0" err="1">
                <a:solidFill>
                  <a:schemeClr val="tx1"/>
                </a:solidFill>
              </a:rPr>
              <a:t>underfit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243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217B-7CC7-4B9D-A82A-D93131DE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Các thuật toán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25651-73BC-423B-A3FB-BFCE6C1CFC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2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A23741-C8CC-49EF-950D-A0B72BACD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E823DD-C233-455F-9FF9-40C20F5D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62B0-43CD-4CCA-A78C-E02E275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3150192"/>
          </a:xfrm>
        </p:spPr>
        <p:txBody>
          <a:bodyPr>
            <a:no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I. Các thuật toán xử lí độ dài chuỗi thời gian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20FA-CD1A-4DDD-92B9-EC47A83D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3667027"/>
            <a:ext cx="3084844" cy="2322292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Padding: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F00AF-6C1D-4FC6-89F3-121ED766A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E3CC816-C416-4D12-8869-66466F581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79" y="277861"/>
            <a:ext cx="8087921" cy="3151139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F318DBA5-748E-4802-9162-DA888ACA7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78" y="3429000"/>
            <a:ext cx="8087923" cy="315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0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F8791-AB4B-4880-8701-20BABFA3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vi-VN" sz="5400" dirty="0">
                <a:solidFill>
                  <a:schemeClr val="tx1"/>
                </a:solidFill>
              </a:rPr>
              <a:t>Nghiên </a:t>
            </a:r>
            <a:r>
              <a:rPr lang="vi-VN" sz="5400" dirty="0" err="1">
                <a:solidFill>
                  <a:schemeClr val="tx1"/>
                </a:solidFill>
              </a:rPr>
              <a:t>cứu</a:t>
            </a:r>
            <a:r>
              <a:rPr lang="vi-VN" sz="5400" dirty="0">
                <a:solidFill>
                  <a:schemeClr val="tx1"/>
                </a:solidFill>
              </a:rPr>
              <a:t> </a:t>
            </a:r>
            <a:r>
              <a:rPr lang="vi-VN" sz="5400" dirty="0" err="1">
                <a:solidFill>
                  <a:schemeClr val="tx1"/>
                </a:solidFill>
              </a:rPr>
              <a:t>cải</a:t>
            </a:r>
            <a:r>
              <a:rPr lang="vi-VN" sz="5400" dirty="0">
                <a:solidFill>
                  <a:schemeClr val="tx1"/>
                </a:solidFill>
              </a:rPr>
              <a:t> </a:t>
            </a:r>
            <a:r>
              <a:rPr lang="vi-VN" sz="5400" dirty="0" err="1">
                <a:solidFill>
                  <a:schemeClr val="tx1"/>
                </a:solidFill>
              </a:rPr>
              <a:t>tiến</a:t>
            </a:r>
            <a:r>
              <a:rPr lang="vi-VN" sz="5400" dirty="0">
                <a:solidFill>
                  <a:schemeClr val="tx1"/>
                </a:solidFill>
              </a:rPr>
              <a:t> </a:t>
            </a:r>
            <a:r>
              <a:rPr lang="vi-VN" sz="5400" dirty="0" err="1">
                <a:solidFill>
                  <a:schemeClr val="tx1"/>
                </a:solidFill>
              </a:rPr>
              <a:t>dự</a:t>
            </a:r>
            <a:r>
              <a:rPr lang="vi-VN" sz="5400" dirty="0">
                <a:solidFill>
                  <a:schemeClr val="tx1"/>
                </a:solidFill>
              </a:rPr>
              <a:t> </a:t>
            </a:r>
            <a:r>
              <a:rPr lang="vi-VN" sz="5400" dirty="0" err="1">
                <a:solidFill>
                  <a:schemeClr val="tx1"/>
                </a:solidFill>
              </a:rPr>
              <a:t>đoán</a:t>
            </a:r>
            <a:r>
              <a:rPr lang="vi-VN" sz="5400" dirty="0">
                <a:solidFill>
                  <a:schemeClr val="tx1"/>
                </a:solidFill>
              </a:rPr>
              <a:t> </a:t>
            </a:r>
            <a:r>
              <a:rPr lang="vi-VN" sz="5400" dirty="0" err="1">
                <a:solidFill>
                  <a:schemeClr val="tx1"/>
                </a:solidFill>
              </a:rPr>
              <a:t>giá</a:t>
            </a:r>
            <a:r>
              <a:rPr lang="vi-VN" sz="5400" dirty="0">
                <a:solidFill>
                  <a:schemeClr val="tx1"/>
                </a:solidFill>
              </a:rPr>
              <a:t> </a:t>
            </a:r>
            <a:r>
              <a:rPr lang="vi-VN" sz="5400" dirty="0" err="1">
                <a:solidFill>
                  <a:schemeClr val="tx1"/>
                </a:solidFill>
              </a:rPr>
              <a:t>chứng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vi-VN" sz="5400" dirty="0" err="1">
                <a:solidFill>
                  <a:schemeClr val="tx1"/>
                </a:solidFill>
              </a:rPr>
              <a:t>khoán</a:t>
            </a:r>
            <a:r>
              <a:rPr lang="vi-VN" sz="5400" dirty="0">
                <a:solidFill>
                  <a:schemeClr val="tx1"/>
                </a:solidFill>
              </a:rPr>
              <a:t> </a:t>
            </a:r>
            <a:r>
              <a:rPr lang="vi-VN" sz="5400" dirty="0" err="1">
                <a:solidFill>
                  <a:schemeClr val="tx1"/>
                </a:solidFill>
              </a:rPr>
              <a:t>dựa</a:t>
            </a:r>
            <a:r>
              <a:rPr lang="vi-VN" sz="5400" dirty="0">
                <a:solidFill>
                  <a:schemeClr val="tx1"/>
                </a:solidFill>
              </a:rPr>
              <a:t> </a:t>
            </a:r>
            <a:r>
              <a:rPr lang="vi-VN" sz="5400" dirty="0" err="1">
                <a:solidFill>
                  <a:schemeClr val="tx1"/>
                </a:solidFill>
              </a:rPr>
              <a:t>vào</a:t>
            </a:r>
            <a:r>
              <a:rPr lang="vi-VN" sz="5400" dirty="0">
                <a:solidFill>
                  <a:schemeClr val="tx1"/>
                </a:solidFill>
              </a:rPr>
              <a:t> </a:t>
            </a:r>
            <a:r>
              <a:rPr lang="vi-VN" sz="5400" dirty="0" err="1">
                <a:solidFill>
                  <a:schemeClr val="tx1"/>
                </a:solidFill>
              </a:rPr>
              <a:t>độ</a:t>
            </a:r>
            <a:r>
              <a:rPr lang="vi-VN" sz="5400" dirty="0">
                <a:solidFill>
                  <a:schemeClr val="tx1"/>
                </a:solidFill>
              </a:rPr>
              <a:t> tương </a:t>
            </a:r>
            <a:r>
              <a:rPr lang="vi-VN" sz="5400" dirty="0" err="1">
                <a:solidFill>
                  <a:schemeClr val="tx1"/>
                </a:solidFill>
              </a:rPr>
              <a:t>đồng</a:t>
            </a:r>
            <a:r>
              <a:rPr lang="vi-VN" sz="5400" dirty="0">
                <a:solidFill>
                  <a:schemeClr val="tx1"/>
                </a:solidFill>
              </a:rPr>
              <a:t> trên </a:t>
            </a:r>
            <a:r>
              <a:rPr lang="vi-VN" sz="5400" dirty="0" err="1">
                <a:solidFill>
                  <a:schemeClr val="tx1"/>
                </a:solidFill>
              </a:rPr>
              <a:t>chuỗi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vi-VN" sz="5400" dirty="0" err="1">
                <a:solidFill>
                  <a:schemeClr val="tx1"/>
                </a:solidFill>
              </a:rPr>
              <a:t>thời</a:t>
            </a:r>
            <a:r>
              <a:rPr lang="vi-VN" sz="5400" dirty="0">
                <a:solidFill>
                  <a:schemeClr val="tx1"/>
                </a:solidFill>
              </a:rPr>
              <a:t> gian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A481A-F1AB-49A7-ACBC-DC5D32827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645920"/>
          </a:xfrm>
        </p:spPr>
        <p:txBody>
          <a:bodyPr>
            <a:noAutofit/>
          </a:bodyPr>
          <a:lstStyle/>
          <a:p>
            <a:pPr algn="ctr"/>
            <a:r>
              <a:rPr lang="en-US" sz="1800" cap="none" dirty="0" err="1">
                <a:solidFill>
                  <a:schemeClr val="tx1"/>
                </a:solidFill>
              </a:rPr>
              <a:t>Giáo</a:t>
            </a:r>
            <a:r>
              <a:rPr lang="en-US" sz="1800" cap="none" dirty="0">
                <a:solidFill>
                  <a:schemeClr val="tx1"/>
                </a:solidFill>
              </a:rPr>
              <a:t> </a:t>
            </a:r>
            <a:r>
              <a:rPr lang="en-US" sz="1800" cap="none" dirty="0" err="1">
                <a:solidFill>
                  <a:schemeClr val="tx1"/>
                </a:solidFill>
              </a:rPr>
              <a:t>viên</a:t>
            </a:r>
            <a:r>
              <a:rPr lang="en-US" sz="1800" cap="none" dirty="0">
                <a:solidFill>
                  <a:schemeClr val="tx1"/>
                </a:solidFill>
              </a:rPr>
              <a:t> </a:t>
            </a:r>
            <a:r>
              <a:rPr lang="en-US" sz="1800" cap="none" dirty="0" err="1">
                <a:solidFill>
                  <a:schemeClr val="tx1"/>
                </a:solidFill>
              </a:rPr>
              <a:t>hướng</a:t>
            </a:r>
            <a:r>
              <a:rPr lang="en-US" sz="1800" cap="none" dirty="0">
                <a:solidFill>
                  <a:schemeClr val="tx1"/>
                </a:solidFill>
              </a:rPr>
              <a:t> </a:t>
            </a:r>
            <a:r>
              <a:rPr lang="en-US" sz="1800" cap="none" dirty="0" err="1">
                <a:solidFill>
                  <a:schemeClr val="tx1"/>
                </a:solidFill>
              </a:rPr>
              <a:t>dẫn</a:t>
            </a:r>
            <a:r>
              <a:rPr lang="en-US" sz="1800" cap="none" dirty="0">
                <a:solidFill>
                  <a:schemeClr val="tx1"/>
                </a:solidFill>
              </a:rPr>
              <a:t>: </a:t>
            </a:r>
            <a:r>
              <a:rPr lang="en-US" sz="1800" cap="none" dirty="0" err="1">
                <a:solidFill>
                  <a:schemeClr val="tx1"/>
                </a:solidFill>
              </a:rPr>
              <a:t>ThS</a:t>
            </a:r>
            <a:r>
              <a:rPr lang="en-US" sz="1800" cap="none" dirty="0">
                <a:solidFill>
                  <a:schemeClr val="tx1"/>
                </a:solidFill>
              </a:rPr>
              <a:t>. Trần </a:t>
            </a:r>
            <a:r>
              <a:rPr lang="en-US" sz="1800" cap="none" dirty="0" err="1">
                <a:solidFill>
                  <a:schemeClr val="tx1"/>
                </a:solidFill>
              </a:rPr>
              <a:t>Văn</a:t>
            </a:r>
            <a:r>
              <a:rPr lang="en-US" sz="1800" cap="none" dirty="0">
                <a:solidFill>
                  <a:schemeClr val="tx1"/>
                </a:solidFill>
              </a:rPr>
              <a:t> </a:t>
            </a:r>
            <a:r>
              <a:rPr lang="en-US" sz="1800" cap="none" dirty="0" err="1">
                <a:solidFill>
                  <a:schemeClr val="tx1"/>
                </a:solidFill>
              </a:rPr>
              <a:t>Quý</a:t>
            </a:r>
            <a:endParaRPr lang="en-US" sz="1800" cap="none" dirty="0">
              <a:solidFill>
                <a:schemeClr val="tx1"/>
              </a:solidFill>
            </a:endParaRPr>
          </a:p>
          <a:p>
            <a:r>
              <a:rPr lang="en-US" sz="1800" cap="none" dirty="0" err="1">
                <a:solidFill>
                  <a:schemeClr val="tx1"/>
                </a:solidFill>
              </a:rPr>
              <a:t>Nhóm</a:t>
            </a:r>
            <a:r>
              <a:rPr lang="en-US" sz="1800" cap="none" dirty="0">
                <a:solidFill>
                  <a:schemeClr val="tx1"/>
                </a:solidFill>
              </a:rPr>
              <a:t> </a:t>
            </a:r>
            <a:r>
              <a:rPr lang="en-US" sz="1800" cap="none" dirty="0" err="1">
                <a:solidFill>
                  <a:schemeClr val="tx1"/>
                </a:solidFill>
              </a:rPr>
              <a:t>thực</a:t>
            </a:r>
            <a:r>
              <a:rPr lang="en-US" sz="1800" cap="none" dirty="0">
                <a:solidFill>
                  <a:schemeClr val="tx1"/>
                </a:solidFill>
              </a:rPr>
              <a:t> </a:t>
            </a:r>
            <a:r>
              <a:rPr lang="en-US" sz="1800" cap="none" dirty="0" err="1">
                <a:solidFill>
                  <a:schemeClr val="tx1"/>
                </a:solidFill>
              </a:rPr>
              <a:t>hiện</a:t>
            </a:r>
            <a:r>
              <a:rPr lang="en-US" sz="1800" cap="none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tx1"/>
                </a:solidFill>
              </a:rPr>
              <a:t>Trần Minh Trí – 1712834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1800" cap="none" dirty="0" err="1">
                <a:solidFill>
                  <a:schemeClr val="tx1"/>
                </a:solidFill>
              </a:rPr>
              <a:t>Nguyễn</a:t>
            </a:r>
            <a:r>
              <a:rPr lang="en-US" sz="1800" cap="none" dirty="0">
                <a:solidFill>
                  <a:schemeClr val="tx1"/>
                </a:solidFill>
              </a:rPr>
              <a:t> </a:t>
            </a:r>
            <a:r>
              <a:rPr lang="en-US" sz="1800" cap="none" dirty="0" err="1">
                <a:solidFill>
                  <a:schemeClr val="tx1"/>
                </a:solidFill>
              </a:rPr>
              <a:t>Nhật</a:t>
            </a:r>
            <a:r>
              <a:rPr lang="en-US" sz="1800" cap="none" dirty="0">
                <a:solidFill>
                  <a:schemeClr val="tx1"/>
                </a:solidFill>
              </a:rPr>
              <a:t> </a:t>
            </a:r>
            <a:r>
              <a:rPr lang="en-US" sz="1800" cap="none" dirty="0" err="1">
                <a:solidFill>
                  <a:schemeClr val="tx1"/>
                </a:solidFill>
              </a:rPr>
              <a:t>Trường</a:t>
            </a:r>
            <a:r>
              <a:rPr lang="en-US" sz="1800" cap="none" dirty="0">
                <a:solidFill>
                  <a:schemeClr val="tx1"/>
                </a:solidFill>
              </a:rPr>
              <a:t> – 1712852</a:t>
            </a:r>
          </a:p>
        </p:txBody>
      </p:sp>
    </p:spTree>
    <p:extLst>
      <p:ext uri="{BB962C8B-B14F-4D97-AF65-F5344CB8AC3E}">
        <p14:creationId xmlns:p14="http://schemas.microsoft.com/office/powerpoint/2010/main" val="406556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A23741-C8CC-49EF-950D-A0B72BACD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E823DD-C233-455F-9FF9-40C20F5D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62B0-43CD-4CCA-A78C-E02E275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3150192"/>
          </a:xfrm>
        </p:spPr>
        <p:txBody>
          <a:bodyPr>
            <a:no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I. Các thuật toán xử lí độ dài chuỗi thời gian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20FA-CD1A-4DDD-92B9-EC47A83D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3667027"/>
            <a:ext cx="3084844" cy="2322292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Padding</a:t>
            </a:r>
          </a:p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Time join: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F00AF-6C1D-4FC6-89F3-121ED766A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E3CC816-C416-4D12-8869-66466F581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79" y="277861"/>
            <a:ext cx="8087921" cy="3151139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DBE30488-0C6C-459A-ABA8-07696365D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79" y="3429000"/>
            <a:ext cx="8087922" cy="315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2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A23741-C8CC-49EF-950D-A0B72BACD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E823DD-C233-455F-9FF9-40C20F5D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62B0-43CD-4CCA-A78C-E02E275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3150192"/>
          </a:xfrm>
        </p:spPr>
        <p:txBody>
          <a:bodyPr>
            <a:no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I. Các thuật toán xử lí độ dài chuỗi thời gian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20FA-CD1A-4DDD-92B9-EC47A83D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3667027"/>
            <a:ext cx="3084844" cy="2322292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Padding</a:t>
            </a:r>
          </a:p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Time join</a:t>
            </a:r>
          </a:p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Delayed time join: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F00AF-6C1D-4FC6-89F3-121ED766A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E3CC816-C416-4D12-8869-66466F581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79" y="277861"/>
            <a:ext cx="8087921" cy="3151139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6957F808-5BEB-4BE8-BB4C-2BE806CA2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79" y="3428999"/>
            <a:ext cx="8087923" cy="315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A23741-C8CC-49EF-950D-A0B72BACD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E823DD-C233-455F-9FF9-40C20F5D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62B0-43CD-4CCA-A78C-E02E275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3150192"/>
          </a:xfrm>
        </p:spPr>
        <p:txBody>
          <a:bodyPr>
            <a:no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I. Các thuật toán xử lí độ dài chuỗi thời gian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20FA-CD1A-4DDD-92B9-EC47A83D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3667027"/>
            <a:ext cx="3084844" cy="2674138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Padding</a:t>
            </a:r>
          </a:p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Time join</a:t>
            </a:r>
          </a:p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Delayed time join</a:t>
            </a:r>
          </a:p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PIP (Perceptually Important Points):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F00AF-6C1D-4FC6-89F3-121ED766A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E3CC816-C416-4D12-8869-66466F581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79" y="277861"/>
            <a:ext cx="8087921" cy="3151139"/>
          </a:xfrm>
          <a:prstGeom prst="rect">
            <a:avLst/>
          </a:prstGeom>
        </p:spPr>
      </p:pic>
      <p:pic>
        <p:nvPicPr>
          <p:cNvPr id="11" name="Picture 10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0FCBDF25-85EF-401F-8379-3CE45F6E8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79" y="3429000"/>
            <a:ext cx="8087924" cy="315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1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F6C9D135-2BF4-4694-8732-88EEE18A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78FCE6-4D20-4A9A-90B4-C948024E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CBF307-3BC6-4D33-BC45-E7DADD14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D52AB10-A2E8-4497-AE97-16F9577E8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7FBCFF0-6CD1-40C7-9A2F-5CDCE1BA3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62B0-43CD-4CCA-A78C-E02E275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142" y="5144732"/>
            <a:ext cx="11010507" cy="93136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II. Các thuật toán giảm độ phức tạp dữ liệu</a:t>
            </a:r>
            <a:endParaRPr lang="en-US" sz="4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20FA-CD1A-4DDD-92B9-EC47A83DC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2" y="6076100"/>
            <a:ext cx="10058400" cy="690460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spc="200" dirty="0">
                <a:latin typeface="+mj-lt"/>
              </a:rPr>
              <a:t>PCA (Principal Component Analysis):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FB0B787-E713-4BAC-9EB2-9EDF781DF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CD92FF5B-7ACF-400B-8E2A-C66B0062C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05" y="585615"/>
            <a:ext cx="8907183" cy="37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03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F6C9D135-2BF4-4694-8732-88EEE18A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78FCE6-4D20-4A9A-90B4-C948024E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CBF307-3BC6-4D33-BC45-E7DADD14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D52AB10-A2E8-4497-AE97-16F9577E8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7FBCFF0-6CD1-40C7-9A2F-5CDCE1BA3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62B0-43CD-4CCA-A78C-E02E275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142" y="5144732"/>
            <a:ext cx="11010507" cy="93136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II. Các thuật toán giảm độ phức tạp dữ liệu</a:t>
            </a:r>
            <a:endParaRPr lang="en-US" sz="4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20FA-CD1A-4DDD-92B9-EC47A83DC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2" y="6076100"/>
            <a:ext cx="10058400" cy="690460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spc="200" dirty="0">
                <a:latin typeface="+mj-lt"/>
              </a:rPr>
              <a:t>SAX (Symbolic </a:t>
            </a:r>
            <a:r>
              <a:rPr lang="en-US" sz="2400" spc="200" dirty="0" err="1">
                <a:latin typeface="+mj-lt"/>
              </a:rPr>
              <a:t>ApproXimation</a:t>
            </a:r>
            <a:r>
              <a:rPr lang="en-US" sz="2400" spc="200" dirty="0">
                <a:latin typeface="+mj-lt"/>
              </a:rPr>
              <a:t> aggregation):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FB0B787-E713-4BAC-9EB2-9EDF781DF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CC0C3723-00DB-413A-BA82-851A79740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864" y="1146312"/>
            <a:ext cx="9135107" cy="261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A23741-C8CC-49EF-950D-A0B72BACD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E823DD-C233-455F-9FF9-40C20F5D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62B0-43CD-4CCA-A78C-E02E275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912165"/>
          </a:xfrm>
        </p:spPr>
        <p:txBody>
          <a:bodyPr>
            <a:no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III. </a:t>
            </a:r>
            <a:r>
              <a:rPr lang="vi-VN" sz="4000">
                <a:solidFill>
                  <a:srgbClr val="FFFFFF"/>
                </a:solidFill>
              </a:rPr>
              <a:t>Các thuật toán tính độ tương đồng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20FA-CD1A-4DDD-92B9-EC47A83D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0" y="3429000"/>
            <a:ext cx="3165229" cy="2560319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Khoảng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cách</a:t>
            </a:r>
            <a:r>
              <a:rPr lang="en-US" sz="2400" dirty="0">
                <a:solidFill>
                  <a:srgbClr val="FFFFFF"/>
                </a:solidFill>
              </a:rPr>
              <a:t> Euclid: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F00AF-6C1D-4FC6-89F3-121ED766A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83F412E3-E401-483F-ABC5-F87FD8C48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97" y="1757585"/>
            <a:ext cx="4851273" cy="334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1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A23741-C8CC-49EF-950D-A0B72BACD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E823DD-C233-455F-9FF9-40C20F5D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62B0-43CD-4CCA-A78C-E02E275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912165"/>
          </a:xfrm>
        </p:spPr>
        <p:txBody>
          <a:bodyPr>
            <a:no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III. </a:t>
            </a:r>
            <a:r>
              <a:rPr lang="vi-VN" sz="4000">
                <a:solidFill>
                  <a:srgbClr val="FFFFFF"/>
                </a:solidFill>
              </a:rPr>
              <a:t>Các thuật toán tính độ tương đồng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20FA-CD1A-4DDD-92B9-EC47A83D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3429000"/>
            <a:ext cx="3084844" cy="2560319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Khoảng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cách</a:t>
            </a:r>
            <a:r>
              <a:rPr lang="en-US" sz="2400" dirty="0">
                <a:solidFill>
                  <a:srgbClr val="FFFFFF"/>
                </a:solidFill>
              </a:rPr>
              <a:t> Euclid</a:t>
            </a:r>
          </a:p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Hệ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số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tương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quan</a:t>
            </a:r>
            <a:r>
              <a:rPr lang="en-US" sz="2400" dirty="0">
                <a:solidFill>
                  <a:srgbClr val="FFFFFF"/>
                </a:solidFill>
              </a:rPr>
              <a:t> Pearson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(Pearson Correlation Coefficient - PCC):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F00AF-6C1D-4FC6-89F3-121ED766A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5E6E9FF3-F55C-4083-8D48-8CA2AF464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071" y="1426371"/>
            <a:ext cx="6048252" cy="2216637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 with medium confidence">
            <a:extLst>
              <a:ext uri="{FF2B5EF4-FFF2-40B4-BE49-F238E27FC236}">
                <a16:creationId xmlns:a16="http://schemas.microsoft.com/office/drawing/2014/main" id="{39BD2530-A212-4F24-9433-5AF2E078E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071" y="4139739"/>
            <a:ext cx="2376951" cy="1052948"/>
          </a:xfrm>
          <a:prstGeom prst="rect">
            <a:avLst/>
          </a:prstGeom>
        </p:spPr>
      </p:pic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2C67545F-7CFB-46AC-8288-B0C0207C75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388" y="4139739"/>
            <a:ext cx="2248935" cy="85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8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A23741-C8CC-49EF-950D-A0B72BACD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E823DD-C233-455F-9FF9-40C20F5D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62B0-43CD-4CCA-A78C-E02E275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912165"/>
          </a:xfrm>
        </p:spPr>
        <p:txBody>
          <a:bodyPr>
            <a:no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III. </a:t>
            </a:r>
            <a:r>
              <a:rPr lang="vi-VN" sz="4000">
                <a:solidFill>
                  <a:srgbClr val="FFFFFF"/>
                </a:solidFill>
              </a:rPr>
              <a:t>Các thuật toán tính độ tương đồng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20FA-CD1A-4DDD-92B9-EC47A83D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3429000"/>
            <a:ext cx="3084844" cy="2560319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Khoảng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cách</a:t>
            </a:r>
            <a:r>
              <a:rPr lang="en-US" sz="2400" dirty="0">
                <a:solidFill>
                  <a:srgbClr val="FFFFFF"/>
                </a:solidFill>
              </a:rPr>
              <a:t> Euclid</a:t>
            </a:r>
          </a:p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Hệ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số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tương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quan</a:t>
            </a:r>
            <a:r>
              <a:rPr lang="en-US" sz="2400" dirty="0">
                <a:solidFill>
                  <a:srgbClr val="FFFFFF"/>
                </a:solidFill>
              </a:rPr>
              <a:t> Pearson</a:t>
            </a:r>
          </a:p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DTW (Dynamic Time Warping):</a:t>
            </a:r>
          </a:p>
          <a:p>
            <a:pPr marL="0" indent="0">
              <a:buNone/>
            </a:pP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F00AF-6C1D-4FC6-89F3-121ED766A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 descr="Diagram, histogram&#10;&#10;Description automatically generated">
            <a:extLst>
              <a:ext uri="{FF2B5EF4-FFF2-40B4-BE49-F238E27FC236}">
                <a16:creationId xmlns:a16="http://schemas.microsoft.com/office/drawing/2014/main" id="{1CBAD33F-D4AF-49D1-824A-66FD66A0B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935" y="1144247"/>
            <a:ext cx="3221501" cy="4569506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9A3007F-2671-41F3-8644-B42FD8D9C6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59" y="1497350"/>
            <a:ext cx="3907632" cy="386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3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A23741-C8CC-49EF-950D-A0B72BACD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E823DD-C233-455F-9FF9-40C20F5D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62B0-43CD-4CCA-A78C-E02E275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912165"/>
          </a:xfrm>
        </p:spPr>
        <p:txBody>
          <a:bodyPr>
            <a:no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III. </a:t>
            </a:r>
            <a:r>
              <a:rPr lang="vi-VN" sz="4000">
                <a:solidFill>
                  <a:srgbClr val="FFFFFF"/>
                </a:solidFill>
              </a:rPr>
              <a:t>Các thuật toán tính độ tương đồng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20FA-CD1A-4DDD-92B9-EC47A83D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3429000"/>
            <a:ext cx="3084844" cy="2560319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Khoảng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cách</a:t>
            </a:r>
            <a:r>
              <a:rPr lang="en-US" sz="2400" dirty="0">
                <a:solidFill>
                  <a:srgbClr val="FFFFFF"/>
                </a:solidFill>
              </a:rPr>
              <a:t> Euclid</a:t>
            </a:r>
          </a:p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Hệ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số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tương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quan</a:t>
            </a:r>
            <a:r>
              <a:rPr lang="en-US" sz="2400" dirty="0">
                <a:solidFill>
                  <a:srgbClr val="FFFFFF"/>
                </a:solidFill>
              </a:rPr>
              <a:t> Pearson</a:t>
            </a:r>
          </a:p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DTW</a:t>
            </a:r>
          </a:p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SAX MINDIST:</a:t>
            </a:r>
          </a:p>
          <a:p>
            <a:pPr marL="0" indent="0">
              <a:buNone/>
            </a:pP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F00AF-6C1D-4FC6-89F3-121ED766A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16048342-6FEF-492B-8706-69F0216FC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954" y="1030664"/>
            <a:ext cx="4893611" cy="965457"/>
          </a:xfrm>
          <a:prstGeom prst="rect">
            <a:avLst/>
          </a:prstGeom>
        </p:spPr>
      </p:pic>
      <p:pic>
        <p:nvPicPr>
          <p:cNvPr id="12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A676DBA-229C-4C89-A0FC-956FBEA1E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05" y="2567259"/>
            <a:ext cx="6101383" cy="3554054"/>
          </a:xfrm>
          <a:prstGeom prst="rect">
            <a:avLst/>
          </a:prstGeom>
        </p:spPr>
      </p:pic>
      <p:pic>
        <p:nvPicPr>
          <p:cNvPr id="14" name="Picture 13" descr="A picture containing text, electronics, light&#10;&#10;Description automatically generated">
            <a:extLst>
              <a:ext uri="{FF2B5EF4-FFF2-40B4-BE49-F238E27FC236}">
                <a16:creationId xmlns:a16="http://schemas.microsoft.com/office/drawing/2014/main" id="{80EF9AB8-5A55-4A67-A1F1-E6A07360AD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440" y="459525"/>
            <a:ext cx="3190875" cy="21077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4E91E5-7724-4DA5-A38F-02224DBADDEC}"/>
              </a:ext>
            </a:extLst>
          </p:cNvPr>
          <p:cNvSpPr txBox="1"/>
          <p:nvPr/>
        </p:nvSpPr>
        <p:spPr>
          <a:xfrm>
            <a:off x="5041233" y="5989319"/>
            <a:ext cx="615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 (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tam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1942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A23741-C8CC-49EF-950D-A0B72BACD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E823DD-C233-455F-9FF9-40C20F5D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62B0-43CD-4CCA-A78C-E02E275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912165"/>
          </a:xfrm>
        </p:spPr>
        <p:txBody>
          <a:bodyPr>
            <a:no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III. </a:t>
            </a:r>
            <a:r>
              <a:rPr lang="vi-VN" sz="4000">
                <a:solidFill>
                  <a:srgbClr val="FFFFFF"/>
                </a:solidFill>
              </a:rPr>
              <a:t>Các thuật toán tính độ tương đồng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20FA-CD1A-4DDD-92B9-EC47A83D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3429000"/>
            <a:ext cx="3084844" cy="3429000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Khoảng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cách</a:t>
            </a:r>
            <a:r>
              <a:rPr lang="en-US" sz="2400" dirty="0">
                <a:solidFill>
                  <a:srgbClr val="FFFFFF"/>
                </a:solidFill>
              </a:rPr>
              <a:t> Euclid</a:t>
            </a:r>
          </a:p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Hệ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số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tương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quan</a:t>
            </a:r>
            <a:r>
              <a:rPr lang="en-US" sz="2400" dirty="0">
                <a:solidFill>
                  <a:srgbClr val="FFFFFF"/>
                </a:solidFill>
              </a:rPr>
              <a:t> Pearson</a:t>
            </a:r>
          </a:p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DTW</a:t>
            </a:r>
          </a:p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SAX MINDIST</a:t>
            </a:r>
          </a:p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Đồng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liên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kết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(Cointegration):</a:t>
            </a:r>
          </a:p>
          <a:p>
            <a:pPr marL="0" indent="0">
              <a:buNone/>
            </a:pP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F00AF-6C1D-4FC6-89F3-121ED766A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E5E0F-CAD4-40FA-B540-4A9029498902}"/>
              </a:ext>
            </a:extLst>
          </p:cNvPr>
          <p:cNvSpPr txBox="1"/>
          <p:nvPr/>
        </p:nvSpPr>
        <p:spPr>
          <a:xfrm>
            <a:off x="5132994" y="2274838"/>
            <a:ext cx="60244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Engle-Granger:</a:t>
            </a:r>
          </a:p>
          <a:p>
            <a:pPr marL="342900" indent="-342900">
              <a:buFont typeface="Wingdings 3" panose="05040102010807070707" pitchFamily="18" charset="2"/>
              <a:buChar char="u"/>
            </a:pPr>
            <a:r>
              <a:rPr lang="en-US" sz="2400" dirty="0" err="1"/>
              <a:t>Giả</a:t>
            </a:r>
            <a:r>
              <a:rPr lang="en-US" sz="2400" dirty="0"/>
              <a:t> </a:t>
            </a:r>
            <a:r>
              <a:rPr lang="en-US" sz="2400" dirty="0" err="1"/>
              <a:t>thuyết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(null hypothesis):</a:t>
            </a:r>
          </a:p>
          <a:p>
            <a:pPr algn="ctr"/>
            <a:r>
              <a:rPr lang="en-US" sz="2400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: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342900" indent="-342900">
              <a:buFont typeface="Wingdings 3" panose="05040102010807070707" pitchFamily="18" charset="2"/>
              <a:buChar char="u"/>
            </a:pPr>
            <a:r>
              <a:rPr lang="en-US" sz="2400" dirty="0" err="1"/>
              <a:t>Giả</a:t>
            </a:r>
            <a:r>
              <a:rPr lang="en-US" sz="2400" dirty="0"/>
              <a:t> </a:t>
            </a:r>
            <a:r>
              <a:rPr lang="en-US" sz="2400" dirty="0" err="1"/>
              <a:t>thuyết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(alternative hypothesis):</a:t>
            </a:r>
          </a:p>
          <a:p>
            <a:pPr algn="ctr"/>
            <a:r>
              <a:rPr lang="en-US" sz="2400" dirty="0"/>
              <a:t>H</a:t>
            </a:r>
            <a:r>
              <a:rPr lang="en-US" sz="2400" baseline="-25000" dirty="0"/>
              <a:t>1</a:t>
            </a:r>
            <a:r>
              <a:rPr lang="en-US" sz="2400" dirty="0"/>
              <a:t>: </a:t>
            </a:r>
            <a:r>
              <a:rPr lang="en-US" sz="2400" dirty="0" err="1"/>
              <a:t>Tồn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198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2E00-C255-4AE1-9990-5722F155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Mục lục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B9812-8229-4296-B9DC-72831496B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Giới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thiệu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đề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tài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ClrTx/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Công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trình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liên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quan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ClrTx/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Các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thuật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toán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ClrTx/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trình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thực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hiện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ClrTx/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Kết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quả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ClrTx/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Hướng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phát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triển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65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A23741-C8CC-49EF-950D-A0B72BACD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E823DD-C233-455F-9FF9-40C20F5D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62B0-43CD-4CCA-A78C-E02E275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278352" cy="2103875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IV. Các mô hình máy học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20FA-CD1A-4DDD-92B9-EC47A83D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Random Forest: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F00AF-6C1D-4FC6-89F3-121ED766A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Hình ảnh 4">
            <a:extLst>
              <a:ext uri="{FF2B5EF4-FFF2-40B4-BE49-F238E27FC236}">
                <a16:creationId xmlns:a16="http://schemas.microsoft.com/office/drawing/2014/main" id="{61AC99CE-816C-4265-8E3C-CCCF29662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773" y="296890"/>
            <a:ext cx="3918848" cy="626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27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A23741-C8CC-49EF-950D-A0B72BACD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E823DD-C233-455F-9FF9-40C20F5D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62B0-43CD-4CCA-A78C-E02E275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516835"/>
            <a:ext cx="3221791" cy="2103875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IV. Các mô hình máy học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20FA-CD1A-4DDD-92B9-EC47A83D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Random Forest</a:t>
            </a:r>
          </a:p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Gradient Boost: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F00AF-6C1D-4FC6-89F3-121ED766A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Hình ảnh 5">
            <a:extLst>
              <a:ext uri="{FF2B5EF4-FFF2-40B4-BE49-F238E27FC236}">
                <a16:creationId xmlns:a16="http://schemas.microsoft.com/office/drawing/2014/main" id="{7BD6810D-E501-4EEE-A456-A6B03A9EE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844" y="1355465"/>
            <a:ext cx="7592706" cy="414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8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A23741-C8CC-49EF-950D-A0B72BACD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E823DD-C233-455F-9FF9-40C20F5D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62B0-43CD-4CCA-A78C-E02E275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516835"/>
            <a:ext cx="3207045" cy="2103875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IV. Các mô hình máy học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20FA-CD1A-4DDD-92B9-EC47A83D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Random Forest</a:t>
            </a:r>
          </a:p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Gradient Boost</a:t>
            </a:r>
          </a:p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XGBoost</a:t>
            </a:r>
            <a:r>
              <a:rPr lang="en-US" sz="2400" dirty="0">
                <a:solidFill>
                  <a:srgbClr val="FFFFFF"/>
                </a:solidFill>
              </a:rPr>
              <a:t>: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F00AF-6C1D-4FC6-89F3-121ED766A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2" descr="My XGBoost learning experience and hands-on practice - Programmer Sought">
            <a:extLst>
              <a:ext uri="{FF2B5EF4-FFF2-40B4-BE49-F238E27FC236}">
                <a16:creationId xmlns:a16="http://schemas.microsoft.com/office/drawing/2014/main" id="{6FE2D0A5-7C6C-4071-A9B9-4D82E9EA0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734" y="1504950"/>
            <a:ext cx="740092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3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A23741-C8CC-49EF-950D-A0B72BACD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E823DD-C233-455F-9FF9-40C20F5D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62B0-43CD-4CCA-A78C-E02E275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231218" cy="2103875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IV. Các mô hình máy học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20FA-CD1A-4DDD-92B9-EC47A83D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Random Forest</a:t>
            </a:r>
          </a:p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Gradient Boost</a:t>
            </a:r>
          </a:p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XGBoost</a:t>
            </a:r>
            <a:endParaRPr lang="en-US" sz="2400" dirty="0">
              <a:solidFill>
                <a:srgbClr val="FFFFFF"/>
              </a:solidFill>
            </a:endParaRPr>
          </a:p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LSTM: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F00AF-6C1D-4FC6-89F3-121ED766A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Hình ảnh 6">
            <a:extLst>
              <a:ext uri="{FF2B5EF4-FFF2-40B4-BE49-F238E27FC236}">
                <a16:creationId xmlns:a16="http://schemas.microsoft.com/office/drawing/2014/main" id="{88DEA865-BC4B-4D2A-A1FE-1A8971C42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673" y="1252809"/>
            <a:ext cx="7219048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6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217B-7CC7-4B9D-A82A-D93131DE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Quy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thực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hiện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25651-73BC-423B-A3FB-BFCE6C1CFC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A23741-C8CC-49EF-950D-A0B72BACD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E823DD-C233-455F-9FF9-40C20F5D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62B0-43CD-4CCA-A78C-E02E275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516836"/>
            <a:ext cx="3494429" cy="2795076"/>
          </a:xfrm>
        </p:spPr>
        <p:txBody>
          <a:bodyPr>
            <a:normAutofit fontScale="90000"/>
          </a:bodyPr>
          <a:lstStyle/>
          <a:p>
            <a:r>
              <a:rPr lang="vi-VN" sz="4400" dirty="0">
                <a:solidFill>
                  <a:srgbClr val="FFFFFF"/>
                </a:solidFill>
              </a:rPr>
              <a:t>I. </a:t>
            </a:r>
            <a:r>
              <a:rPr lang="vi-VN" sz="4400" dirty="0" err="1">
                <a:solidFill>
                  <a:srgbClr val="FFFFFF"/>
                </a:solidFill>
              </a:rPr>
              <a:t>Kết</a:t>
            </a:r>
            <a:r>
              <a:rPr lang="vi-VN" sz="4400" dirty="0">
                <a:solidFill>
                  <a:srgbClr val="FFFFFF"/>
                </a:solidFill>
              </a:rPr>
              <a:t> </a:t>
            </a:r>
            <a:r>
              <a:rPr lang="vi-VN" sz="4400" dirty="0" err="1">
                <a:solidFill>
                  <a:srgbClr val="FFFFFF"/>
                </a:solidFill>
              </a:rPr>
              <a:t>hợp</a:t>
            </a:r>
            <a:r>
              <a:rPr lang="vi-VN" sz="4400" dirty="0">
                <a:solidFill>
                  <a:srgbClr val="FFFFFF"/>
                </a:solidFill>
              </a:rPr>
              <a:t> </a:t>
            </a:r>
            <a:r>
              <a:rPr lang="vi-VN" sz="4400" dirty="0" err="1">
                <a:solidFill>
                  <a:srgbClr val="FFFFFF"/>
                </a:solidFill>
              </a:rPr>
              <a:t>các</a:t>
            </a:r>
            <a:r>
              <a:rPr lang="vi-VN" sz="4400" dirty="0">
                <a:solidFill>
                  <a:srgbClr val="FFFFFF"/>
                </a:solidFill>
              </a:rPr>
              <a:t> </a:t>
            </a:r>
            <a:r>
              <a:rPr lang="vi-VN" sz="4400" dirty="0" err="1">
                <a:solidFill>
                  <a:srgbClr val="FFFFFF"/>
                </a:solidFill>
              </a:rPr>
              <a:t>chuỗi</a:t>
            </a:r>
            <a:r>
              <a:rPr lang="vi-VN" sz="4400" dirty="0">
                <a:solidFill>
                  <a:srgbClr val="FFFFFF"/>
                </a:solidFill>
              </a:rPr>
              <a:t> tương </a:t>
            </a:r>
            <a:r>
              <a:rPr lang="vi-VN" sz="4400" dirty="0" err="1">
                <a:solidFill>
                  <a:srgbClr val="FFFFFF"/>
                </a:solidFill>
              </a:rPr>
              <a:t>đồng</a:t>
            </a:r>
            <a:r>
              <a:rPr lang="vi-VN" sz="4400" dirty="0">
                <a:solidFill>
                  <a:srgbClr val="FFFFFF"/>
                </a:solidFill>
              </a:rPr>
              <a:t> trong </a:t>
            </a:r>
            <a:r>
              <a:rPr lang="vi-VN" sz="4400" dirty="0" err="1">
                <a:solidFill>
                  <a:srgbClr val="FFFFFF"/>
                </a:solidFill>
              </a:rPr>
              <a:t>huấn</a:t>
            </a:r>
            <a:r>
              <a:rPr lang="vi-VN" sz="4400" dirty="0">
                <a:solidFill>
                  <a:srgbClr val="FFFFFF"/>
                </a:solidFill>
              </a:rPr>
              <a:t> </a:t>
            </a:r>
            <a:r>
              <a:rPr lang="vi-VN" sz="4400" dirty="0" err="1">
                <a:solidFill>
                  <a:srgbClr val="FFFFFF"/>
                </a:solidFill>
              </a:rPr>
              <a:t>luyện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20FA-CD1A-4DDD-92B9-EC47A83D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0" y="3546089"/>
            <a:ext cx="3494427" cy="2443230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FFFFFF"/>
                </a:solidFill>
              </a:rPr>
              <a:t>Sử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dụng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một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cặp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thuật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toán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xử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lí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độ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dài</a:t>
            </a:r>
            <a:r>
              <a:rPr lang="en-US" sz="2400" dirty="0">
                <a:solidFill>
                  <a:srgbClr val="FFFFFF"/>
                </a:solidFill>
              </a:rPr>
              <a:t> – </a:t>
            </a:r>
            <a:r>
              <a:rPr lang="en-US" sz="2400" dirty="0" err="1">
                <a:solidFill>
                  <a:srgbClr val="FFFFFF"/>
                </a:solidFill>
              </a:rPr>
              <a:t>tương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đồng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để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tăng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cường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cho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tập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dữ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liệu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huấn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luyện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F00AF-6C1D-4FC6-89F3-121ED766A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Hình ảnh 4">
            <a:extLst>
              <a:ext uri="{FF2B5EF4-FFF2-40B4-BE49-F238E27FC236}">
                <a16:creationId xmlns:a16="http://schemas.microsoft.com/office/drawing/2014/main" id="{C30A5652-60B0-499E-92D6-091D9C396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088" y="1208141"/>
            <a:ext cx="7410218" cy="444171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751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A23741-C8CC-49EF-950D-A0B72BACD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E823DD-C233-455F-9FF9-40C20F5D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62B0-43CD-4CCA-A78C-E02E275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516836"/>
            <a:ext cx="3494429" cy="1300813"/>
          </a:xfrm>
        </p:spPr>
        <p:txBody>
          <a:bodyPr>
            <a:normAutofit/>
          </a:bodyPr>
          <a:lstStyle/>
          <a:p>
            <a:r>
              <a:rPr lang="vi-VN" sz="4000" dirty="0">
                <a:solidFill>
                  <a:srgbClr val="FFFFFF"/>
                </a:solidFill>
              </a:rPr>
              <a:t>I</a:t>
            </a:r>
            <a:r>
              <a:rPr lang="en-US" sz="4000" dirty="0">
                <a:solidFill>
                  <a:srgbClr val="FFFFFF"/>
                </a:solidFill>
              </a:rPr>
              <a:t>I</a:t>
            </a:r>
            <a:r>
              <a:rPr lang="vi-VN" sz="4000" dirty="0">
                <a:solidFill>
                  <a:srgbClr val="FFFFFF"/>
                </a:solidFill>
              </a:rPr>
              <a:t>. </a:t>
            </a:r>
            <a:r>
              <a:rPr lang="en-US" sz="4000" dirty="0" err="1">
                <a:solidFill>
                  <a:srgbClr val="FFFFFF"/>
                </a:solidFill>
              </a:rPr>
              <a:t>Dữ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liệu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F00AF-6C1D-4FC6-89F3-121ED766A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B7D31BF-D650-4983-BA41-5442417943A4}"/>
              </a:ext>
            </a:extLst>
          </p:cNvPr>
          <p:cNvSpPr txBox="1">
            <a:spLocks/>
          </p:cNvSpPr>
          <p:nvPr/>
        </p:nvSpPr>
        <p:spPr>
          <a:xfrm>
            <a:off x="289932" y="1918010"/>
            <a:ext cx="3696865" cy="40713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sz="2400" dirty="0" err="1">
                <a:solidFill>
                  <a:srgbClr val="FFFFFF"/>
                </a:solidFill>
              </a:rPr>
              <a:t>Sử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dụng</a:t>
            </a:r>
            <a:r>
              <a:rPr lang="en-US" sz="2400" dirty="0">
                <a:solidFill>
                  <a:srgbClr val="FFFFFF"/>
                </a:solidFill>
              </a:rPr>
              <a:t> 2 </a:t>
            </a:r>
            <a:r>
              <a:rPr lang="en-US" sz="2400" dirty="0" err="1">
                <a:solidFill>
                  <a:srgbClr val="FFFFFF"/>
                </a:solidFill>
              </a:rPr>
              <a:t>bộ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dữ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liệu</a:t>
            </a:r>
            <a:endParaRPr lang="en-US" sz="2400" dirty="0">
              <a:solidFill>
                <a:srgbClr val="FFFFFF"/>
              </a:solidFill>
            </a:endParaRPr>
          </a:p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Bộ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dữ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liệu</a:t>
            </a:r>
            <a:r>
              <a:rPr lang="en-US" sz="2400" dirty="0">
                <a:solidFill>
                  <a:srgbClr val="FFFFFF"/>
                </a:solidFill>
              </a:rPr>
              <a:t> 1: </a:t>
            </a:r>
            <a:r>
              <a:rPr lang="en-US" sz="2400" dirty="0" err="1">
                <a:solidFill>
                  <a:srgbClr val="FFFFFF"/>
                </a:solidFill>
              </a:rPr>
              <a:t>Bộ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dữ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liệu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cơ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sở</a:t>
            </a:r>
            <a:endParaRPr lang="en-US" sz="24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684F98-08DF-4C52-B781-437F8AB50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7351" y="516836"/>
            <a:ext cx="7926459" cy="6084685"/>
          </a:xfrm>
        </p:spPr>
        <p:txBody>
          <a:bodyPr>
            <a:normAutofit/>
          </a:bodyPr>
          <a:lstStyle/>
          <a:p>
            <a:pPr>
              <a:buClrTx/>
              <a:buFont typeface="Wingdings 3" panose="05040102010807070707" pitchFamily="18" charset="2"/>
              <a:buChar char="u"/>
            </a:pPr>
            <a:r>
              <a:rPr lang="en-US" sz="2400" dirty="0" err="1">
                <a:solidFill>
                  <a:schemeClr val="tx1"/>
                </a:solidFill>
              </a:rPr>
              <a:t>Bộ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dữ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liệu</a:t>
            </a:r>
            <a:r>
              <a:rPr lang="en-US" sz="2400" dirty="0">
                <a:solidFill>
                  <a:schemeClr val="tx1"/>
                </a:solidFill>
              </a:rPr>
              <a:t> 1 </a:t>
            </a:r>
            <a:r>
              <a:rPr lang="en-US" sz="2400" dirty="0" err="1">
                <a:solidFill>
                  <a:schemeClr val="tx1"/>
                </a:solidFill>
              </a:rPr>
              <a:t>là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bộ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dữ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liệu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lấy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từ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nghiên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cứu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cơ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sở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gọi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bộ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dữ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liệu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cơ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sở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>
              <a:buClrTx/>
              <a:buFont typeface="Wingdings 3" panose="05040102010807070707" pitchFamily="18" charset="2"/>
              <a:buChar char="u"/>
            </a:pPr>
            <a:r>
              <a:rPr lang="en-US" sz="2400" dirty="0" err="1">
                <a:solidFill>
                  <a:schemeClr val="tx1"/>
                </a:solidFill>
              </a:rPr>
              <a:t>Bộ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dữ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liệu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này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dùng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để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So </a:t>
            </a:r>
            <a:r>
              <a:rPr lang="en-US" sz="2200" dirty="0" err="1">
                <a:solidFill>
                  <a:schemeClr val="tx1"/>
                </a:solidFill>
              </a:rPr>
              <a:t>sánh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kết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quả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của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việc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áp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dụng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tương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đồng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So </a:t>
            </a:r>
            <a:r>
              <a:rPr lang="en-US" sz="2200" dirty="0" err="1">
                <a:solidFill>
                  <a:schemeClr val="tx1"/>
                </a:solidFill>
              </a:rPr>
              <a:t>sánh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kết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quả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đạt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được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với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nghiên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cứu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cơ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sở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pPr>
              <a:buClrTx/>
              <a:buFont typeface="Wingdings 3" panose="05040102010807070707" pitchFamily="18" charset="2"/>
              <a:buChar char="u"/>
            </a:pPr>
            <a:r>
              <a:rPr lang="en-US" sz="2400" dirty="0" err="1">
                <a:solidFill>
                  <a:schemeClr val="tx1"/>
                </a:solidFill>
              </a:rPr>
              <a:t>Bộ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dữ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liệu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này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kéo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dài</a:t>
            </a:r>
            <a:r>
              <a:rPr lang="en-US" sz="2400" dirty="0">
                <a:solidFill>
                  <a:schemeClr val="tx1"/>
                </a:solidFill>
              </a:rPr>
              <a:t> 5 </a:t>
            </a:r>
            <a:r>
              <a:rPr lang="en-US" sz="2400" dirty="0" err="1">
                <a:solidFill>
                  <a:schemeClr val="tx1"/>
                </a:solidFill>
              </a:rPr>
              <a:t>năm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có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khoảng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cách</a:t>
            </a:r>
            <a:r>
              <a:rPr lang="en-US" sz="2400" dirty="0">
                <a:solidFill>
                  <a:schemeClr val="tx1"/>
                </a:solidFill>
              </a:rPr>
              <a:t> 1 </a:t>
            </a:r>
            <a:r>
              <a:rPr lang="en-US" sz="2400" dirty="0" err="1">
                <a:solidFill>
                  <a:schemeClr val="tx1"/>
                </a:solidFill>
              </a:rPr>
              <a:t>ngày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giữa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các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điểm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thời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gian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9E204F86-D8A0-471F-B562-DD46F4FC1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910" y="3429000"/>
            <a:ext cx="4736447" cy="321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637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A23741-C8CC-49EF-950D-A0B72BACD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E823DD-C233-455F-9FF9-40C20F5D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62B0-43CD-4CCA-A78C-E02E275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516836"/>
            <a:ext cx="3494429" cy="1300813"/>
          </a:xfrm>
        </p:spPr>
        <p:txBody>
          <a:bodyPr>
            <a:normAutofit/>
          </a:bodyPr>
          <a:lstStyle/>
          <a:p>
            <a:r>
              <a:rPr lang="vi-VN" sz="4000" dirty="0">
                <a:solidFill>
                  <a:srgbClr val="FFFFFF"/>
                </a:solidFill>
              </a:rPr>
              <a:t>I</a:t>
            </a:r>
            <a:r>
              <a:rPr lang="en-US" sz="4000" dirty="0">
                <a:solidFill>
                  <a:srgbClr val="FFFFFF"/>
                </a:solidFill>
              </a:rPr>
              <a:t>I</a:t>
            </a:r>
            <a:r>
              <a:rPr lang="vi-VN" sz="4000" dirty="0">
                <a:solidFill>
                  <a:srgbClr val="FFFFFF"/>
                </a:solidFill>
              </a:rPr>
              <a:t>. </a:t>
            </a:r>
            <a:r>
              <a:rPr lang="en-US" sz="4000" dirty="0" err="1">
                <a:solidFill>
                  <a:srgbClr val="FFFFFF"/>
                </a:solidFill>
              </a:rPr>
              <a:t>Dữ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liệu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F00AF-6C1D-4FC6-89F3-121ED766A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B7D31BF-D650-4983-BA41-5442417943A4}"/>
              </a:ext>
            </a:extLst>
          </p:cNvPr>
          <p:cNvSpPr txBox="1">
            <a:spLocks/>
          </p:cNvSpPr>
          <p:nvPr/>
        </p:nvSpPr>
        <p:spPr>
          <a:xfrm>
            <a:off x="289932" y="1918010"/>
            <a:ext cx="3696865" cy="40713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sz="2400" dirty="0" err="1">
                <a:solidFill>
                  <a:srgbClr val="FFFFFF"/>
                </a:solidFill>
              </a:rPr>
              <a:t>Sử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dụng</a:t>
            </a:r>
            <a:r>
              <a:rPr lang="en-US" sz="2400" dirty="0">
                <a:solidFill>
                  <a:srgbClr val="FFFFFF"/>
                </a:solidFill>
              </a:rPr>
              <a:t> 2 </a:t>
            </a:r>
            <a:r>
              <a:rPr lang="en-US" sz="2400" dirty="0" err="1">
                <a:solidFill>
                  <a:srgbClr val="FFFFFF"/>
                </a:solidFill>
              </a:rPr>
              <a:t>bộ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dữ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liệu</a:t>
            </a:r>
            <a:endParaRPr lang="en-US" sz="2400" dirty="0">
              <a:solidFill>
                <a:srgbClr val="FFFFFF"/>
              </a:solidFill>
            </a:endParaRPr>
          </a:p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Bộ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dữ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liệu</a:t>
            </a:r>
            <a:r>
              <a:rPr lang="en-US" sz="2400" dirty="0">
                <a:solidFill>
                  <a:srgbClr val="FFFFFF"/>
                </a:solidFill>
              </a:rPr>
              <a:t> 1: </a:t>
            </a:r>
            <a:r>
              <a:rPr lang="en-US" sz="2400" dirty="0" err="1">
                <a:solidFill>
                  <a:srgbClr val="FFFFFF"/>
                </a:solidFill>
              </a:rPr>
              <a:t>Bộ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dữ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liệu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cơ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sở</a:t>
            </a:r>
            <a:endParaRPr lang="en-US" sz="2400" dirty="0">
              <a:solidFill>
                <a:srgbClr val="FFFFFF"/>
              </a:solidFill>
            </a:endParaRPr>
          </a:p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Bộ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dữ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liệu</a:t>
            </a:r>
            <a:r>
              <a:rPr lang="en-US" sz="2400" dirty="0">
                <a:solidFill>
                  <a:srgbClr val="FFFFFF"/>
                </a:solidFill>
              </a:rPr>
              <a:t> 2: </a:t>
            </a:r>
            <a:r>
              <a:rPr lang="en-US" sz="2400" dirty="0" err="1">
                <a:solidFill>
                  <a:srgbClr val="FFFFFF"/>
                </a:solidFill>
              </a:rPr>
              <a:t>Bộ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dữ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liệu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thêm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684F98-08DF-4C52-B781-437F8AB50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7351" y="516836"/>
            <a:ext cx="7926459" cy="6084685"/>
          </a:xfrm>
        </p:spPr>
        <p:txBody>
          <a:bodyPr>
            <a:normAutofit/>
          </a:bodyPr>
          <a:lstStyle/>
          <a:p>
            <a:pPr>
              <a:buClrTx/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Bộ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dữ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liệu</a:t>
            </a:r>
            <a:r>
              <a:rPr lang="en-US" sz="2400" dirty="0">
                <a:solidFill>
                  <a:schemeClr val="tx1"/>
                </a:solidFill>
              </a:rPr>
              <a:t> 2 </a:t>
            </a:r>
            <a:r>
              <a:rPr lang="en-US" sz="2400" dirty="0" err="1">
                <a:solidFill>
                  <a:schemeClr val="tx1"/>
                </a:solidFill>
              </a:rPr>
              <a:t>là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một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bộ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dữ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liệu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thêm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dùng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để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tiếp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tục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chứng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minh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hiệu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quả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của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việc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áp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dụng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tương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đồng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để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tăng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cường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tập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huấn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luyện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ClrTx/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Bộ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dữ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liệu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này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kéo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dài</a:t>
            </a:r>
            <a:r>
              <a:rPr lang="en-US" sz="2400" dirty="0">
                <a:solidFill>
                  <a:schemeClr val="tx1"/>
                </a:solidFill>
              </a:rPr>
              <a:t> 1 </a:t>
            </a:r>
            <a:r>
              <a:rPr lang="en-US" sz="2400" dirty="0" err="1">
                <a:solidFill>
                  <a:schemeClr val="tx1"/>
                </a:solidFill>
              </a:rPr>
              <a:t>năm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có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khoảng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cách</a:t>
            </a:r>
            <a:r>
              <a:rPr lang="en-US" sz="2400" dirty="0">
                <a:solidFill>
                  <a:schemeClr val="tx1"/>
                </a:solidFill>
              </a:rPr>
              <a:t> 1 </a:t>
            </a:r>
            <a:r>
              <a:rPr lang="en-US" sz="2400" dirty="0" err="1">
                <a:solidFill>
                  <a:schemeClr val="tx1"/>
                </a:solidFill>
              </a:rPr>
              <a:t>giờ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giữa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các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điểm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thời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gian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>
              <a:buClrTx/>
              <a:buFont typeface="Wingdings 3" panose="05040102010807070707" pitchFamily="18" charset="2"/>
              <a:buChar char="u"/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9BA1CC0-DE68-4B46-9CE3-7AE2F8296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153" y="2955501"/>
            <a:ext cx="6805961" cy="338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9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A23741-C8CC-49EF-950D-A0B72BACD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E823DD-C233-455F-9FF9-40C20F5D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62B0-43CD-4CCA-A78C-E02E275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516836"/>
            <a:ext cx="3494429" cy="2181760"/>
          </a:xfrm>
        </p:spPr>
        <p:txBody>
          <a:bodyPr>
            <a:normAutofit fontScale="90000"/>
          </a:bodyPr>
          <a:lstStyle/>
          <a:p>
            <a:r>
              <a:rPr lang="vi-VN" sz="4400" dirty="0">
                <a:solidFill>
                  <a:srgbClr val="FFFFFF"/>
                </a:solidFill>
              </a:rPr>
              <a:t>II</a:t>
            </a:r>
            <a:r>
              <a:rPr lang="en-US" sz="4400" dirty="0">
                <a:solidFill>
                  <a:srgbClr val="FFFFFF"/>
                </a:solidFill>
              </a:rPr>
              <a:t>I</a:t>
            </a:r>
            <a:r>
              <a:rPr lang="vi-VN" sz="4400" dirty="0">
                <a:solidFill>
                  <a:srgbClr val="FFFFFF"/>
                </a:solidFill>
              </a:rPr>
              <a:t>. </a:t>
            </a:r>
            <a:r>
              <a:rPr lang="vi-VN" sz="4400" dirty="0" err="1">
                <a:solidFill>
                  <a:srgbClr val="FFFFFF"/>
                </a:solidFill>
              </a:rPr>
              <a:t>Tổng</a:t>
            </a:r>
            <a:r>
              <a:rPr lang="vi-VN" sz="4400" dirty="0">
                <a:solidFill>
                  <a:srgbClr val="FFFFFF"/>
                </a:solidFill>
              </a:rPr>
              <a:t> quan quy </a:t>
            </a:r>
            <a:r>
              <a:rPr lang="vi-VN" sz="4400" dirty="0" err="1">
                <a:solidFill>
                  <a:srgbClr val="FFFFFF"/>
                </a:solidFill>
              </a:rPr>
              <a:t>trình</a:t>
            </a:r>
            <a:r>
              <a:rPr lang="vi-VN" sz="4400" dirty="0">
                <a:solidFill>
                  <a:srgbClr val="FFFFFF"/>
                </a:solidFill>
              </a:rPr>
              <a:t> chương </a:t>
            </a:r>
            <a:r>
              <a:rPr lang="vi-VN" sz="4400" dirty="0" err="1">
                <a:solidFill>
                  <a:srgbClr val="FFFFFF"/>
                </a:solidFill>
              </a:rPr>
              <a:t>trình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F00AF-6C1D-4FC6-89F3-121ED766A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Hình ảnh 5">
            <a:extLst>
              <a:ext uri="{FF2B5EF4-FFF2-40B4-BE49-F238E27FC236}">
                <a16:creationId xmlns:a16="http://schemas.microsoft.com/office/drawing/2014/main" id="{D662466F-5AC4-4C5D-BCD7-187C8E8DD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082" y="472743"/>
            <a:ext cx="5714103" cy="5912513"/>
          </a:xfrm>
          <a:prstGeom prst="rect">
            <a:avLst/>
          </a:prstGeom>
          <a:ln>
            <a:noFill/>
          </a:ln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2799453-682B-4AE8-AC63-04438DCA42B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2125" y="2909888"/>
            <a:ext cx="3335338" cy="30797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sz="2400" dirty="0" err="1">
                <a:solidFill>
                  <a:srgbClr val="FFFFFF"/>
                </a:solidFill>
              </a:rPr>
              <a:t>Quy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trình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thực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hiện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dự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đoán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trên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giá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đóng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cửa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của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loại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cổ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phiếu</a:t>
            </a:r>
            <a:r>
              <a:rPr lang="en-US" sz="2400" dirty="0">
                <a:solidFill>
                  <a:srgbClr val="FFFFFF"/>
                </a:solidFill>
              </a:rPr>
              <a:t> Google (GOOGL), </a:t>
            </a:r>
            <a:r>
              <a:rPr lang="en-US" sz="2400" dirty="0" err="1">
                <a:solidFill>
                  <a:srgbClr val="FFFFFF"/>
                </a:solidFill>
              </a:rPr>
              <a:t>áp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dụng</a:t>
            </a:r>
            <a:r>
              <a:rPr lang="en-US" sz="2400" dirty="0">
                <a:solidFill>
                  <a:srgbClr val="FFFFFF"/>
                </a:solidFill>
              </a:rPr>
              <a:t> chia 5 </a:t>
            </a:r>
            <a:r>
              <a:rPr lang="en-US" sz="2400" dirty="0" err="1">
                <a:solidFill>
                  <a:srgbClr val="FFFFFF"/>
                </a:solidFill>
              </a:rPr>
              <a:t>đoạn</a:t>
            </a:r>
            <a:r>
              <a:rPr lang="en-US" sz="2400" dirty="0">
                <a:solidFill>
                  <a:srgbClr val="FFFFFF"/>
                </a:solidFill>
              </a:rPr>
              <a:t> (5 folds) </a:t>
            </a:r>
            <a:r>
              <a:rPr lang="en-US" sz="2400" dirty="0" err="1">
                <a:solidFill>
                  <a:srgbClr val="FFFFFF"/>
                </a:solidFill>
              </a:rPr>
              <a:t>và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kết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quả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đánh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giá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là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trung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bình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giữa</a:t>
            </a:r>
            <a:r>
              <a:rPr lang="en-US" sz="2400" dirty="0">
                <a:solidFill>
                  <a:srgbClr val="FFFFFF"/>
                </a:solidFill>
              </a:rPr>
              <a:t> 5 </a:t>
            </a:r>
            <a:r>
              <a:rPr lang="en-US" sz="2400" dirty="0" err="1">
                <a:solidFill>
                  <a:srgbClr val="FFFFFF"/>
                </a:solidFill>
              </a:rPr>
              <a:t>đoạn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79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A23741-C8CC-49EF-950D-A0B72BACD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E823DD-C233-455F-9FF9-40C20F5D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62B0-43CD-4CCA-A78C-E02E275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516835"/>
            <a:ext cx="3494429" cy="2293271"/>
          </a:xfrm>
        </p:spPr>
        <p:txBody>
          <a:bodyPr>
            <a:normAutofit/>
          </a:bodyPr>
          <a:lstStyle/>
          <a:p>
            <a:r>
              <a:rPr lang="vi-VN" sz="4000" dirty="0">
                <a:solidFill>
                  <a:srgbClr val="FFFFFF"/>
                </a:solidFill>
              </a:rPr>
              <a:t>I</a:t>
            </a:r>
            <a:r>
              <a:rPr lang="en-US" sz="4000" dirty="0">
                <a:solidFill>
                  <a:srgbClr val="FFFFFF"/>
                </a:solidFill>
              </a:rPr>
              <a:t>V</a:t>
            </a:r>
            <a:r>
              <a:rPr lang="vi-VN" sz="4000" dirty="0">
                <a:solidFill>
                  <a:srgbClr val="FFFFFF"/>
                </a:solidFill>
              </a:rPr>
              <a:t>. Thu </a:t>
            </a:r>
            <a:r>
              <a:rPr lang="vi-VN" sz="4000" dirty="0" err="1">
                <a:solidFill>
                  <a:srgbClr val="FFFFFF"/>
                </a:solidFill>
              </a:rPr>
              <a:t>thập</a:t>
            </a:r>
            <a:r>
              <a:rPr lang="vi-VN" sz="4000" dirty="0">
                <a:solidFill>
                  <a:srgbClr val="FFFFFF"/>
                </a:solidFill>
              </a:rPr>
              <a:t> </a:t>
            </a:r>
            <a:r>
              <a:rPr lang="vi-VN" sz="4000" dirty="0" err="1">
                <a:solidFill>
                  <a:srgbClr val="FFFFFF"/>
                </a:solidFill>
              </a:rPr>
              <a:t>dữ</a:t>
            </a:r>
            <a:r>
              <a:rPr lang="vi-VN" sz="4000" dirty="0">
                <a:solidFill>
                  <a:srgbClr val="FFFFFF"/>
                </a:solidFill>
              </a:rPr>
              <a:t> </a:t>
            </a:r>
            <a:r>
              <a:rPr lang="vi-VN" sz="4000" dirty="0" err="1">
                <a:solidFill>
                  <a:srgbClr val="FFFFFF"/>
                </a:solidFill>
              </a:rPr>
              <a:t>liệu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F00AF-6C1D-4FC6-89F3-121ED766A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Hình ảnh 4">
            <a:extLst>
              <a:ext uri="{FF2B5EF4-FFF2-40B4-BE49-F238E27FC236}">
                <a16:creationId xmlns:a16="http://schemas.microsoft.com/office/drawing/2014/main" id="{B6B72C52-E716-495C-849D-6BAD5123E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243" y="1142305"/>
            <a:ext cx="7387782" cy="4573389"/>
          </a:xfrm>
          <a:prstGeom prst="rect">
            <a:avLst/>
          </a:prstGeom>
          <a:ln>
            <a:noFill/>
          </a:ln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CB4B432-70F2-4964-929E-075D902898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2125" y="2999678"/>
            <a:ext cx="3335338" cy="29899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sz="2400" dirty="0">
                <a:solidFill>
                  <a:srgbClr val="FFFFFF"/>
                </a:solidFill>
              </a:rPr>
              <a:t>Thu </a:t>
            </a:r>
            <a:r>
              <a:rPr lang="en-US" sz="2400" dirty="0" err="1">
                <a:solidFill>
                  <a:srgbClr val="FFFFFF"/>
                </a:solidFill>
              </a:rPr>
              <a:t>thập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dữ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liệu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cho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bộ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dữ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liệu</a:t>
            </a:r>
            <a:r>
              <a:rPr lang="en-US" sz="2400" dirty="0">
                <a:solidFill>
                  <a:srgbClr val="FFFFFF"/>
                </a:solidFill>
              </a:rPr>
              <a:t> 2: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05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217B-7CC7-4B9D-A82A-D93131DE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Giới thiệu đề tài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25651-73BC-423B-A3FB-BFCE6C1CFC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A23741-C8CC-49EF-950D-A0B72BACD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E823DD-C233-455F-9FF9-40C20F5D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62B0-43CD-4CCA-A78C-E02E275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516835"/>
            <a:ext cx="3494429" cy="338163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vi-VN" sz="4400" dirty="0">
                <a:solidFill>
                  <a:srgbClr val="FFFFFF"/>
                </a:solidFill>
              </a:rPr>
              <a:t>V. </a:t>
            </a:r>
            <a:r>
              <a:rPr lang="vi-VN" sz="4400" dirty="0" err="1">
                <a:solidFill>
                  <a:srgbClr val="FFFFFF"/>
                </a:solidFill>
              </a:rPr>
              <a:t>Xử</a:t>
            </a:r>
            <a:r>
              <a:rPr lang="vi-VN" sz="4400" dirty="0">
                <a:solidFill>
                  <a:srgbClr val="FFFFFF"/>
                </a:solidFill>
              </a:rPr>
              <a:t> </a:t>
            </a:r>
            <a:r>
              <a:rPr lang="vi-VN" sz="4400" dirty="0" err="1">
                <a:solidFill>
                  <a:srgbClr val="FFFFFF"/>
                </a:solidFill>
              </a:rPr>
              <a:t>lí</a:t>
            </a:r>
            <a:r>
              <a:rPr lang="vi-VN" sz="4400" dirty="0">
                <a:solidFill>
                  <a:srgbClr val="FFFFFF"/>
                </a:solidFill>
              </a:rPr>
              <a:t> </a:t>
            </a:r>
            <a:r>
              <a:rPr lang="vi-VN" sz="4400" dirty="0" err="1">
                <a:solidFill>
                  <a:srgbClr val="FFFFFF"/>
                </a:solidFill>
              </a:rPr>
              <a:t>dữ</a:t>
            </a:r>
            <a:r>
              <a:rPr lang="vi-VN" sz="4400" dirty="0">
                <a:solidFill>
                  <a:srgbClr val="FFFFFF"/>
                </a:solidFill>
              </a:rPr>
              <a:t> </a:t>
            </a:r>
            <a:r>
              <a:rPr lang="vi-VN" sz="4400" dirty="0" err="1">
                <a:solidFill>
                  <a:srgbClr val="FFFFFF"/>
                </a:solidFill>
              </a:rPr>
              <a:t>liệu</a:t>
            </a:r>
            <a:r>
              <a:rPr lang="vi-VN" sz="4400" dirty="0">
                <a:solidFill>
                  <a:srgbClr val="FFFFFF"/>
                </a:solidFill>
              </a:rPr>
              <a:t> </a:t>
            </a:r>
            <a:r>
              <a:rPr lang="vi-VN" sz="4400" dirty="0" err="1">
                <a:solidFill>
                  <a:srgbClr val="FFFFFF"/>
                </a:solidFill>
              </a:rPr>
              <a:t>và</a:t>
            </a:r>
            <a:r>
              <a:rPr lang="vi-VN" sz="4400" dirty="0">
                <a:solidFill>
                  <a:srgbClr val="FFFFFF"/>
                </a:solidFill>
              </a:rPr>
              <a:t> </a:t>
            </a:r>
            <a:r>
              <a:rPr lang="vi-VN" sz="4400" dirty="0" err="1">
                <a:solidFill>
                  <a:srgbClr val="FFFFFF"/>
                </a:solidFill>
              </a:rPr>
              <a:t>áp</a:t>
            </a:r>
            <a:r>
              <a:rPr lang="vi-VN" sz="4400" dirty="0">
                <a:solidFill>
                  <a:srgbClr val="FFFFFF"/>
                </a:solidFill>
              </a:rPr>
              <a:t> </a:t>
            </a:r>
            <a:r>
              <a:rPr lang="vi-VN" sz="4400" dirty="0" err="1">
                <a:solidFill>
                  <a:srgbClr val="FFFFFF"/>
                </a:solidFill>
              </a:rPr>
              <a:t>dụng</a:t>
            </a:r>
            <a:r>
              <a:rPr lang="vi-VN" sz="4400" dirty="0">
                <a:solidFill>
                  <a:srgbClr val="FFFFFF"/>
                </a:solidFill>
              </a:rPr>
              <a:t> tương </a:t>
            </a:r>
            <a:r>
              <a:rPr lang="vi-VN" sz="4400" dirty="0" err="1">
                <a:solidFill>
                  <a:srgbClr val="FFFFFF"/>
                </a:solidFill>
              </a:rPr>
              <a:t>đồng</a:t>
            </a:r>
            <a:r>
              <a:rPr lang="vi-VN" sz="4400" dirty="0">
                <a:solidFill>
                  <a:srgbClr val="FFFFFF"/>
                </a:solidFill>
              </a:rPr>
              <a:t> trong </a:t>
            </a:r>
            <a:r>
              <a:rPr lang="vi-VN" sz="4400" dirty="0" err="1">
                <a:solidFill>
                  <a:srgbClr val="FFFFFF"/>
                </a:solidFill>
              </a:rPr>
              <a:t>huấn</a:t>
            </a:r>
            <a:r>
              <a:rPr lang="vi-VN" sz="4400" dirty="0">
                <a:solidFill>
                  <a:srgbClr val="FFFFFF"/>
                </a:solidFill>
              </a:rPr>
              <a:t> </a:t>
            </a:r>
            <a:r>
              <a:rPr lang="vi-VN" sz="4400" dirty="0" err="1">
                <a:solidFill>
                  <a:srgbClr val="FFFFFF"/>
                </a:solidFill>
              </a:rPr>
              <a:t>luyện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20FA-CD1A-4DDD-92B9-EC47A83D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22" y="4098073"/>
            <a:ext cx="3084844" cy="2560319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F00AF-6C1D-4FC6-89F3-121ED766A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16BAC71-D33F-4A08-A8C5-FBEB4294B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150" y="404261"/>
            <a:ext cx="7895967" cy="579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20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A23741-C8CC-49EF-950D-A0B72BACD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E823DD-C233-455F-9FF9-40C20F5D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62B0-43CD-4CCA-A78C-E02E275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516836"/>
            <a:ext cx="3494429" cy="2043483"/>
          </a:xfrm>
        </p:spPr>
        <p:txBody>
          <a:bodyPr>
            <a:normAutofit/>
          </a:bodyPr>
          <a:lstStyle/>
          <a:p>
            <a:r>
              <a:rPr lang="vi-VN" sz="4000" dirty="0">
                <a:solidFill>
                  <a:srgbClr val="FFFFFF"/>
                </a:solidFill>
              </a:rPr>
              <a:t>V</a:t>
            </a:r>
            <a:r>
              <a:rPr lang="en-US" sz="4000" dirty="0">
                <a:solidFill>
                  <a:srgbClr val="FFFFFF"/>
                </a:solidFill>
              </a:rPr>
              <a:t>I</a:t>
            </a:r>
            <a:r>
              <a:rPr lang="vi-VN" sz="4000" dirty="0">
                <a:solidFill>
                  <a:srgbClr val="FFFFFF"/>
                </a:solidFill>
              </a:rPr>
              <a:t>. </a:t>
            </a:r>
            <a:r>
              <a:rPr lang="vi-VN" sz="4000" dirty="0" err="1">
                <a:solidFill>
                  <a:srgbClr val="FFFFFF"/>
                </a:solidFill>
              </a:rPr>
              <a:t>Huấn</a:t>
            </a:r>
            <a:r>
              <a:rPr lang="vi-VN" sz="4000" dirty="0">
                <a:solidFill>
                  <a:srgbClr val="FFFFFF"/>
                </a:solidFill>
              </a:rPr>
              <a:t> </a:t>
            </a:r>
            <a:r>
              <a:rPr lang="vi-VN" sz="4000" dirty="0" err="1">
                <a:solidFill>
                  <a:srgbClr val="FFFFFF"/>
                </a:solidFill>
              </a:rPr>
              <a:t>luyện</a:t>
            </a:r>
            <a:r>
              <a:rPr lang="vi-VN" sz="4000" dirty="0">
                <a:solidFill>
                  <a:srgbClr val="FFFFFF"/>
                </a:solidFill>
              </a:rPr>
              <a:t> </a:t>
            </a:r>
            <a:r>
              <a:rPr lang="vi-VN" sz="4000" dirty="0" err="1">
                <a:solidFill>
                  <a:srgbClr val="FFFFFF"/>
                </a:solidFill>
              </a:rPr>
              <a:t>và</a:t>
            </a:r>
            <a:r>
              <a:rPr lang="vi-VN" sz="4000" dirty="0">
                <a:solidFill>
                  <a:srgbClr val="FFFFFF"/>
                </a:solidFill>
              </a:rPr>
              <a:t> </a:t>
            </a:r>
            <a:r>
              <a:rPr lang="vi-VN" sz="4000" dirty="0" err="1">
                <a:solidFill>
                  <a:srgbClr val="FFFFFF"/>
                </a:solidFill>
              </a:rPr>
              <a:t>dự</a:t>
            </a:r>
            <a:r>
              <a:rPr lang="vi-VN" sz="4000" dirty="0">
                <a:solidFill>
                  <a:srgbClr val="FFFFFF"/>
                </a:solidFill>
              </a:rPr>
              <a:t> </a:t>
            </a:r>
            <a:r>
              <a:rPr lang="vi-VN" sz="4000" dirty="0" err="1">
                <a:solidFill>
                  <a:srgbClr val="FFFFFF"/>
                </a:solidFill>
              </a:rPr>
              <a:t>đoán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F00AF-6C1D-4FC6-89F3-121ED766A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Hình ảnh 7">
            <a:extLst>
              <a:ext uri="{FF2B5EF4-FFF2-40B4-BE49-F238E27FC236}">
                <a16:creationId xmlns:a16="http://schemas.microsoft.com/office/drawing/2014/main" id="{9EBA80F1-7CDA-480C-9F5E-F7771713F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480" y="1020906"/>
            <a:ext cx="7539433" cy="4816187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0E5972F-9492-4B79-A523-295D06D665C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2125" y="2909888"/>
            <a:ext cx="3335338" cy="30797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sz="2400" dirty="0" err="1">
                <a:solidFill>
                  <a:srgbClr val="FFFFFF"/>
                </a:solidFill>
              </a:rPr>
              <a:t>Chuyển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các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kết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quả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dự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đoán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thành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dự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đoán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biến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động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giá</a:t>
            </a:r>
            <a:r>
              <a:rPr lang="en-US" sz="2400" dirty="0">
                <a:solidFill>
                  <a:srgbClr val="FFFFFF"/>
                </a:solidFill>
              </a:rPr>
              <a:t>: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0694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A23741-C8CC-49EF-950D-A0B72BACD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E823DD-C233-455F-9FF9-40C20F5D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62B0-43CD-4CCA-A78C-E02E275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335398" cy="210387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VII. </a:t>
            </a:r>
            <a:r>
              <a:rPr lang="en-US" sz="4000" dirty="0" err="1">
                <a:solidFill>
                  <a:srgbClr val="FFFFFF"/>
                </a:solidFill>
              </a:rPr>
              <a:t>Đánh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giá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20FA-CD1A-4DDD-92B9-EC47A83D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0" y="2754351"/>
            <a:ext cx="3494429" cy="3234968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Chiến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lược</a:t>
            </a:r>
            <a:r>
              <a:rPr lang="en-US" sz="2400" dirty="0">
                <a:solidFill>
                  <a:srgbClr val="FFFFFF"/>
                </a:solidFill>
              </a:rPr>
              <a:t> 1: </a:t>
            </a:r>
            <a:r>
              <a:rPr lang="en-US" sz="2400" dirty="0" err="1">
                <a:solidFill>
                  <a:srgbClr val="FFFFFF"/>
                </a:solidFill>
              </a:rPr>
              <a:t>Áp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dụng</a:t>
            </a:r>
            <a:r>
              <a:rPr lang="en-US" sz="2400" dirty="0">
                <a:solidFill>
                  <a:srgbClr val="FFFFFF"/>
                </a:solidFill>
              </a:rPr>
              <a:t> long profit.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F00AF-6C1D-4FC6-89F3-121ED766A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2" descr="Graph displaying the potential profit/loss of the long call option strategy at expiration.">
            <a:extLst>
              <a:ext uri="{FF2B5EF4-FFF2-40B4-BE49-F238E27FC236}">
                <a16:creationId xmlns:a16="http://schemas.microsoft.com/office/drawing/2014/main" id="{CC05DDD0-A8BE-4D55-B76A-C181480EC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3543" y="1444878"/>
            <a:ext cx="7281181" cy="396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368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A23741-C8CC-49EF-950D-A0B72BACD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E823DD-C233-455F-9FF9-40C20F5D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62B0-43CD-4CCA-A78C-E02E275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516835"/>
            <a:ext cx="3410557" cy="210387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VII. </a:t>
            </a:r>
            <a:r>
              <a:rPr lang="en-US" sz="4000" dirty="0" err="1">
                <a:solidFill>
                  <a:srgbClr val="FFFFFF"/>
                </a:solidFill>
              </a:rPr>
              <a:t>Đánh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giá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20FA-CD1A-4DDD-92B9-EC47A83D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0" y="2773720"/>
            <a:ext cx="3494429" cy="3335519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Chiến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lược</a:t>
            </a:r>
            <a:r>
              <a:rPr lang="en-US" sz="2400" dirty="0">
                <a:solidFill>
                  <a:srgbClr val="FFFFFF"/>
                </a:solidFill>
              </a:rPr>
              <a:t> 1: </a:t>
            </a:r>
            <a:r>
              <a:rPr lang="en-US" sz="2400" dirty="0" err="1">
                <a:solidFill>
                  <a:srgbClr val="FFFFFF"/>
                </a:solidFill>
              </a:rPr>
              <a:t>Áp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dụng</a:t>
            </a:r>
            <a:r>
              <a:rPr lang="en-US" sz="2400" dirty="0">
                <a:solidFill>
                  <a:srgbClr val="FFFFFF"/>
                </a:solidFill>
              </a:rPr>
              <a:t> long profit.</a:t>
            </a:r>
          </a:p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Chiến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lược</a:t>
            </a:r>
            <a:r>
              <a:rPr lang="vi-VN" sz="2400" dirty="0">
                <a:solidFill>
                  <a:srgbClr val="FFFFFF"/>
                </a:solidFill>
              </a:rPr>
              <a:t> 2: </a:t>
            </a:r>
            <a:r>
              <a:rPr lang="vi-VN" sz="2400" dirty="0" err="1">
                <a:solidFill>
                  <a:srgbClr val="FFFFFF"/>
                </a:solidFill>
              </a:rPr>
              <a:t>Áp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dụng</a:t>
            </a:r>
            <a:r>
              <a:rPr lang="vi-VN" sz="2400" dirty="0">
                <a:solidFill>
                  <a:srgbClr val="FFFFFF"/>
                </a:solidFill>
              </a:rPr>
              <a:t> thêm </a:t>
            </a:r>
            <a:r>
              <a:rPr lang="vi-VN" sz="2400" dirty="0" err="1">
                <a:solidFill>
                  <a:srgbClr val="FFFFFF"/>
                </a:solidFill>
              </a:rPr>
              <a:t>short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profit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vào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chiến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lược</a:t>
            </a:r>
            <a:r>
              <a:rPr lang="vi-VN" sz="2400" dirty="0">
                <a:solidFill>
                  <a:srgbClr val="FFFFFF"/>
                </a:solidFill>
              </a:rPr>
              <a:t> 1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  <a:endParaRPr lang="vi-VN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F00AF-6C1D-4FC6-89F3-121ED766A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2" descr="Graph displaying the potential profit/loss of the short call option strategy at expiration.">
            <a:extLst>
              <a:ext uri="{FF2B5EF4-FFF2-40B4-BE49-F238E27FC236}">
                <a16:creationId xmlns:a16="http://schemas.microsoft.com/office/drawing/2014/main" id="{94DD0CF4-D704-4AC9-8E7E-A04F5ED5F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486" y="1568772"/>
            <a:ext cx="7295296" cy="396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25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62B0-43CD-4CCA-A78C-E02E275E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VIII. </a:t>
            </a:r>
            <a:r>
              <a:rPr lang="en-US" sz="4000" dirty="0" err="1">
                <a:solidFill>
                  <a:schemeClr val="tx1"/>
                </a:solidFill>
              </a:rPr>
              <a:t>Các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cải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tiến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17C96-39A2-4869-9951-F2B68E17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 3" panose="05040102010807070707" pitchFamily="18" charset="2"/>
              <a:buChar char="u"/>
            </a:pPr>
            <a:r>
              <a:rPr lang="vi-VN" sz="2400" dirty="0" err="1">
                <a:solidFill>
                  <a:schemeClr val="tx1"/>
                </a:solidFill>
              </a:rPr>
              <a:t>Chỉnh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sửa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sử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dụng</a:t>
            </a:r>
            <a:r>
              <a:rPr lang="vi-VN" sz="2400" dirty="0">
                <a:solidFill>
                  <a:schemeClr val="tx1"/>
                </a:solidFill>
              </a:rPr>
              <a:t> SAX </a:t>
            </a:r>
            <a:r>
              <a:rPr lang="vi-VN" sz="2400" dirty="0" err="1">
                <a:solidFill>
                  <a:schemeClr val="tx1"/>
                </a:solidFill>
              </a:rPr>
              <a:t>với</a:t>
            </a:r>
            <a:r>
              <a:rPr lang="vi-VN" sz="2400" dirty="0">
                <a:solidFill>
                  <a:schemeClr val="tx1"/>
                </a:solidFill>
              </a:rPr>
              <a:t> đơn </a:t>
            </a:r>
            <a:r>
              <a:rPr lang="vi-VN" sz="2400" dirty="0" err="1">
                <a:solidFill>
                  <a:schemeClr val="tx1"/>
                </a:solidFill>
              </a:rPr>
              <a:t>thuộc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tính</a:t>
            </a:r>
            <a:r>
              <a:rPr lang="vi-VN" sz="2400" dirty="0">
                <a:solidFill>
                  <a:schemeClr val="tx1"/>
                </a:solidFill>
              </a:rPr>
              <a:t> PROC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vi-VN" sz="2400" dirty="0">
              <a:solidFill>
                <a:schemeClr val="tx1"/>
              </a:solidFill>
            </a:endParaRPr>
          </a:p>
          <a:p>
            <a:pPr>
              <a:buClrTx/>
              <a:buFont typeface="Wingdings 3" panose="05040102010807070707" pitchFamily="18" charset="2"/>
              <a:buChar char="u"/>
            </a:pPr>
            <a:r>
              <a:rPr lang="vi-VN" sz="2400" dirty="0" err="1">
                <a:solidFill>
                  <a:schemeClr val="tx1"/>
                </a:solidFill>
              </a:rPr>
              <a:t>Áp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dụng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các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vi-VN" sz="2400" dirty="0">
                <a:solidFill>
                  <a:schemeClr val="tx1"/>
                </a:solidFill>
              </a:rPr>
              <a:t>mô </a:t>
            </a:r>
            <a:r>
              <a:rPr lang="vi-VN" sz="2400" dirty="0" err="1">
                <a:solidFill>
                  <a:schemeClr val="tx1"/>
                </a:solidFill>
              </a:rPr>
              <a:t>hình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hiện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đại</a:t>
            </a:r>
            <a:r>
              <a:rPr lang="vi-VN" sz="2400" dirty="0">
                <a:solidFill>
                  <a:schemeClr val="tx1"/>
                </a:solidFill>
              </a:rPr>
              <a:t>: </a:t>
            </a:r>
            <a:r>
              <a:rPr lang="vi-VN" sz="2400" dirty="0" err="1">
                <a:solidFill>
                  <a:schemeClr val="tx1"/>
                </a:solidFill>
              </a:rPr>
              <a:t>XGBoost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và</a:t>
            </a:r>
            <a:r>
              <a:rPr lang="vi-VN" sz="2400" dirty="0">
                <a:solidFill>
                  <a:schemeClr val="tx1"/>
                </a:solidFill>
              </a:rPr>
              <a:t> LSTM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vi-VN" sz="2400" dirty="0">
              <a:solidFill>
                <a:schemeClr val="tx1"/>
              </a:solidFill>
            </a:endParaRPr>
          </a:p>
          <a:p>
            <a:pPr>
              <a:buClrTx/>
              <a:buFont typeface="Wingdings 3" panose="05040102010807070707" pitchFamily="18" charset="2"/>
              <a:buChar char="u"/>
            </a:pPr>
            <a:r>
              <a:rPr lang="vi-VN" sz="2400" dirty="0" err="1">
                <a:solidFill>
                  <a:schemeClr val="tx1"/>
                </a:solidFill>
              </a:rPr>
              <a:t>Phát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hiện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overfit – underfit </a:t>
            </a:r>
            <a:r>
              <a:rPr lang="vi-VN" sz="2400" dirty="0">
                <a:solidFill>
                  <a:schemeClr val="tx1"/>
                </a:solidFill>
              </a:rPr>
              <a:t>qua </a:t>
            </a:r>
            <a:r>
              <a:rPr lang="vi-VN" sz="2400" dirty="0" err="1">
                <a:solidFill>
                  <a:schemeClr val="tx1"/>
                </a:solidFill>
              </a:rPr>
              <a:t>từng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fold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dữ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liệu</a:t>
            </a:r>
            <a:r>
              <a:rPr lang="vi-VN" sz="2400" dirty="0">
                <a:solidFill>
                  <a:schemeClr val="tx1"/>
                </a:solidFill>
              </a:rPr>
              <a:t> trong </a:t>
            </a:r>
            <a:r>
              <a:rPr lang="vi-VN" sz="2400" dirty="0" err="1">
                <a:solidFill>
                  <a:schemeClr val="tx1"/>
                </a:solidFill>
              </a:rPr>
              <a:t>thử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nghiệm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vi-VN" sz="2400" dirty="0">
              <a:solidFill>
                <a:schemeClr val="tx1"/>
              </a:solidFill>
            </a:endParaRPr>
          </a:p>
          <a:p>
            <a:pPr>
              <a:buClrTx/>
              <a:buFont typeface="Wingdings 3" panose="05040102010807070707" pitchFamily="18" charset="2"/>
              <a:buChar char="u"/>
            </a:pPr>
            <a:r>
              <a:rPr lang="vi-VN" sz="2400" dirty="0" err="1">
                <a:solidFill>
                  <a:schemeClr val="tx1"/>
                </a:solidFill>
              </a:rPr>
              <a:t>Loại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bỏ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giới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hạn</a:t>
            </a:r>
            <a:r>
              <a:rPr lang="vi-VN" sz="2400" dirty="0">
                <a:solidFill>
                  <a:schemeClr val="tx1"/>
                </a:solidFill>
              </a:rPr>
              <a:t> khi </a:t>
            </a:r>
            <a:r>
              <a:rPr lang="vi-VN" sz="2400" dirty="0" err="1">
                <a:solidFill>
                  <a:schemeClr val="tx1"/>
                </a:solidFill>
              </a:rPr>
              <a:t>sử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dụng</a:t>
            </a:r>
            <a:r>
              <a:rPr lang="vi-VN" sz="2400" dirty="0">
                <a:solidFill>
                  <a:schemeClr val="tx1"/>
                </a:solidFill>
              </a:rPr>
              <a:t> đa </a:t>
            </a:r>
            <a:r>
              <a:rPr lang="vi-VN" sz="2400" dirty="0" err="1">
                <a:solidFill>
                  <a:schemeClr val="tx1"/>
                </a:solidFill>
              </a:rPr>
              <a:t>thuộc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tính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vi-VN" sz="2400" dirty="0">
              <a:solidFill>
                <a:schemeClr val="tx1"/>
              </a:solidFill>
            </a:endParaRPr>
          </a:p>
          <a:p>
            <a:pPr>
              <a:buClrTx/>
              <a:buFont typeface="Wingdings 3" panose="05040102010807070707" pitchFamily="18" charset="2"/>
              <a:buChar char="u"/>
            </a:pPr>
            <a:r>
              <a:rPr lang="vi-VN" sz="2400" dirty="0" err="1">
                <a:solidFill>
                  <a:schemeClr val="tx1"/>
                </a:solidFill>
              </a:rPr>
              <a:t>Thực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hiện</a:t>
            </a:r>
            <a:r>
              <a:rPr lang="vi-VN" sz="2400" dirty="0">
                <a:solidFill>
                  <a:schemeClr val="tx1"/>
                </a:solidFill>
              </a:rPr>
              <a:t> không </a:t>
            </a:r>
            <a:r>
              <a:rPr lang="vi-VN" sz="2400" dirty="0" err="1">
                <a:solidFill>
                  <a:schemeClr val="tx1"/>
                </a:solidFill>
              </a:rPr>
              <a:t>giới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hạn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các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cấu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hình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296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217B-7CC7-4B9D-A82A-D93131DE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Kết quả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25651-73BC-423B-A3FB-BFCE6C1CFC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3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A23741-C8CC-49EF-950D-A0B72BACD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E823DD-C233-455F-9FF9-40C20F5D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62B0-43CD-4CCA-A78C-E02E275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vi-VN" sz="4000">
                <a:solidFill>
                  <a:srgbClr val="FFFFFF"/>
                </a:solidFill>
              </a:rPr>
              <a:t>I. Kết quả trên bộ dữ liệu cơ sở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20FA-CD1A-4DDD-92B9-EC47A83D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Kết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quả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tốt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nhất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từng</a:t>
            </a:r>
            <a:r>
              <a:rPr lang="vi-VN" sz="2400" dirty="0">
                <a:solidFill>
                  <a:srgbClr val="FFFFFF"/>
                </a:solidFill>
              </a:rPr>
              <a:t> mô </a:t>
            </a:r>
            <a:r>
              <a:rPr lang="vi-VN" sz="2400" dirty="0" err="1">
                <a:solidFill>
                  <a:srgbClr val="FFFFFF"/>
                </a:solidFill>
              </a:rPr>
              <a:t>hình</a:t>
            </a:r>
            <a:r>
              <a:rPr lang="vi-VN" sz="2400" dirty="0">
                <a:solidFill>
                  <a:srgbClr val="FFFFFF"/>
                </a:solidFill>
              </a:rPr>
              <a:t>, </a:t>
            </a:r>
            <a:r>
              <a:rPr lang="vi-VN" sz="2400" b="1" dirty="0">
                <a:solidFill>
                  <a:srgbClr val="FFFFFF"/>
                </a:solidFill>
              </a:rPr>
              <a:t>không </a:t>
            </a:r>
            <a:r>
              <a:rPr lang="vi-VN" sz="2400" b="1" dirty="0" err="1">
                <a:solidFill>
                  <a:srgbClr val="FFFFFF"/>
                </a:solidFill>
              </a:rPr>
              <a:t>áp</a:t>
            </a:r>
            <a:r>
              <a:rPr lang="vi-VN" sz="2400" b="1" dirty="0">
                <a:solidFill>
                  <a:srgbClr val="FFFFFF"/>
                </a:solidFill>
              </a:rPr>
              <a:t> </a:t>
            </a:r>
            <a:r>
              <a:rPr lang="vi-VN" sz="2400" b="1" dirty="0" err="1">
                <a:solidFill>
                  <a:srgbClr val="FFFFFF"/>
                </a:solidFill>
              </a:rPr>
              <a:t>dụng</a:t>
            </a:r>
            <a:r>
              <a:rPr lang="vi-VN" sz="2400" dirty="0">
                <a:solidFill>
                  <a:srgbClr val="FFFFFF"/>
                </a:solidFill>
              </a:rPr>
              <a:t> tương </a:t>
            </a:r>
            <a:r>
              <a:rPr lang="vi-VN" sz="2400" dirty="0" err="1">
                <a:solidFill>
                  <a:srgbClr val="FFFFFF"/>
                </a:solidFill>
              </a:rPr>
              <a:t>đồng</a:t>
            </a:r>
            <a:r>
              <a:rPr lang="vi-VN" sz="24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F00AF-6C1D-4FC6-89F3-121ED766A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B60F1B72-05D9-49B9-A29A-032E72FB4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249" y="735979"/>
            <a:ext cx="7932627" cy="486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2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A23741-C8CC-49EF-950D-A0B72BACD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E823DD-C233-455F-9FF9-40C20F5D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62B0-43CD-4CCA-A78C-E02E275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vi-VN" sz="4000">
                <a:solidFill>
                  <a:srgbClr val="FFFFFF"/>
                </a:solidFill>
              </a:rPr>
              <a:t>I. Kết quả trên bộ dữ liệu cơ sở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20FA-CD1A-4DDD-92B9-EC47A83D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Kết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quả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tốt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nhất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từng</a:t>
            </a:r>
            <a:r>
              <a:rPr lang="vi-VN" sz="2400" dirty="0">
                <a:solidFill>
                  <a:srgbClr val="FFFFFF"/>
                </a:solidFill>
              </a:rPr>
              <a:t> mô </a:t>
            </a:r>
            <a:r>
              <a:rPr lang="vi-VN" sz="2400" dirty="0" err="1">
                <a:solidFill>
                  <a:srgbClr val="FFFFFF"/>
                </a:solidFill>
              </a:rPr>
              <a:t>hình</a:t>
            </a:r>
            <a:r>
              <a:rPr lang="vi-VN" sz="2400" dirty="0">
                <a:solidFill>
                  <a:srgbClr val="FFFFFF"/>
                </a:solidFill>
              </a:rPr>
              <a:t>, </a:t>
            </a:r>
            <a:r>
              <a:rPr lang="vi-VN" sz="2400" b="1" dirty="0" err="1">
                <a:solidFill>
                  <a:srgbClr val="FFFFFF"/>
                </a:solidFill>
              </a:rPr>
              <a:t>áp</a:t>
            </a:r>
            <a:r>
              <a:rPr lang="vi-VN" sz="2400" b="1" dirty="0">
                <a:solidFill>
                  <a:srgbClr val="FFFFFF"/>
                </a:solidFill>
              </a:rPr>
              <a:t> </a:t>
            </a:r>
            <a:r>
              <a:rPr lang="vi-VN" sz="2400" b="1" dirty="0" err="1">
                <a:solidFill>
                  <a:srgbClr val="FFFFFF"/>
                </a:solidFill>
              </a:rPr>
              <a:t>dụng</a:t>
            </a:r>
            <a:r>
              <a:rPr lang="vi-VN" sz="2400" dirty="0">
                <a:solidFill>
                  <a:srgbClr val="FFFFFF"/>
                </a:solidFill>
              </a:rPr>
              <a:t> tương </a:t>
            </a:r>
            <a:r>
              <a:rPr lang="vi-VN" sz="2400" dirty="0" err="1">
                <a:solidFill>
                  <a:srgbClr val="FFFFFF"/>
                </a:solidFill>
              </a:rPr>
              <a:t>đồng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  <a:endParaRPr lang="vi-VN" sz="24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F00AF-6C1D-4FC6-89F3-121ED766A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8B7D7087-4BC9-41F3-BD62-85A22F187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901" y="669073"/>
            <a:ext cx="8015414" cy="450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2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A23741-C8CC-49EF-950D-A0B72BACD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E823DD-C233-455F-9FF9-40C20F5D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62B0-43CD-4CCA-A78C-E02E275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vi-VN" sz="4000">
                <a:solidFill>
                  <a:srgbClr val="FFFFFF"/>
                </a:solidFill>
              </a:rPr>
              <a:t>I. Kết quả trên bộ dữ liệu cơ sở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20FA-CD1A-4DDD-92B9-EC47A83D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vi-VN" sz="2400" dirty="0">
                <a:solidFill>
                  <a:srgbClr val="FFFFFF"/>
                </a:solidFill>
              </a:rPr>
              <a:t>So </a:t>
            </a:r>
            <a:r>
              <a:rPr lang="vi-VN" sz="2400" dirty="0" err="1">
                <a:solidFill>
                  <a:srgbClr val="FFFFFF"/>
                </a:solidFill>
              </a:rPr>
              <a:t>sánh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giữa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có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và</a:t>
            </a:r>
            <a:r>
              <a:rPr lang="vi-VN" sz="2400" dirty="0">
                <a:solidFill>
                  <a:srgbClr val="FFFFFF"/>
                </a:solidFill>
              </a:rPr>
              <a:t> không </a:t>
            </a:r>
            <a:r>
              <a:rPr lang="vi-VN" sz="2400" dirty="0" err="1">
                <a:solidFill>
                  <a:srgbClr val="FFFFFF"/>
                </a:solidFill>
              </a:rPr>
              <a:t>áp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dụng</a:t>
            </a:r>
            <a:r>
              <a:rPr lang="vi-VN" sz="2400" dirty="0">
                <a:solidFill>
                  <a:srgbClr val="FFFFFF"/>
                </a:solidFill>
              </a:rPr>
              <a:t> tương </a:t>
            </a:r>
            <a:r>
              <a:rPr lang="vi-VN" sz="2400" dirty="0" err="1">
                <a:solidFill>
                  <a:srgbClr val="FFFFFF"/>
                </a:solidFill>
              </a:rPr>
              <a:t>đồng</a:t>
            </a:r>
            <a:r>
              <a:rPr lang="vi-VN" sz="2400" dirty="0">
                <a:solidFill>
                  <a:srgbClr val="FFFFFF"/>
                </a:solidFill>
              </a:rPr>
              <a:t>, </a:t>
            </a:r>
            <a:r>
              <a:rPr lang="vi-VN" sz="2400" dirty="0" err="1">
                <a:solidFill>
                  <a:srgbClr val="FFFFFF"/>
                </a:solidFill>
              </a:rPr>
              <a:t>chiến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lược</a:t>
            </a:r>
            <a:r>
              <a:rPr lang="vi-VN" sz="2400" dirty="0">
                <a:solidFill>
                  <a:srgbClr val="FFFFFF"/>
                </a:solidFill>
              </a:rPr>
              <a:t> 1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  <a:endParaRPr lang="vi-VN" sz="24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F00AF-6C1D-4FC6-89F3-121ED766A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Hình ảnh 5">
            <a:extLst>
              <a:ext uri="{FF2B5EF4-FFF2-40B4-BE49-F238E27FC236}">
                <a16:creationId xmlns:a16="http://schemas.microsoft.com/office/drawing/2014/main" id="{14746FC1-7FD0-4E94-95F8-4A6F18318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406" y="879285"/>
            <a:ext cx="7853455" cy="511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3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A23741-C8CC-49EF-950D-A0B72BACD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E823DD-C233-455F-9FF9-40C20F5D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62B0-43CD-4CCA-A78C-E02E275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vi-VN" sz="4000">
                <a:solidFill>
                  <a:srgbClr val="FFFFFF"/>
                </a:solidFill>
              </a:rPr>
              <a:t>I. Kết quả trên bộ dữ liệu cơ sở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20FA-CD1A-4DDD-92B9-EC47A83D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vi-VN" sz="2400" dirty="0">
                <a:solidFill>
                  <a:srgbClr val="FFFFFF"/>
                </a:solidFill>
              </a:rPr>
              <a:t>So </a:t>
            </a:r>
            <a:r>
              <a:rPr lang="vi-VN" sz="2400" dirty="0" err="1">
                <a:solidFill>
                  <a:srgbClr val="FFFFFF"/>
                </a:solidFill>
              </a:rPr>
              <a:t>sánh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giữa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có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và</a:t>
            </a:r>
            <a:r>
              <a:rPr lang="vi-VN" sz="2400" dirty="0">
                <a:solidFill>
                  <a:srgbClr val="FFFFFF"/>
                </a:solidFill>
              </a:rPr>
              <a:t> không </a:t>
            </a:r>
            <a:r>
              <a:rPr lang="vi-VN" sz="2400" dirty="0" err="1">
                <a:solidFill>
                  <a:srgbClr val="FFFFFF"/>
                </a:solidFill>
              </a:rPr>
              <a:t>áp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dụng</a:t>
            </a:r>
            <a:r>
              <a:rPr lang="vi-VN" sz="2400" dirty="0">
                <a:solidFill>
                  <a:srgbClr val="FFFFFF"/>
                </a:solidFill>
              </a:rPr>
              <a:t> tương </a:t>
            </a:r>
            <a:r>
              <a:rPr lang="vi-VN" sz="2400" dirty="0" err="1">
                <a:solidFill>
                  <a:srgbClr val="FFFFFF"/>
                </a:solidFill>
              </a:rPr>
              <a:t>đồng</a:t>
            </a:r>
            <a:r>
              <a:rPr lang="vi-VN" sz="2400" dirty="0">
                <a:solidFill>
                  <a:srgbClr val="FFFFFF"/>
                </a:solidFill>
              </a:rPr>
              <a:t>, </a:t>
            </a:r>
            <a:r>
              <a:rPr lang="vi-VN" sz="2400" dirty="0" err="1">
                <a:solidFill>
                  <a:srgbClr val="FFFFFF"/>
                </a:solidFill>
              </a:rPr>
              <a:t>chiến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lược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2.</a:t>
            </a:r>
            <a:endParaRPr lang="vi-VN" sz="24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F00AF-6C1D-4FC6-89F3-121ED766A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Hình ảnh 6">
            <a:extLst>
              <a:ext uri="{FF2B5EF4-FFF2-40B4-BE49-F238E27FC236}">
                <a16:creationId xmlns:a16="http://schemas.microsoft.com/office/drawing/2014/main" id="{456BEDA4-7E6C-4555-BDE4-72C91E9C5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274" y="889396"/>
            <a:ext cx="7821719" cy="507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1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141E-E8C2-4DF2-A37E-7B973A50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I. Giới thiệu chứng khoán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FBB6-5862-484A-A54A-7860D99DA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3"/>
          </a:xfrm>
        </p:spPr>
        <p:txBody>
          <a:bodyPr>
            <a:normAutofit/>
          </a:bodyPr>
          <a:lstStyle/>
          <a:p>
            <a:pPr>
              <a:buClrTx/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Chứng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khoán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một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loại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tài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sản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tài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chính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có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thể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giao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dịch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>
              <a:buClrTx/>
              <a:buFont typeface="Wingdings 3" panose="05040102010807070707" pitchFamily="18" charset="2"/>
              <a:buChar char="u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Tx/>
              <a:buFont typeface="Wingdings 3" panose="05040102010807070707" pitchFamily="18" charset="2"/>
              <a:buChar char="u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Tx/>
              <a:buFont typeface="Wingdings 3" panose="05040102010807070707" pitchFamily="18" charset="2"/>
              <a:buChar char="u"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Tx/>
              <a:buFont typeface="Wingdings 3" panose="05040102010807070707" pitchFamily="18" charset="2"/>
              <a:buChar char="u"/>
            </a:pPr>
            <a:r>
              <a:rPr lang="vi-VN" sz="2400" dirty="0" err="1">
                <a:solidFill>
                  <a:schemeClr val="tx1"/>
                </a:solidFill>
              </a:rPr>
              <a:t>Giá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có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thể</a:t>
            </a:r>
            <a:r>
              <a:rPr lang="vi-VN" sz="2400" dirty="0">
                <a:solidFill>
                  <a:schemeClr val="tx1"/>
                </a:solidFill>
              </a:rPr>
              <a:t> tăng nhanh liên </a:t>
            </a:r>
            <a:r>
              <a:rPr lang="vi-VN" sz="2400" dirty="0" err="1">
                <a:solidFill>
                  <a:schemeClr val="tx1"/>
                </a:solidFill>
              </a:rPr>
              <a:t>tục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rồi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đột</a:t>
            </a:r>
            <a:r>
              <a:rPr lang="vi-VN" sz="2400" dirty="0">
                <a:solidFill>
                  <a:schemeClr val="tx1"/>
                </a:solidFill>
              </a:rPr>
              <a:t> nhiên </a:t>
            </a:r>
            <a:r>
              <a:rPr lang="vi-VN" sz="2400" dirty="0" err="1">
                <a:solidFill>
                  <a:schemeClr val="tx1"/>
                </a:solidFill>
              </a:rPr>
              <a:t>giảm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mạng</a:t>
            </a:r>
            <a:r>
              <a:rPr lang="vi-VN" sz="2400" dirty="0">
                <a:solidFill>
                  <a:schemeClr val="tx1"/>
                </a:solidFill>
              </a:rPr>
              <a:t> gây thua </a:t>
            </a:r>
            <a:r>
              <a:rPr lang="vi-VN" sz="2400" dirty="0" err="1">
                <a:solidFill>
                  <a:schemeClr val="tx1"/>
                </a:solidFill>
              </a:rPr>
              <a:t>lỗ</a:t>
            </a:r>
            <a:r>
              <a:rPr lang="vi-VN" sz="2400" dirty="0">
                <a:solidFill>
                  <a:schemeClr val="tx1"/>
                </a:solidFill>
              </a:rPr>
              <a:t> cho </a:t>
            </a:r>
            <a:r>
              <a:rPr lang="vi-VN" sz="2400" dirty="0" err="1">
                <a:solidFill>
                  <a:schemeClr val="tx1"/>
                </a:solidFill>
              </a:rPr>
              <a:t>người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đầu</a:t>
            </a:r>
            <a:r>
              <a:rPr lang="vi-VN" sz="2400" dirty="0">
                <a:solidFill>
                  <a:schemeClr val="tx1"/>
                </a:solidFill>
              </a:rPr>
              <a:t> tư</a:t>
            </a:r>
            <a:r>
              <a:rPr lang="en-US" sz="2400" dirty="0">
                <a:solidFill>
                  <a:schemeClr val="tx1"/>
                </a:solidFill>
              </a:rPr>
              <a:t>. Do </a:t>
            </a:r>
            <a:r>
              <a:rPr lang="en-US" sz="2400" dirty="0" err="1">
                <a:solidFill>
                  <a:schemeClr val="tx1"/>
                </a:solidFill>
              </a:rPr>
              <a:t>đó</a:t>
            </a:r>
            <a:r>
              <a:rPr lang="vi-VN" sz="2400" dirty="0">
                <a:solidFill>
                  <a:schemeClr val="tx1"/>
                </a:solidFill>
              </a:rPr>
              <a:t>, nhu </a:t>
            </a:r>
            <a:r>
              <a:rPr lang="vi-VN" sz="2400" dirty="0" err="1">
                <a:solidFill>
                  <a:schemeClr val="tx1"/>
                </a:solidFill>
              </a:rPr>
              <a:t>cầu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dự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đoán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giá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chứng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khoán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được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hình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thành</a:t>
            </a:r>
            <a:r>
              <a:rPr lang="vi-VN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AF950655-39CE-46B1-9D0F-CD03598A9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015" y="2281295"/>
            <a:ext cx="5783969" cy="253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2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F6C9D135-2BF4-4694-8732-88EEE18A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78FCE6-4D20-4A9A-90B4-C948024E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CBF307-3BC6-4D33-BC45-E7DADD14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D52AB10-A2E8-4497-AE97-16F9577E8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7FBCFF0-6CD1-40C7-9A2F-5CDCE1BA3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62B0-43CD-4CCA-A78C-E02E275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I. Kết quả trên bộ dữ liệu cơ sở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20FA-CD1A-4DDD-92B9-EC47A83DC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6566" y="6366320"/>
            <a:ext cx="9607031" cy="822960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vi-VN" sz="2400" spc="200" dirty="0" err="1">
                <a:latin typeface="+mj-lt"/>
              </a:rPr>
              <a:t>Kết</a:t>
            </a:r>
            <a:r>
              <a:rPr lang="vi-VN" sz="2400" spc="200" dirty="0">
                <a:latin typeface="+mj-lt"/>
              </a:rPr>
              <a:t> </a:t>
            </a:r>
            <a:r>
              <a:rPr lang="vi-VN" sz="2400" spc="200" dirty="0" err="1">
                <a:latin typeface="+mj-lt"/>
              </a:rPr>
              <a:t>quả</a:t>
            </a:r>
            <a:r>
              <a:rPr lang="vi-VN" sz="2400" spc="200" dirty="0">
                <a:latin typeface="+mj-lt"/>
              </a:rPr>
              <a:t> </a:t>
            </a:r>
            <a:r>
              <a:rPr lang="vi-VN" sz="2400" spc="200" dirty="0" err="1">
                <a:latin typeface="+mj-lt"/>
              </a:rPr>
              <a:t>tốt</a:t>
            </a:r>
            <a:r>
              <a:rPr lang="vi-VN" sz="2400" spc="200" dirty="0">
                <a:latin typeface="+mj-lt"/>
              </a:rPr>
              <a:t> </a:t>
            </a:r>
            <a:r>
              <a:rPr lang="vi-VN" sz="2400" spc="200" dirty="0" err="1">
                <a:latin typeface="+mj-lt"/>
              </a:rPr>
              <a:t>nhất</a:t>
            </a:r>
            <a:r>
              <a:rPr lang="vi-VN" sz="2400" spc="200" dirty="0">
                <a:latin typeface="+mj-lt"/>
              </a:rPr>
              <a:t> </a:t>
            </a:r>
            <a:r>
              <a:rPr lang="vi-VN" sz="2400" spc="200" dirty="0" err="1">
                <a:latin typeface="+mj-lt"/>
              </a:rPr>
              <a:t>được</a:t>
            </a:r>
            <a:r>
              <a:rPr lang="vi-VN" sz="2400" spc="200" dirty="0">
                <a:latin typeface="+mj-lt"/>
              </a:rPr>
              <a:t> </a:t>
            </a:r>
            <a:r>
              <a:rPr lang="vi-VN" sz="2400" spc="200" dirty="0" err="1">
                <a:latin typeface="+mj-lt"/>
              </a:rPr>
              <a:t>báo</a:t>
            </a:r>
            <a:r>
              <a:rPr lang="vi-VN" sz="2400" spc="200" dirty="0">
                <a:latin typeface="+mj-lt"/>
              </a:rPr>
              <a:t> </a:t>
            </a:r>
            <a:r>
              <a:rPr lang="vi-VN" sz="2400" spc="200" dirty="0" err="1">
                <a:latin typeface="+mj-lt"/>
              </a:rPr>
              <a:t>cáo</a:t>
            </a:r>
            <a:r>
              <a:rPr lang="vi-VN" sz="2400" spc="200" dirty="0">
                <a:latin typeface="+mj-lt"/>
              </a:rPr>
              <a:t> trong nghiên </a:t>
            </a:r>
            <a:r>
              <a:rPr lang="vi-VN" sz="2400" spc="200" dirty="0" err="1">
                <a:latin typeface="+mj-lt"/>
              </a:rPr>
              <a:t>cứu</a:t>
            </a:r>
            <a:r>
              <a:rPr lang="vi-VN" sz="2400" spc="200" dirty="0">
                <a:latin typeface="+mj-lt"/>
              </a:rPr>
              <a:t> cơ </a:t>
            </a:r>
            <a:r>
              <a:rPr lang="vi-VN" sz="2400" spc="200" dirty="0" err="1">
                <a:latin typeface="+mj-lt"/>
              </a:rPr>
              <a:t>sở</a:t>
            </a:r>
            <a:r>
              <a:rPr lang="en-US" sz="2400" spc="200" dirty="0">
                <a:latin typeface="+mj-lt"/>
              </a:rPr>
              <a:t>.</a:t>
            </a:r>
            <a:endParaRPr lang="vi-VN" sz="2400" spc="200" dirty="0">
              <a:latin typeface="+mj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FB0B787-E713-4BAC-9EB2-9EDF781DF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7" name="Hình ảnh 5">
            <a:extLst>
              <a:ext uri="{FF2B5EF4-FFF2-40B4-BE49-F238E27FC236}">
                <a16:creationId xmlns:a16="http://schemas.microsoft.com/office/drawing/2014/main" id="{743E12DF-1992-4C0E-B3E5-FA64EBD20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44" y="1619846"/>
            <a:ext cx="11961905" cy="2476190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23ECC4E-180D-41CE-A883-58976A878BAC}"/>
              </a:ext>
            </a:extLst>
          </p:cNvPr>
          <p:cNvSpPr txBox="1">
            <a:spLocks/>
          </p:cNvSpPr>
          <p:nvPr/>
        </p:nvSpPr>
        <p:spPr>
          <a:xfrm>
            <a:off x="1207658" y="5905500"/>
            <a:ext cx="10058400" cy="82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spc="200" dirty="0">
                <a:latin typeface="+mj-lt"/>
              </a:rPr>
              <a:t>So </a:t>
            </a:r>
            <a:r>
              <a:rPr lang="en-US" sz="2400" spc="200" dirty="0" err="1">
                <a:latin typeface="+mj-lt"/>
              </a:rPr>
              <a:t>sánh</a:t>
            </a:r>
            <a:r>
              <a:rPr lang="en-US" sz="2400" spc="200" dirty="0">
                <a:latin typeface="+mj-lt"/>
              </a:rPr>
              <a:t> </a:t>
            </a:r>
            <a:r>
              <a:rPr lang="en-US" sz="2400" spc="200" dirty="0" err="1">
                <a:latin typeface="+mj-lt"/>
              </a:rPr>
              <a:t>kết</a:t>
            </a:r>
            <a:r>
              <a:rPr lang="en-US" sz="2400" spc="200" dirty="0">
                <a:latin typeface="+mj-lt"/>
              </a:rPr>
              <a:t> </a:t>
            </a:r>
            <a:r>
              <a:rPr lang="en-US" sz="2400" spc="200" dirty="0" err="1">
                <a:latin typeface="+mj-lt"/>
              </a:rPr>
              <a:t>quả</a:t>
            </a:r>
            <a:r>
              <a:rPr lang="en-US" sz="2400" spc="200" dirty="0">
                <a:latin typeface="+mj-lt"/>
              </a:rPr>
              <a:t> </a:t>
            </a:r>
            <a:r>
              <a:rPr lang="en-US" sz="2400" spc="200" dirty="0" err="1">
                <a:latin typeface="+mj-lt"/>
              </a:rPr>
              <a:t>với</a:t>
            </a:r>
            <a:r>
              <a:rPr lang="en-US" sz="2400" spc="200" dirty="0">
                <a:latin typeface="+mj-lt"/>
              </a:rPr>
              <a:t> </a:t>
            </a:r>
            <a:r>
              <a:rPr lang="en-US" sz="2400" spc="200" dirty="0" err="1">
                <a:latin typeface="+mj-lt"/>
              </a:rPr>
              <a:t>kết</a:t>
            </a:r>
            <a:r>
              <a:rPr lang="en-US" sz="2400" spc="200" dirty="0">
                <a:latin typeface="+mj-lt"/>
              </a:rPr>
              <a:t> </a:t>
            </a:r>
            <a:r>
              <a:rPr lang="en-US" sz="2400" spc="200" dirty="0" err="1">
                <a:latin typeface="+mj-lt"/>
              </a:rPr>
              <a:t>quả</a:t>
            </a:r>
            <a:r>
              <a:rPr lang="en-US" sz="2400" spc="200" dirty="0">
                <a:latin typeface="+mj-lt"/>
              </a:rPr>
              <a:t> </a:t>
            </a:r>
            <a:r>
              <a:rPr lang="en-US" sz="2400" spc="200" dirty="0" err="1">
                <a:latin typeface="+mj-lt"/>
              </a:rPr>
              <a:t>cơ</a:t>
            </a:r>
            <a:r>
              <a:rPr lang="en-US" sz="2400" spc="200" dirty="0">
                <a:latin typeface="+mj-lt"/>
              </a:rPr>
              <a:t> </a:t>
            </a:r>
            <a:r>
              <a:rPr lang="en-US" sz="2400" spc="200" dirty="0" err="1">
                <a:latin typeface="+mj-lt"/>
              </a:rPr>
              <a:t>sở</a:t>
            </a:r>
            <a:r>
              <a:rPr lang="en-US" sz="2400" spc="2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7154493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A23741-C8CC-49EF-950D-A0B72BACD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E823DD-C233-455F-9FF9-40C20F5D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62B0-43CD-4CCA-A78C-E02E275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vi-VN" sz="4000">
                <a:solidFill>
                  <a:srgbClr val="FFFFFF"/>
                </a:solidFill>
              </a:rPr>
              <a:t>I. Kết quả trên bộ dữ liệu cơ sở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20FA-CD1A-4DDD-92B9-EC47A83D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83" y="3341789"/>
            <a:ext cx="3292524" cy="2560319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Độ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chính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xác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dự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đoán</a:t>
            </a:r>
            <a:endParaRPr lang="vi-VN" sz="24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F00AF-6C1D-4FC6-89F3-121ED766A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Hình ảnh 6">
            <a:extLst>
              <a:ext uri="{FF2B5EF4-FFF2-40B4-BE49-F238E27FC236}">
                <a16:creationId xmlns:a16="http://schemas.microsoft.com/office/drawing/2014/main" id="{7BCBDA2E-92C8-4D28-8FDE-3B77895D4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436" y="441606"/>
            <a:ext cx="7829395" cy="5974787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96D3AD0-FA03-40D5-BBE9-DB9C1E6717AB}"/>
              </a:ext>
            </a:extLst>
          </p:cNvPr>
          <p:cNvSpPr txBox="1">
            <a:spLocks/>
          </p:cNvSpPr>
          <p:nvPr/>
        </p:nvSpPr>
        <p:spPr>
          <a:xfrm>
            <a:off x="492370" y="2613374"/>
            <a:ext cx="3494429" cy="2014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spc="200" dirty="0">
                <a:latin typeface="+mj-lt"/>
              </a:rPr>
              <a:t>So </a:t>
            </a:r>
            <a:r>
              <a:rPr lang="en-US" sz="2400" spc="200" dirty="0" err="1">
                <a:latin typeface="+mj-lt"/>
              </a:rPr>
              <a:t>sánh</a:t>
            </a:r>
            <a:r>
              <a:rPr lang="en-US" sz="2400" spc="200" dirty="0">
                <a:latin typeface="+mj-lt"/>
              </a:rPr>
              <a:t> </a:t>
            </a:r>
            <a:r>
              <a:rPr lang="en-US" sz="2400" spc="200" dirty="0" err="1">
                <a:latin typeface="+mj-lt"/>
              </a:rPr>
              <a:t>kết</a:t>
            </a:r>
            <a:r>
              <a:rPr lang="en-US" sz="2400" spc="200" dirty="0">
                <a:latin typeface="+mj-lt"/>
              </a:rPr>
              <a:t> </a:t>
            </a:r>
            <a:r>
              <a:rPr lang="en-US" sz="2400" spc="200" dirty="0" err="1">
                <a:latin typeface="+mj-lt"/>
              </a:rPr>
              <a:t>quả</a:t>
            </a:r>
            <a:r>
              <a:rPr lang="en-US" sz="2400" spc="200" dirty="0">
                <a:latin typeface="+mj-lt"/>
              </a:rPr>
              <a:t> </a:t>
            </a:r>
            <a:r>
              <a:rPr lang="en-US" sz="2400" spc="200" dirty="0" err="1">
                <a:latin typeface="+mj-lt"/>
              </a:rPr>
              <a:t>với</a:t>
            </a:r>
            <a:r>
              <a:rPr lang="en-US" sz="2400" spc="200" dirty="0">
                <a:latin typeface="+mj-lt"/>
              </a:rPr>
              <a:t> </a:t>
            </a:r>
            <a:r>
              <a:rPr lang="en-US" sz="2400" spc="200" dirty="0" err="1">
                <a:latin typeface="+mj-lt"/>
              </a:rPr>
              <a:t>kết</a:t>
            </a:r>
            <a:r>
              <a:rPr lang="en-US" sz="2400" spc="200" dirty="0">
                <a:latin typeface="+mj-lt"/>
              </a:rPr>
              <a:t> </a:t>
            </a:r>
            <a:r>
              <a:rPr lang="en-US" sz="2400" spc="200" dirty="0" err="1">
                <a:latin typeface="+mj-lt"/>
              </a:rPr>
              <a:t>quả</a:t>
            </a:r>
            <a:r>
              <a:rPr lang="en-US" sz="2400" spc="200" dirty="0">
                <a:latin typeface="+mj-lt"/>
              </a:rPr>
              <a:t> </a:t>
            </a:r>
            <a:r>
              <a:rPr lang="en-US" sz="2400" spc="200" dirty="0" err="1">
                <a:latin typeface="+mj-lt"/>
              </a:rPr>
              <a:t>cơ</a:t>
            </a:r>
            <a:r>
              <a:rPr lang="en-US" sz="2400" spc="200" dirty="0">
                <a:latin typeface="+mj-lt"/>
              </a:rPr>
              <a:t> </a:t>
            </a:r>
            <a:r>
              <a:rPr lang="en-US" sz="2400" spc="200" dirty="0" err="1">
                <a:latin typeface="+mj-lt"/>
              </a:rPr>
              <a:t>sở</a:t>
            </a:r>
            <a:r>
              <a:rPr lang="en-US" sz="2400" spc="2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458346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A23741-C8CC-49EF-950D-A0B72BACD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E823DD-C233-455F-9FF9-40C20F5D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62B0-43CD-4CCA-A78C-E02E275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vi-VN" sz="4000">
                <a:solidFill>
                  <a:srgbClr val="FFFFFF"/>
                </a:solidFill>
              </a:rPr>
              <a:t>I. Kết quả trên bộ dữ liệu cơ sở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20FA-CD1A-4DDD-92B9-EC47A83D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30" y="3334215"/>
            <a:ext cx="3084844" cy="1681366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Điểm</a:t>
            </a:r>
            <a:r>
              <a:rPr lang="vi-VN" sz="2400" dirty="0">
                <a:solidFill>
                  <a:srgbClr val="FFFFFF"/>
                </a:solidFill>
              </a:rPr>
              <a:t> F1 </a:t>
            </a:r>
            <a:r>
              <a:rPr lang="vi-VN" sz="2400" dirty="0" err="1">
                <a:solidFill>
                  <a:srgbClr val="FFFFFF"/>
                </a:solidFill>
              </a:rPr>
              <a:t>dự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vi-VN" sz="2400" spc="100" dirty="0" err="1">
                <a:solidFill>
                  <a:srgbClr val="FFFFFF"/>
                </a:solidFill>
              </a:rPr>
              <a:t>đoán</a:t>
            </a:r>
            <a:endParaRPr lang="vi-VN" sz="24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F00AF-6C1D-4FC6-89F3-121ED766A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Hình ảnh 5">
            <a:extLst>
              <a:ext uri="{FF2B5EF4-FFF2-40B4-BE49-F238E27FC236}">
                <a16:creationId xmlns:a16="http://schemas.microsoft.com/office/drawing/2014/main" id="{D78ADB9E-6327-4253-BA67-5269DA958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025" y="498987"/>
            <a:ext cx="7744344" cy="5860025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39E73AC-F230-41C7-84FD-01AD8E802664}"/>
              </a:ext>
            </a:extLst>
          </p:cNvPr>
          <p:cNvSpPr txBox="1">
            <a:spLocks/>
          </p:cNvSpPr>
          <p:nvPr/>
        </p:nvSpPr>
        <p:spPr>
          <a:xfrm>
            <a:off x="492370" y="2613374"/>
            <a:ext cx="3494429" cy="2014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spc="200" dirty="0">
                <a:latin typeface="+mj-lt"/>
              </a:rPr>
              <a:t>So </a:t>
            </a:r>
            <a:r>
              <a:rPr lang="en-US" sz="2400" spc="200" dirty="0" err="1">
                <a:latin typeface="+mj-lt"/>
              </a:rPr>
              <a:t>sánh</a:t>
            </a:r>
            <a:r>
              <a:rPr lang="en-US" sz="2400" spc="200" dirty="0">
                <a:latin typeface="+mj-lt"/>
              </a:rPr>
              <a:t> </a:t>
            </a:r>
            <a:r>
              <a:rPr lang="en-US" sz="2400" spc="200" dirty="0" err="1">
                <a:latin typeface="+mj-lt"/>
              </a:rPr>
              <a:t>kết</a:t>
            </a:r>
            <a:r>
              <a:rPr lang="en-US" sz="2400" spc="200" dirty="0">
                <a:latin typeface="+mj-lt"/>
              </a:rPr>
              <a:t> </a:t>
            </a:r>
            <a:r>
              <a:rPr lang="en-US" sz="2400" spc="200" dirty="0" err="1">
                <a:latin typeface="+mj-lt"/>
              </a:rPr>
              <a:t>quả</a:t>
            </a:r>
            <a:r>
              <a:rPr lang="en-US" sz="2400" spc="200" dirty="0">
                <a:latin typeface="+mj-lt"/>
              </a:rPr>
              <a:t> </a:t>
            </a:r>
            <a:r>
              <a:rPr lang="en-US" sz="2400" spc="200" dirty="0" err="1">
                <a:latin typeface="+mj-lt"/>
              </a:rPr>
              <a:t>với</a:t>
            </a:r>
            <a:r>
              <a:rPr lang="en-US" sz="2400" spc="200" dirty="0">
                <a:latin typeface="+mj-lt"/>
              </a:rPr>
              <a:t> </a:t>
            </a:r>
            <a:r>
              <a:rPr lang="en-US" sz="2400" spc="200" dirty="0" err="1">
                <a:latin typeface="+mj-lt"/>
              </a:rPr>
              <a:t>kết</a:t>
            </a:r>
            <a:r>
              <a:rPr lang="en-US" sz="2400" spc="200" dirty="0">
                <a:latin typeface="+mj-lt"/>
              </a:rPr>
              <a:t> </a:t>
            </a:r>
            <a:r>
              <a:rPr lang="en-US" sz="2400" spc="200" dirty="0" err="1">
                <a:latin typeface="+mj-lt"/>
              </a:rPr>
              <a:t>quả</a:t>
            </a:r>
            <a:r>
              <a:rPr lang="en-US" sz="2400" spc="200" dirty="0">
                <a:latin typeface="+mj-lt"/>
              </a:rPr>
              <a:t> </a:t>
            </a:r>
            <a:r>
              <a:rPr lang="en-US" sz="2400" spc="200" dirty="0" err="1">
                <a:latin typeface="+mj-lt"/>
              </a:rPr>
              <a:t>cơ</a:t>
            </a:r>
            <a:r>
              <a:rPr lang="en-US" sz="2400" spc="200" dirty="0">
                <a:latin typeface="+mj-lt"/>
              </a:rPr>
              <a:t> </a:t>
            </a:r>
            <a:r>
              <a:rPr lang="en-US" sz="2400" spc="200" dirty="0" err="1">
                <a:latin typeface="+mj-lt"/>
              </a:rPr>
              <a:t>sở</a:t>
            </a:r>
            <a:r>
              <a:rPr lang="en-US" sz="2400" spc="2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3208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F6C9D135-2BF4-4694-8732-88EEE18A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78FCE6-4D20-4A9A-90B4-C948024E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CBF307-3BC6-4D33-BC45-E7DADD14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D52AB10-A2E8-4497-AE97-16F9577E8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7FBCFF0-6CD1-40C7-9A2F-5CDCE1BA3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62B0-43CD-4CCA-A78C-E02E275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II. Kết quả trên bộ dữ liệu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20FA-CD1A-4DDD-92B9-EC47A83DC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2" y="5943600"/>
            <a:ext cx="10253276" cy="822960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vi-VN" sz="2400" spc="200" dirty="0" err="1">
                <a:latin typeface="+mj-lt"/>
              </a:rPr>
              <a:t>Kết</a:t>
            </a:r>
            <a:r>
              <a:rPr lang="vi-VN" sz="2400" spc="2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quả</a:t>
            </a:r>
            <a:r>
              <a:rPr lang="vi-VN" sz="2400" spc="200" dirty="0">
                <a:latin typeface="+mj-lt"/>
              </a:rPr>
              <a:t> </a:t>
            </a:r>
            <a:r>
              <a:rPr lang="vi-VN" sz="2400" spc="200" dirty="0" err="1">
                <a:latin typeface="+mj-lt"/>
              </a:rPr>
              <a:t>tốt</a:t>
            </a:r>
            <a:r>
              <a:rPr lang="vi-VN" sz="2400" spc="200" dirty="0">
                <a:latin typeface="+mj-lt"/>
              </a:rPr>
              <a:t> </a:t>
            </a:r>
            <a:r>
              <a:rPr lang="vi-VN" sz="2400" spc="200" dirty="0" err="1">
                <a:latin typeface="+mj-lt"/>
              </a:rPr>
              <a:t>nhất</a:t>
            </a:r>
            <a:r>
              <a:rPr lang="vi-VN" sz="2400" spc="200" dirty="0">
                <a:latin typeface="+mj-lt"/>
              </a:rPr>
              <a:t> </a:t>
            </a:r>
            <a:r>
              <a:rPr lang="vi-VN" sz="2400" spc="200" dirty="0" err="1">
                <a:latin typeface="+mj-lt"/>
              </a:rPr>
              <a:t>từng</a:t>
            </a:r>
            <a:r>
              <a:rPr lang="vi-VN" sz="2400" spc="200" dirty="0">
                <a:latin typeface="+mj-lt"/>
              </a:rPr>
              <a:t> mô </a:t>
            </a:r>
            <a:r>
              <a:rPr lang="vi-VN" sz="2400" spc="200" dirty="0" err="1">
                <a:latin typeface="+mj-lt"/>
              </a:rPr>
              <a:t>hình</a:t>
            </a:r>
            <a:r>
              <a:rPr lang="vi-VN" sz="2400" spc="200" dirty="0">
                <a:latin typeface="+mj-lt"/>
              </a:rPr>
              <a:t>, </a:t>
            </a:r>
            <a:r>
              <a:rPr lang="vi-VN" sz="2400" b="1" spc="200" dirty="0">
                <a:latin typeface="+mj-lt"/>
              </a:rPr>
              <a:t>không </a:t>
            </a:r>
            <a:r>
              <a:rPr lang="vi-VN" sz="2400" b="1" spc="200" dirty="0" err="1">
                <a:latin typeface="+mj-lt"/>
              </a:rPr>
              <a:t>áp</a:t>
            </a:r>
            <a:r>
              <a:rPr lang="vi-VN" sz="2400" b="1" spc="200" dirty="0">
                <a:latin typeface="+mj-lt"/>
              </a:rPr>
              <a:t> </a:t>
            </a:r>
            <a:r>
              <a:rPr lang="vi-VN" sz="2400" b="1" spc="200" dirty="0" err="1">
                <a:latin typeface="+mj-lt"/>
              </a:rPr>
              <a:t>dụng</a:t>
            </a:r>
            <a:r>
              <a:rPr lang="vi-VN" sz="2400" spc="200" dirty="0">
                <a:latin typeface="+mj-lt"/>
              </a:rPr>
              <a:t> tương </a:t>
            </a:r>
            <a:r>
              <a:rPr lang="vi-VN" sz="2400" spc="200" dirty="0" err="1">
                <a:latin typeface="+mj-lt"/>
              </a:rPr>
              <a:t>đồng</a:t>
            </a:r>
            <a:r>
              <a:rPr lang="vi-VN" sz="2400" spc="200" dirty="0">
                <a:latin typeface="+mj-lt"/>
              </a:rPr>
              <a:t>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FB0B787-E713-4BAC-9EB2-9EDF781DF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F1EFE1F-7496-49F5-9DD0-1FD00795C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10" y="14096"/>
            <a:ext cx="10528615" cy="486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7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F6C9D135-2BF4-4694-8732-88EEE18A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78FCE6-4D20-4A9A-90B4-C948024E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CBF307-3BC6-4D33-BC45-E7DADD14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D52AB10-A2E8-4497-AE97-16F9577E8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7FBCFF0-6CD1-40C7-9A2F-5CDCE1BA3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62B0-43CD-4CCA-A78C-E02E275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II. Kết quả trên bộ dữ liệu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20FA-CD1A-4DDD-92B9-EC47A83DC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2" y="5943600"/>
            <a:ext cx="10058400" cy="822960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vi-VN" sz="2400" spc="200" dirty="0" err="1">
                <a:latin typeface="+mj-lt"/>
              </a:rPr>
              <a:t>Kết</a:t>
            </a:r>
            <a:r>
              <a:rPr lang="vi-VN" sz="2400" spc="200" dirty="0">
                <a:latin typeface="+mj-lt"/>
              </a:rPr>
              <a:t> </a:t>
            </a:r>
            <a:r>
              <a:rPr lang="vi-VN" sz="2400" dirty="0" err="1">
                <a:latin typeface="+mj-lt"/>
              </a:rPr>
              <a:t>quả</a:t>
            </a:r>
            <a:r>
              <a:rPr lang="vi-VN" sz="2400" spc="200" dirty="0">
                <a:latin typeface="+mj-lt"/>
              </a:rPr>
              <a:t> </a:t>
            </a:r>
            <a:r>
              <a:rPr lang="vi-VN" sz="2400" spc="200" dirty="0" err="1">
                <a:latin typeface="+mj-lt"/>
              </a:rPr>
              <a:t>tốt</a:t>
            </a:r>
            <a:r>
              <a:rPr lang="vi-VN" sz="2400" spc="200" dirty="0">
                <a:latin typeface="+mj-lt"/>
              </a:rPr>
              <a:t> </a:t>
            </a:r>
            <a:r>
              <a:rPr lang="vi-VN" sz="2400" spc="200" dirty="0" err="1">
                <a:latin typeface="+mj-lt"/>
              </a:rPr>
              <a:t>nhất</a:t>
            </a:r>
            <a:r>
              <a:rPr lang="vi-VN" sz="2400" spc="200" dirty="0">
                <a:latin typeface="+mj-lt"/>
              </a:rPr>
              <a:t> </a:t>
            </a:r>
            <a:r>
              <a:rPr lang="vi-VN" sz="2400" spc="200" dirty="0" err="1">
                <a:latin typeface="+mj-lt"/>
              </a:rPr>
              <a:t>từng</a:t>
            </a:r>
            <a:r>
              <a:rPr lang="vi-VN" sz="2400" spc="200" dirty="0">
                <a:latin typeface="+mj-lt"/>
              </a:rPr>
              <a:t> mô </a:t>
            </a:r>
            <a:r>
              <a:rPr lang="vi-VN" sz="2400" spc="200" dirty="0" err="1">
                <a:latin typeface="+mj-lt"/>
              </a:rPr>
              <a:t>hình</a:t>
            </a:r>
            <a:r>
              <a:rPr lang="vi-VN" sz="2400" spc="200" dirty="0">
                <a:latin typeface="+mj-lt"/>
              </a:rPr>
              <a:t>, </a:t>
            </a:r>
            <a:r>
              <a:rPr lang="vi-VN" sz="2400" b="1" spc="200" dirty="0" err="1">
                <a:latin typeface="+mj-lt"/>
              </a:rPr>
              <a:t>áp</a:t>
            </a:r>
            <a:r>
              <a:rPr lang="vi-VN" sz="2400" b="1" spc="200" dirty="0">
                <a:latin typeface="+mj-lt"/>
              </a:rPr>
              <a:t> </a:t>
            </a:r>
            <a:r>
              <a:rPr lang="vi-VN" sz="2400" b="1" spc="200" dirty="0" err="1">
                <a:latin typeface="+mj-lt"/>
              </a:rPr>
              <a:t>dụng</a:t>
            </a:r>
            <a:r>
              <a:rPr lang="vi-VN" sz="2400" b="1" spc="200" dirty="0">
                <a:latin typeface="+mj-lt"/>
              </a:rPr>
              <a:t> </a:t>
            </a:r>
            <a:r>
              <a:rPr lang="vi-VN" sz="2400" spc="200" dirty="0">
                <a:latin typeface="+mj-lt"/>
              </a:rPr>
              <a:t>tương </a:t>
            </a:r>
            <a:r>
              <a:rPr lang="vi-VN" sz="2400" spc="200" dirty="0" err="1">
                <a:latin typeface="+mj-lt"/>
              </a:rPr>
              <a:t>đồng</a:t>
            </a:r>
            <a:r>
              <a:rPr lang="vi-VN" sz="2400" spc="200" dirty="0">
                <a:latin typeface="+mj-lt"/>
              </a:rPr>
              <a:t>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FB0B787-E713-4BAC-9EB2-9EDF781DF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17351FF1-0540-4C59-8FB5-2F79D6B7B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69" y="81070"/>
            <a:ext cx="11271261" cy="473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8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A23741-C8CC-49EF-950D-A0B72BACD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E823DD-C233-455F-9FF9-40C20F5D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62B0-43CD-4CCA-A78C-E02E275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vi-VN" sz="4000">
                <a:solidFill>
                  <a:srgbClr val="FFFFFF"/>
                </a:solidFill>
              </a:rPr>
              <a:t>II. Kết quả trên bộ dữ liệu 2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20FA-CD1A-4DDD-92B9-EC47A83D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vi-VN" sz="2400" dirty="0">
                <a:solidFill>
                  <a:srgbClr val="FFFFFF"/>
                </a:solidFill>
              </a:rPr>
              <a:t>So </a:t>
            </a:r>
            <a:r>
              <a:rPr lang="vi-VN" sz="2400" dirty="0" err="1">
                <a:solidFill>
                  <a:srgbClr val="FFFFFF"/>
                </a:solidFill>
              </a:rPr>
              <a:t>sánh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giữa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có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và</a:t>
            </a:r>
            <a:r>
              <a:rPr lang="vi-VN" sz="2400" dirty="0">
                <a:solidFill>
                  <a:srgbClr val="FFFFFF"/>
                </a:solidFill>
              </a:rPr>
              <a:t> không </a:t>
            </a:r>
            <a:r>
              <a:rPr lang="vi-VN" sz="2400" dirty="0" err="1">
                <a:solidFill>
                  <a:srgbClr val="FFFFFF"/>
                </a:solidFill>
              </a:rPr>
              <a:t>áp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dụng</a:t>
            </a:r>
            <a:r>
              <a:rPr lang="vi-VN" sz="2400" dirty="0">
                <a:solidFill>
                  <a:srgbClr val="FFFFFF"/>
                </a:solidFill>
              </a:rPr>
              <a:t> tương </a:t>
            </a:r>
            <a:r>
              <a:rPr lang="vi-VN" sz="2400" dirty="0" err="1">
                <a:solidFill>
                  <a:srgbClr val="FFFFFF"/>
                </a:solidFill>
              </a:rPr>
              <a:t>đồng</a:t>
            </a:r>
            <a:r>
              <a:rPr lang="vi-VN" sz="2400" dirty="0">
                <a:solidFill>
                  <a:srgbClr val="FFFFFF"/>
                </a:solidFill>
              </a:rPr>
              <a:t>, </a:t>
            </a:r>
            <a:r>
              <a:rPr lang="vi-VN" sz="2400" dirty="0" err="1">
                <a:solidFill>
                  <a:srgbClr val="FFFFFF"/>
                </a:solidFill>
              </a:rPr>
              <a:t>chiến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lược</a:t>
            </a:r>
            <a:r>
              <a:rPr lang="vi-VN" sz="2400" dirty="0">
                <a:solidFill>
                  <a:srgbClr val="FFFFFF"/>
                </a:solidFill>
              </a:rPr>
              <a:t> 1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  <a:endParaRPr lang="vi-VN" sz="24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F00AF-6C1D-4FC6-89F3-121ED766A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Hình ảnh 6">
            <a:extLst>
              <a:ext uri="{FF2B5EF4-FFF2-40B4-BE49-F238E27FC236}">
                <a16:creationId xmlns:a16="http://schemas.microsoft.com/office/drawing/2014/main" id="{F5F2D711-0AAC-4A9E-8C76-0CFF0A78E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280" y="827750"/>
            <a:ext cx="7937833" cy="520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4793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A23741-C8CC-49EF-950D-A0B72BACD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E823DD-C233-455F-9FF9-40C20F5D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62B0-43CD-4CCA-A78C-E02E275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vi-VN" sz="4000">
                <a:solidFill>
                  <a:srgbClr val="FFFFFF"/>
                </a:solidFill>
              </a:rPr>
              <a:t>II. Kết quả trên bộ dữ liệu 2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20FA-CD1A-4DDD-92B9-EC47A83D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vi-VN" sz="2400" dirty="0">
                <a:solidFill>
                  <a:srgbClr val="FFFFFF"/>
                </a:solidFill>
              </a:rPr>
              <a:t>So </a:t>
            </a:r>
            <a:r>
              <a:rPr lang="vi-VN" sz="2400" dirty="0" err="1">
                <a:solidFill>
                  <a:srgbClr val="FFFFFF"/>
                </a:solidFill>
              </a:rPr>
              <a:t>sánh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giữa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có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và</a:t>
            </a:r>
            <a:r>
              <a:rPr lang="vi-VN" sz="2400" dirty="0">
                <a:solidFill>
                  <a:srgbClr val="FFFFFF"/>
                </a:solidFill>
              </a:rPr>
              <a:t> không </a:t>
            </a:r>
            <a:r>
              <a:rPr lang="vi-VN" sz="2400" dirty="0" err="1">
                <a:solidFill>
                  <a:srgbClr val="FFFFFF"/>
                </a:solidFill>
              </a:rPr>
              <a:t>áp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dụng</a:t>
            </a:r>
            <a:r>
              <a:rPr lang="vi-VN" sz="2400" dirty="0">
                <a:solidFill>
                  <a:srgbClr val="FFFFFF"/>
                </a:solidFill>
              </a:rPr>
              <a:t> tương </a:t>
            </a:r>
            <a:r>
              <a:rPr lang="vi-VN" sz="2400" dirty="0" err="1">
                <a:solidFill>
                  <a:srgbClr val="FFFFFF"/>
                </a:solidFill>
              </a:rPr>
              <a:t>đồng</a:t>
            </a:r>
            <a:r>
              <a:rPr lang="vi-VN" sz="2400" dirty="0">
                <a:solidFill>
                  <a:srgbClr val="FFFFFF"/>
                </a:solidFill>
              </a:rPr>
              <a:t>, </a:t>
            </a:r>
            <a:r>
              <a:rPr lang="vi-VN" sz="2400" dirty="0" err="1">
                <a:solidFill>
                  <a:srgbClr val="FFFFFF"/>
                </a:solidFill>
              </a:rPr>
              <a:t>chiến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vi-VN" sz="2400" dirty="0" err="1">
                <a:solidFill>
                  <a:srgbClr val="FFFFFF"/>
                </a:solidFill>
              </a:rPr>
              <a:t>lược</a:t>
            </a:r>
            <a:r>
              <a:rPr lang="vi-VN" sz="240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2.</a:t>
            </a:r>
            <a:endParaRPr lang="vi-VN" sz="24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F00AF-6C1D-4FC6-89F3-121ED766A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Hình ảnh 5">
            <a:extLst>
              <a:ext uri="{FF2B5EF4-FFF2-40B4-BE49-F238E27FC236}">
                <a16:creationId xmlns:a16="http://schemas.microsoft.com/office/drawing/2014/main" id="{A2E334DA-740A-40DC-84CA-CC237B350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077" y="816477"/>
            <a:ext cx="7948239" cy="522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4E5C-2904-4A07-B23C-8ECC14FA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III. Kết luận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FD1CE-21C2-4D04-9FBF-E19E2B18A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0513"/>
          </a:xfrm>
        </p:spPr>
        <p:txBody>
          <a:bodyPr>
            <a:normAutofit/>
          </a:bodyPr>
          <a:lstStyle/>
          <a:p>
            <a:pPr>
              <a:buClrTx/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trình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luôn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kết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quả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cao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hơn</a:t>
            </a:r>
            <a:r>
              <a:rPr lang="en-US" sz="2400" dirty="0">
                <a:solidFill>
                  <a:schemeClr val="tx1"/>
                </a:solidFill>
              </a:rPr>
              <a:t> khi </a:t>
            </a:r>
            <a:r>
              <a:rPr lang="en-US" sz="2400" dirty="0" err="1">
                <a:solidFill>
                  <a:schemeClr val="tx1"/>
                </a:solidFill>
              </a:rPr>
              <a:t>áp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dụng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tương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đồng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trong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huấn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luyện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>
              <a:buClrTx/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Cấu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hình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tốt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nhất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>
              <a:buClrTx/>
              <a:buFont typeface="Wingdings 3" panose="05040102010807070707" pitchFamily="18" charset="2"/>
              <a:buChar char="u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Tx/>
              <a:buFont typeface="Wingdings 3" panose="05040102010807070707" pitchFamily="18" charset="2"/>
              <a:buChar char="u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Tx/>
              <a:buFont typeface="Wingdings 3" panose="05040102010807070707" pitchFamily="18" charset="2"/>
              <a:buChar char="u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Tx/>
              <a:buFont typeface="Wingdings 3" panose="05040102010807070707" pitchFamily="18" charset="2"/>
              <a:buChar char="u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Tx/>
              <a:buFont typeface="Wingdings 3" panose="05040102010807070707" pitchFamily="18" charset="2"/>
              <a:buChar char="u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Tx/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Kết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quả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là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cải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tiến</a:t>
            </a:r>
            <a:r>
              <a:rPr lang="vi-VN" sz="2400" dirty="0">
                <a:solidFill>
                  <a:schemeClr val="tx1"/>
                </a:solidFill>
              </a:rPr>
              <a:t> so </a:t>
            </a:r>
            <a:r>
              <a:rPr lang="vi-VN" sz="2400" dirty="0" err="1">
                <a:solidFill>
                  <a:schemeClr val="tx1"/>
                </a:solidFill>
              </a:rPr>
              <a:t>với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kết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quả</a:t>
            </a:r>
            <a:r>
              <a:rPr lang="vi-VN" sz="2400" dirty="0">
                <a:solidFill>
                  <a:schemeClr val="tx1"/>
                </a:solidFill>
              </a:rPr>
              <a:t> cơ </a:t>
            </a:r>
            <a:r>
              <a:rPr lang="vi-VN" sz="2400" dirty="0" err="1">
                <a:solidFill>
                  <a:schemeClr val="tx1"/>
                </a:solidFill>
              </a:rPr>
              <a:t>sở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vi-VN" sz="2400" dirty="0">
              <a:solidFill>
                <a:schemeClr val="tx1"/>
              </a:solidFill>
            </a:endParaRP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03ADBE9E-4255-43C3-BC30-1AB6B98BF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109" y="3122597"/>
            <a:ext cx="9644742" cy="24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217B-7CC7-4B9D-A82A-D93131DE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Hướng phát triển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25651-73BC-423B-A3FB-BFCE6C1CFC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1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62B0-43CD-4CCA-A78C-E02E275E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000">
                <a:solidFill>
                  <a:schemeClr val="tx1"/>
                </a:solidFill>
              </a:rPr>
              <a:t>Hướng phát triển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17C96-39A2-4869-9951-F2B68E17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Nhóm</a:t>
            </a:r>
            <a:r>
              <a:rPr lang="vi-VN" sz="2400" dirty="0">
                <a:solidFill>
                  <a:schemeClr val="tx1"/>
                </a:solidFill>
              </a:rPr>
              <a:t> mong </a:t>
            </a:r>
            <a:r>
              <a:rPr lang="vi-VN" sz="2400" dirty="0" err="1">
                <a:solidFill>
                  <a:schemeClr val="tx1"/>
                </a:solidFill>
              </a:rPr>
              <a:t>muốn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việc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áp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dụng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dữ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liệu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các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loại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cổ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phiếu</a:t>
            </a:r>
            <a:r>
              <a:rPr lang="vi-VN" sz="2400" dirty="0">
                <a:solidFill>
                  <a:schemeClr val="tx1"/>
                </a:solidFill>
              </a:rPr>
              <a:t> tương </a:t>
            </a:r>
            <a:r>
              <a:rPr lang="vi-VN" sz="2400" dirty="0" err="1">
                <a:solidFill>
                  <a:schemeClr val="tx1"/>
                </a:solidFill>
              </a:rPr>
              <a:t>đồng</a:t>
            </a:r>
            <a:r>
              <a:rPr lang="vi-VN" sz="2400" dirty="0">
                <a:solidFill>
                  <a:schemeClr val="tx1"/>
                </a:solidFill>
              </a:rPr>
              <a:t> cao </a:t>
            </a:r>
            <a:r>
              <a:rPr lang="vi-VN" sz="2400" dirty="0" err="1">
                <a:solidFill>
                  <a:schemeClr val="tx1"/>
                </a:solidFill>
              </a:rPr>
              <a:t>vào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dữ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liệu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huấn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luyện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sẽ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trở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thành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một</a:t>
            </a:r>
            <a:r>
              <a:rPr lang="vi-VN" sz="2400" dirty="0">
                <a:solidFill>
                  <a:schemeClr val="tx1"/>
                </a:solidFill>
              </a:rPr>
              <a:t> phương </a:t>
            </a:r>
            <a:r>
              <a:rPr lang="vi-VN" sz="2400" dirty="0" err="1">
                <a:solidFill>
                  <a:schemeClr val="tx1"/>
                </a:solidFill>
              </a:rPr>
              <a:t>pháp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tiền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xử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lý</a:t>
            </a:r>
            <a:r>
              <a:rPr lang="vi-VN" sz="2400" dirty="0">
                <a:solidFill>
                  <a:schemeClr val="tx1"/>
                </a:solidFill>
              </a:rPr>
              <a:t>, tăng </a:t>
            </a:r>
            <a:r>
              <a:rPr lang="vi-VN" sz="2400" dirty="0" err="1">
                <a:solidFill>
                  <a:schemeClr val="tx1"/>
                </a:solidFill>
              </a:rPr>
              <a:t>cường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mới</a:t>
            </a:r>
            <a:r>
              <a:rPr lang="vi-VN" sz="2400" dirty="0">
                <a:solidFill>
                  <a:schemeClr val="tx1"/>
                </a:solidFill>
              </a:rPr>
              <a:t> trong </a:t>
            </a:r>
            <a:r>
              <a:rPr lang="vi-VN" sz="2400" dirty="0" err="1">
                <a:solidFill>
                  <a:schemeClr val="tx1"/>
                </a:solidFill>
              </a:rPr>
              <a:t>bài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toán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dự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đoán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giá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chứng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khoán</a:t>
            </a:r>
            <a:r>
              <a:rPr lang="vi-VN" sz="2400" dirty="0">
                <a:solidFill>
                  <a:schemeClr val="tx1"/>
                </a:solidFill>
              </a:rPr>
              <a:t>.</a:t>
            </a:r>
          </a:p>
          <a:p>
            <a:pPr>
              <a:buClrTx/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Hướng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phát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triển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đề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xuất</a:t>
            </a:r>
            <a:r>
              <a:rPr lang="vi-VN" sz="2400" dirty="0">
                <a:solidFill>
                  <a:schemeClr val="tx1"/>
                </a:solidFill>
              </a:rPr>
              <a:t>: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vi-VN" sz="2400" dirty="0" err="1">
                <a:solidFill>
                  <a:schemeClr val="tx1"/>
                </a:solidFill>
              </a:rPr>
              <a:t>Thực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hiện</a:t>
            </a:r>
            <a:r>
              <a:rPr lang="vi-VN" sz="2400" dirty="0">
                <a:solidFill>
                  <a:schemeClr val="tx1"/>
                </a:solidFill>
              </a:rPr>
              <a:t> thêm tinh </a:t>
            </a:r>
            <a:r>
              <a:rPr lang="vi-VN" sz="2400" dirty="0" err="1">
                <a:solidFill>
                  <a:schemeClr val="tx1"/>
                </a:solidFill>
              </a:rPr>
              <a:t>chỉnh</a:t>
            </a:r>
            <a:r>
              <a:rPr lang="vi-VN" sz="2400" dirty="0">
                <a:solidFill>
                  <a:schemeClr val="tx1"/>
                </a:solidFill>
              </a:rPr>
              <a:t> mô </a:t>
            </a:r>
            <a:r>
              <a:rPr lang="vi-VN" sz="2400" dirty="0" err="1">
                <a:solidFill>
                  <a:schemeClr val="tx1"/>
                </a:solidFill>
              </a:rPr>
              <a:t>hình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trước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và</a:t>
            </a:r>
            <a:r>
              <a:rPr lang="vi-VN" sz="2400" dirty="0">
                <a:solidFill>
                  <a:schemeClr val="tx1"/>
                </a:solidFill>
              </a:rPr>
              <a:t> sau </a:t>
            </a:r>
            <a:r>
              <a:rPr lang="vi-VN" sz="2400" dirty="0" err="1">
                <a:solidFill>
                  <a:schemeClr val="tx1"/>
                </a:solidFill>
              </a:rPr>
              <a:t>áp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dụng</a:t>
            </a:r>
            <a:r>
              <a:rPr lang="vi-VN" sz="2400" dirty="0">
                <a:solidFill>
                  <a:schemeClr val="tx1"/>
                </a:solidFill>
              </a:rPr>
              <a:t> tương </a:t>
            </a:r>
            <a:r>
              <a:rPr lang="vi-VN" sz="2400" dirty="0" err="1">
                <a:solidFill>
                  <a:schemeClr val="tx1"/>
                </a:solidFill>
              </a:rPr>
              <a:t>đồng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vi-VN" sz="2400" dirty="0" err="1">
                <a:solidFill>
                  <a:schemeClr val="tx1"/>
                </a:solidFill>
              </a:rPr>
              <a:t>Áp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dụng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các</a:t>
            </a:r>
            <a:r>
              <a:rPr lang="vi-VN" sz="2400" dirty="0">
                <a:solidFill>
                  <a:schemeClr val="tx1"/>
                </a:solidFill>
              </a:rPr>
              <a:t> mô </a:t>
            </a:r>
            <a:r>
              <a:rPr lang="vi-VN" sz="2400" dirty="0" err="1">
                <a:solidFill>
                  <a:schemeClr val="tx1"/>
                </a:solidFill>
              </a:rPr>
              <a:t>hình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học</a:t>
            </a:r>
            <a:r>
              <a:rPr lang="vi-VN" sz="2400" dirty="0">
                <a:solidFill>
                  <a:schemeClr val="tx1"/>
                </a:solidFill>
              </a:rPr>
              <a:t> sâu </a:t>
            </a:r>
            <a:r>
              <a:rPr lang="vi-VN" sz="2400" dirty="0" err="1">
                <a:solidFill>
                  <a:schemeClr val="tx1"/>
                </a:solidFill>
              </a:rPr>
              <a:t>để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tận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dụng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dữ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liệu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huấn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luyện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lớn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vi-VN" sz="2400" dirty="0" err="1">
                <a:solidFill>
                  <a:schemeClr val="tx1"/>
                </a:solidFill>
              </a:rPr>
              <a:t>Áp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dụng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các</a:t>
            </a:r>
            <a:r>
              <a:rPr lang="vi-VN" sz="2400" dirty="0">
                <a:solidFill>
                  <a:schemeClr val="tx1"/>
                </a:solidFill>
              </a:rPr>
              <a:t> phương </a:t>
            </a:r>
            <a:r>
              <a:rPr lang="vi-VN" sz="2400" dirty="0" err="1">
                <a:solidFill>
                  <a:schemeClr val="tx1"/>
                </a:solidFill>
              </a:rPr>
              <a:t>pháp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tính</a:t>
            </a:r>
            <a:r>
              <a:rPr lang="vi-VN" sz="2400" dirty="0">
                <a:solidFill>
                  <a:schemeClr val="tx1"/>
                </a:solidFill>
              </a:rPr>
              <a:t> tương </a:t>
            </a:r>
            <a:r>
              <a:rPr lang="vi-VN" sz="2400" dirty="0" err="1">
                <a:solidFill>
                  <a:schemeClr val="tx1"/>
                </a:solidFill>
              </a:rPr>
              <a:t>đồng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hiệu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quả</a:t>
            </a:r>
            <a:r>
              <a:rPr lang="vi-VN" sz="2400" dirty="0">
                <a:solidFill>
                  <a:schemeClr val="tx1"/>
                </a:solidFill>
              </a:rPr>
              <a:t> hơn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vi-V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77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141E-E8C2-4DF2-A37E-7B973A50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I. Giới thiệu chứng khoán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FBB6-5862-484A-A54A-7860D99DA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8010"/>
            <a:ext cx="10058400" cy="4474967"/>
          </a:xfrm>
        </p:spPr>
        <p:txBody>
          <a:bodyPr>
            <a:normAutofit/>
          </a:bodyPr>
          <a:lstStyle/>
          <a:p>
            <a:pPr>
              <a:buClrTx/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Dữ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liệu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biến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động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giá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cổ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phiếu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trong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một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khoảng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thời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được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thể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hiện</a:t>
            </a:r>
            <a:r>
              <a:rPr lang="en-US" sz="2400" dirty="0">
                <a:solidFill>
                  <a:schemeClr val="tx1"/>
                </a:solidFill>
              </a:rPr>
              <a:t> qua </a:t>
            </a:r>
            <a:r>
              <a:rPr lang="en-US" sz="2400" dirty="0" err="1">
                <a:solidFill>
                  <a:schemeClr val="tx1"/>
                </a:solidFill>
              </a:rPr>
              <a:t>một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cây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nến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40DAD7F-00AC-4C92-A9F3-3494AE1A9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995" y="2662001"/>
            <a:ext cx="4950009" cy="353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2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39D8F-2E74-4A3B-AEDA-9D652E93D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83" y="1296279"/>
            <a:ext cx="10058400" cy="2995925"/>
          </a:xfrm>
        </p:spPr>
        <p:txBody>
          <a:bodyPr>
            <a:normAutofit/>
          </a:bodyPr>
          <a:lstStyle/>
          <a:p>
            <a:pPr algn="ctr"/>
            <a:r>
              <a:rPr lang="vi-VN" b="1" dirty="0" err="1">
                <a:solidFill>
                  <a:schemeClr val="tx1"/>
                </a:solidFill>
              </a:rPr>
              <a:t>Cảm</a:t>
            </a:r>
            <a:r>
              <a:rPr lang="vi-VN" b="1" dirty="0">
                <a:solidFill>
                  <a:schemeClr val="tx1"/>
                </a:solidFill>
              </a:rPr>
              <a:t> ơn </a:t>
            </a:r>
            <a:r>
              <a:rPr lang="vi-VN" b="1" dirty="0" err="1">
                <a:solidFill>
                  <a:schemeClr val="tx1"/>
                </a:solidFill>
              </a:rPr>
              <a:t>quý</a:t>
            </a:r>
            <a:r>
              <a:rPr lang="vi-VN" b="1" dirty="0">
                <a:solidFill>
                  <a:schemeClr val="tx1"/>
                </a:solidFill>
              </a:rPr>
              <a:t> </a:t>
            </a:r>
            <a:r>
              <a:rPr lang="vi-VN" b="1" dirty="0" err="1">
                <a:solidFill>
                  <a:schemeClr val="tx1"/>
                </a:solidFill>
              </a:rPr>
              <a:t>thầy</a:t>
            </a:r>
            <a:r>
              <a:rPr lang="vi-VN" b="1" dirty="0">
                <a:solidFill>
                  <a:schemeClr val="tx1"/>
                </a:solidFill>
              </a:rPr>
              <a:t> cô </a:t>
            </a:r>
            <a:r>
              <a:rPr lang="vi-VN" b="1" dirty="0" err="1">
                <a:solidFill>
                  <a:schemeClr val="tx1"/>
                </a:solidFill>
              </a:rPr>
              <a:t>đã</a:t>
            </a:r>
            <a:r>
              <a:rPr lang="vi-VN" b="1" dirty="0">
                <a:solidFill>
                  <a:schemeClr val="tx1"/>
                </a:solidFill>
              </a:rPr>
              <a:t> </a:t>
            </a:r>
            <a:r>
              <a:rPr lang="vi-VN" b="1" dirty="0" err="1">
                <a:solidFill>
                  <a:schemeClr val="tx1"/>
                </a:solidFill>
              </a:rPr>
              <a:t>chú</a:t>
            </a:r>
            <a:r>
              <a:rPr lang="vi-VN" b="1" dirty="0">
                <a:solidFill>
                  <a:schemeClr val="tx1"/>
                </a:solidFill>
              </a:rPr>
              <a:t> ý </a:t>
            </a:r>
            <a:r>
              <a:rPr lang="vi-VN" b="1" dirty="0" err="1">
                <a:solidFill>
                  <a:schemeClr val="tx1"/>
                </a:solidFill>
              </a:rPr>
              <a:t>lắng</a:t>
            </a:r>
            <a:r>
              <a:rPr lang="vi-VN" b="1" dirty="0">
                <a:solidFill>
                  <a:schemeClr val="tx1"/>
                </a:solidFill>
              </a:rPr>
              <a:t> nghe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32645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141E-E8C2-4DF2-A37E-7B973A50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I. </a:t>
            </a:r>
            <a:r>
              <a:rPr lang="en-US" sz="4000" dirty="0" err="1">
                <a:solidFill>
                  <a:schemeClr val="tx1"/>
                </a:solidFill>
              </a:rPr>
              <a:t>Giới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thiệu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chứng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khoán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FBB6-5862-484A-A54A-7860D99DA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5805325" cy="4725663"/>
          </a:xfrm>
        </p:spPr>
        <p:txBody>
          <a:bodyPr>
            <a:normAutofit/>
          </a:bodyPr>
          <a:lstStyle/>
          <a:p>
            <a:pPr>
              <a:buClrTx/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Một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phương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pháp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dự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đoán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phổ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biến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áp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dụng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mô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hình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máy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học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dựa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trên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lịch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sửa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giá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cổ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phiếu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ClrTx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Tx/>
              <a:buFont typeface="Wingdings 3" panose="05040102010807070707" pitchFamily="18" charset="2"/>
              <a:buChar char="u"/>
            </a:pPr>
            <a:r>
              <a:rPr lang="en-US" sz="2400" dirty="0" err="1">
                <a:solidFill>
                  <a:schemeClr val="tx1"/>
                </a:solidFill>
              </a:rPr>
              <a:t>Có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nhiều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tố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ảnh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hưởng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đến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giá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chứng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khoán</a:t>
            </a:r>
            <a:endParaRPr lang="en-US" sz="2400" dirty="0">
              <a:solidFill>
                <a:schemeClr val="tx1"/>
              </a:solidFill>
            </a:endParaRPr>
          </a:p>
          <a:p>
            <a:pPr marL="292608" lvl="1" indent="0">
              <a:buClrTx/>
              <a:buNone/>
            </a:pPr>
            <a:r>
              <a:rPr lang="en-US" sz="2400" dirty="0">
                <a:solidFill>
                  <a:schemeClr val="tx1"/>
                </a:solidFill>
              </a:rPr>
              <a:t>→ </a:t>
            </a:r>
            <a:r>
              <a:rPr lang="en-US" sz="2400" dirty="0" err="1">
                <a:solidFill>
                  <a:schemeClr val="tx1"/>
                </a:solidFill>
              </a:rPr>
              <a:t>Dự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đoán</a:t>
            </a:r>
            <a:r>
              <a:rPr lang="en-US" sz="2400" dirty="0">
                <a:solidFill>
                  <a:schemeClr val="tx1"/>
                </a:solidFill>
              </a:rPr>
              <a:t> xu </a:t>
            </a:r>
            <a:r>
              <a:rPr lang="en-US" sz="2400" dirty="0" err="1">
                <a:solidFill>
                  <a:schemeClr val="tx1"/>
                </a:solidFill>
              </a:rPr>
              <a:t>hướng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chứng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khoán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một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thách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thức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4DCC1B11-750C-43B0-B131-FAADE0902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890" y="1845733"/>
            <a:ext cx="4800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1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141E-E8C2-4DF2-A37E-7B973A50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II. Lý do nghiên cứu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FBB6-5862-484A-A54A-7860D99DA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3766"/>
            <a:ext cx="10058400" cy="3895328"/>
          </a:xfrm>
        </p:spPr>
        <p:txBody>
          <a:bodyPr>
            <a:normAutofit/>
          </a:bodyPr>
          <a:lstStyle/>
          <a:p>
            <a:pPr>
              <a:buClrTx/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 M</a:t>
            </a:r>
            <a:r>
              <a:rPr lang="vi-VN" sz="2400" dirty="0" err="1">
                <a:solidFill>
                  <a:schemeClr val="tx1"/>
                </a:solidFill>
              </a:rPr>
              <a:t>ột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hướng</a:t>
            </a:r>
            <a:r>
              <a:rPr lang="vi-VN" sz="2400" dirty="0">
                <a:solidFill>
                  <a:schemeClr val="tx1"/>
                </a:solidFill>
              </a:rPr>
              <a:t> nghiên </a:t>
            </a:r>
            <a:r>
              <a:rPr lang="vi-VN" sz="2400" dirty="0" err="1">
                <a:solidFill>
                  <a:schemeClr val="tx1"/>
                </a:solidFill>
              </a:rPr>
              <a:t>cứu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phổ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biến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là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sử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dụng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giá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của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một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loại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cổ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phiếu</a:t>
            </a:r>
            <a:r>
              <a:rPr lang="vi-VN" sz="2400" dirty="0">
                <a:solidFill>
                  <a:schemeClr val="tx1"/>
                </a:solidFill>
              </a:rPr>
              <a:t> duy </a:t>
            </a:r>
            <a:r>
              <a:rPr lang="vi-VN" sz="2400" dirty="0" err="1">
                <a:solidFill>
                  <a:schemeClr val="tx1"/>
                </a:solidFill>
              </a:rPr>
              <a:t>nhất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để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huấn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luyện</a:t>
            </a:r>
            <a:r>
              <a:rPr lang="vi-VN" sz="2400" dirty="0">
                <a:solidFill>
                  <a:schemeClr val="tx1"/>
                </a:solidFill>
              </a:rPr>
              <a:t> mô </a:t>
            </a:r>
            <a:r>
              <a:rPr lang="vi-VN" sz="2400" dirty="0" err="1">
                <a:solidFill>
                  <a:schemeClr val="tx1"/>
                </a:solidFill>
              </a:rPr>
              <a:t>hình</a:t>
            </a:r>
            <a:r>
              <a:rPr lang="vi-VN" sz="2400" dirty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vi-VN" sz="2400" dirty="0">
                <a:solidFill>
                  <a:schemeClr val="tx1"/>
                </a:solidFill>
              </a:rPr>
              <a:t>Tuy nhiên, trong </a:t>
            </a:r>
            <a:r>
              <a:rPr lang="vi-VN" sz="2400" dirty="0" err="1">
                <a:solidFill>
                  <a:schemeClr val="tx1"/>
                </a:solidFill>
              </a:rPr>
              <a:t>thực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tế</a:t>
            </a:r>
            <a:r>
              <a:rPr lang="vi-VN" sz="2400" dirty="0">
                <a:solidFill>
                  <a:schemeClr val="tx1"/>
                </a:solidFill>
              </a:rPr>
              <a:t>, phương </a:t>
            </a:r>
            <a:r>
              <a:rPr lang="vi-VN" sz="2400" dirty="0" err="1">
                <a:solidFill>
                  <a:schemeClr val="tx1"/>
                </a:solidFill>
              </a:rPr>
              <a:t>pháp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này</a:t>
            </a:r>
            <a:r>
              <a:rPr lang="vi-VN" sz="2400" dirty="0">
                <a:solidFill>
                  <a:schemeClr val="tx1"/>
                </a:solidFill>
              </a:rPr>
              <a:t> không </a:t>
            </a:r>
            <a:r>
              <a:rPr lang="vi-VN" sz="2400" dirty="0" err="1">
                <a:solidFill>
                  <a:schemeClr val="tx1"/>
                </a:solidFill>
              </a:rPr>
              <a:t>hoàn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toàn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hợp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lý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>
              <a:buClrTx/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Một</a:t>
            </a:r>
            <a:r>
              <a:rPr lang="vi-VN" sz="2400" dirty="0">
                <a:solidFill>
                  <a:schemeClr val="tx1"/>
                </a:solidFill>
              </a:rPr>
              <a:t> nghiên </a:t>
            </a:r>
            <a:r>
              <a:rPr lang="vi-VN" sz="2400" dirty="0" err="1">
                <a:solidFill>
                  <a:schemeClr val="tx1"/>
                </a:solidFill>
              </a:rPr>
              <a:t>cứu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gần</a:t>
            </a:r>
            <a:r>
              <a:rPr lang="vi-VN" sz="2400" dirty="0">
                <a:solidFill>
                  <a:schemeClr val="tx1"/>
                </a:solidFill>
              </a:rPr>
              <a:t> đây </a:t>
            </a:r>
            <a:r>
              <a:rPr lang="vi-VN" sz="2400" dirty="0" err="1">
                <a:solidFill>
                  <a:schemeClr val="tx1"/>
                </a:solidFill>
              </a:rPr>
              <a:t>của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Lior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Sidi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chỉ</a:t>
            </a:r>
            <a:r>
              <a:rPr lang="vi-VN" sz="2400" dirty="0">
                <a:solidFill>
                  <a:schemeClr val="tx1"/>
                </a:solidFill>
              </a:rPr>
              <a:t> ra </a:t>
            </a:r>
            <a:r>
              <a:rPr lang="vi-VN" sz="2400" dirty="0" err="1">
                <a:solidFill>
                  <a:schemeClr val="tx1"/>
                </a:solidFill>
              </a:rPr>
              <a:t>được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làm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giàu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bộ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dữ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liệu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cổ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phiếu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gốc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bằng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giá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các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cổ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phiếu</a:t>
            </a:r>
            <a:r>
              <a:rPr lang="vi-VN" sz="2400" dirty="0">
                <a:solidFill>
                  <a:schemeClr val="tx1"/>
                </a:solidFill>
              </a:rPr>
              <a:t> tương </a:t>
            </a:r>
            <a:r>
              <a:rPr lang="vi-VN" sz="2400" dirty="0" err="1">
                <a:solidFill>
                  <a:schemeClr val="tx1"/>
                </a:solidFill>
              </a:rPr>
              <a:t>đồng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có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thể</a:t>
            </a:r>
            <a:r>
              <a:rPr lang="vi-VN" sz="2400" dirty="0">
                <a:solidFill>
                  <a:schemeClr val="tx1"/>
                </a:solidFill>
              </a:rPr>
              <a:t> cho ra </a:t>
            </a:r>
            <a:r>
              <a:rPr lang="vi-VN" sz="2400" dirty="0" err="1">
                <a:solidFill>
                  <a:schemeClr val="tx1"/>
                </a:solidFill>
              </a:rPr>
              <a:t>kết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quả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dự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đoán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tốt</a:t>
            </a:r>
            <a:r>
              <a:rPr lang="vi-VN" sz="2400" dirty="0">
                <a:solidFill>
                  <a:schemeClr val="tx1"/>
                </a:solidFill>
              </a:rPr>
              <a:t> hơn so </a:t>
            </a:r>
            <a:r>
              <a:rPr lang="vi-VN" sz="2400" dirty="0" err="1">
                <a:solidFill>
                  <a:schemeClr val="tx1"/>
                </a:solidFill>
              </a:rPr>
              <a:t>với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chỉ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áp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dụng</a:t>
            </a:r>
            <a:r>
              <a:rPr lang="vi-VN" sz="2400" dirty="0">
                <a:solidFill>
                  <a:schemeClr val="tx1"/>
                </a:solidFill>
              </a:rPr>
              <a:t> duy </a:t>
            </a:r>
            <a:r>
              <a:rPr lang="vi-VN" sz="2400" dirty="0" err="1">
                <a:solidFill>
                  <a:schemeClr val="tx1"/>
                </a:solidFill>
              </a:rPr>
              <a:t>nhất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một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cổ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phiếu</a:t>
            </a:r>
            <a:r>
              <a:rPr lang="vi-VN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marL="292608" lvl="1" indent="0">
              <a:buClrTx/>
              <a:buNone/>
            </a:pPr>
            <a:r>
              <a:rPr lang="en-US" sz="2400" dirty="0">
                <a:solidFill>
                  <a:schemeClr val="tx1"/>
                </a:solidFill>
              </a:rPr>
              <a:t>→ </a:t>
            </a:r>
            <a:r>
              <a:rPr lang="en-US" sz="2400" dirty="0" err="1">
                <a:solidFill>
                  <a:schemeClr val="tx1"/>
                </a:solidFill>
              </a:rPr>
              <a:t>Dự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đoán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máy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học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dự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trên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nhiều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loại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cổ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phiếu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như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một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người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giao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dịch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thật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sự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sát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thị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trường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ClrTx/>
              <a:buFont typeface="Wingdings 3" panose="05040102010807070707" pitchFamily="18" charset="2"/>
              <a:buChar char="u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45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141E-E8C2-4DF2-A37E-7B973A50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II. Mục tiêu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FBB6-5862-484A-A54A-7860D99DA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7220"/>
            <a:ext cx="10058400" cy="3861874"/>
          </a:xfrm>
        </p:spPr>
        <p:txBody>
          <a:bodyPr>
            <a:normAutofit/>
          </a:bodyPr>
          <a:lstStyle/>
          <a:p>
            <a:pPr>
              <a:buClrTx/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vi-VN" sz="2400" dirty="0">
                <a:solidFill>
                  <a:schemeClr val="tx1"/>
                </a:solidFill>
              </a:rPr>
              <a:t>Xây </a:t>
            </a:r>
            <a:r>
              <a:rPr lang="vi-VN" sz="2400" dirty="0" err="1">
                <a:solidFill>
                  <a:schemeClr val="tx1"/>
                </a:solidFill>
              </a:rPr>
              <a:t>dựng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được</a:t>
            </a:r>
            <a:r>
              <a:rPr lang="vi-VN" sz="2400" dirty="0">
                <a:solidFill>
                  <a:schemeClr val="tx1"/>
                </a:solidFill>
              </a:rPr>
              <a:t> quy </a:t>
            </a:r>
            <a:r>
              <a:rPr lang="vi-VN" sz="2400" dirty="0" err="1">
                <a:solidFill>
                  <a:schemeClr val="tx1"/>
                </a:solidFill>
              </a:rPr>
              <a:t>trình</a:t>
            </a:r>
            <a:r>
              <a:rPr lang="vi-VN" sz="2400" dirty="0">
                <a:solidFill>
                  <a:schemeClr val="tx1"/>
                </a:solidFill>
              </a:rPr>
              <a:t> cho </a:t>
            </a:r>
            <a:r>
              <a:rPr lang="vi-VN" sz="2400" dirty="0" err="1">
                <a:solidFill>
                  <a:schemeClr val="tx1"/>
                </a:solidFill>
              </a:rPr>
              <a:t>kết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quả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dự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đoán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tốt</a:t>
            </a:r>
            <a:r>
              <a:rPr lang="vi-VN" sz="2400" dirty="0">
                <a:solidFill>
                  <a:schemeClr val="tx1"/>
                </a:solidFill>
              </a:rPr>
              <a:t> hơn khi </a:t>
            </a:r>
            <a:r>
              <a:rPr lang="vi-VN" sz="2400" dirty="0" err="1">
                <a:solidFill>
                  <a:schemeClr val="tx1"/>
                </a:solidFill>
              </a:rPr>
              <a:t>áp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dụng</a:t>
            </a:r>
            <a:r>
              <a:rPr lang="vi-VN" sz="2400" dirty="0">
                <a:solidFill>
                  <a:schemeClr val="tx1"/>
                </a:solidFill>
              </a:rPr>
              <a:t> tương </a:t>
            </a:r>
            <a:r>
              <a:rPr lang="vi-VN" sz="2400" dirty="0" err="1">
                <a:solidFill>
                  <a:schemeClr val="tx1"/>
                </a:solidFill>
              </a:rPr>
              <a:t>đồng</a:t>
            </a:r>
            <a:r>
              <a:rPr lang="vi-VN" sz="2400" dirty="0">
                <a:solidFill>
                  <a:schemeClr val="tx1"/>
                </a:solidFill>
              </a:rPr>
              <a:t> trong </a:t>
            </a:r>
            <a:r>
              <a:rPr lang="vi-VN" sz="2400" dirty="0" err="1">
                <a:solidFill>
                  <a:schemeClr val="tx1"/>
                </a:solidFill>
              </a:rPr>
              <a:t>huấn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luyện</a:t>
            </a:r>
            <a:r>
              <a:rPr lang="vi-VN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ClrTx/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vi-VN" sz="2400" dirty="0">
                <a:solidFill>
                  <a:schemeClr val="tx1"/>
                </a:solidFill>
              </a:rPr>
              <a:t>Đưa ra </a:t>
            </a:r>
            <a:r>
              <a:rPr lang="vi-VN" sz="2400" dirty="0" err="1">
                <a:solidFill>
                  <a:schemeClr val="tx1"/>
                </a:solidFill>
              </a:rPr>
              <a:t>được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cấu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hình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tốt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nhất</a:t>
            </a:r>
            <a:r>
              <a:rPr lang="vi-VN" sz="2400" dirty="0">
                <a:solidFill>
                  <a:schemeClr val="tx1"/>
                </a:solidFill>
              </a:rPr>
              <a:t> cho mô </a:t>
            </a:r>
            <a:r>
              <a:rPr lang="vi-VN" sz="2400" dirty="0" err="1">
                <a:solidFill>
                  <a:schemeClr val="tx1"/>
                </a:solidFill>
              </a:rPr>
              <a:t>hình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dự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đoán</a:t>
            </a:r>
            <a:r>
              <a:rPr lang="vi-VN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ClrTx/>
              <a:buFont typeface="Wingdings 3" panose="05040102010807070707" pitchFamily="18" charset="2"/>
              <a:buChar char="u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Cải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tiến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được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kết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quả</a:t>
            </a:r>
            <a:r>
              <a:rPr lang="vi-VN" sz="2400" dirty="0">
                <a:solidFill>
                  <a:schemeClr val="tx1"/>
                </a:solidFill>
              </a:rPr>
              <a:t> so </a:t>
            </a:r>
            <a:r>
              <a:rPr lang="vi-VN" sz="2400" dirty="0" err="1">
                <a:solidFill>
                  <a:schemeClr val="tx1"/>
                </a:solidFill>
              </a:rPr>
              <a:t>với</a:t>
            </a:r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err="1">
                <a:solidFill>
                  <a:schemeClr val="tx1"/>
                </a:solidFill>
              </a:rPr>
              <a:t>bài</a:t>
            </a:r>
            <a:r>
              <a:rPr lang="vi-VN" sz="2400" dirty="0">
                <a:solidFill>
                  <a:schemeClr val="tx1"/>
                </a:solidFill>
              </a:rPr>
              <a:t> nghiên </a:t>
            </a:r>
            <a:r>
              <a:rPr lang="vi-VN" sz="2400" dirty="0" err="1">
                <a:solidFill>
                  <a:schemeClr val="tx1"/>
                </a:solidFill>
              </a:rPr>
              <a:t>cứu</a:t>
            </a:r>
            <a:r>
              <a:rPr lang="vi-VN" sz="2400" dirty="0">
                <a:solidFill>
                  <a:schemeClr val="tx1"/>
                </a:solidFill>
              </a:rPr>
              <a:t> cơ </a:t>
            </a:r>
            <a:r>
              <a:rPr lang="vi-VN" sz="2400" dirty="0" err="1">
                <a:solidFill>
                  <a:schemeClr val="tx1"/>
                </a:solidFill>
              </a:rPr>
              <a:t>sở</a:t>
            </a:r>
            <a:r>
              <a:rPr lang="vi-VN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25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940</TotalTime>
  <Words>2165</Words>
  <Application>Microsoft Office PowerPoint</Application>
  <PresentationFormat>Màn hình rộng</PresentationFormat>
  <Paragraphs>245</Paragraphs>
  <Slides>60</Slides>
  <Notes>39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60</vt:i4>
      </vt:variant>
    </vt:vector>
  </HeadingPairs>
  <TitlesOfParts>
    <vt:vector size="65" baseType="lpstr">
      <vt:lpstr>Arial</vt:lpstr>
      <vt:lpstr>Calibri</vt:lpstr>
      <vt:lpstr>Wingdings</vt:lpstr>
      <vt:lpstr>Wingdings 3</vt:lpstr>
      <vt:lpstr>Retrospect</vt:lpstr>
      <vt:lpstr>KHÓA LUẬN TỐT NGHIỆP CỬ NHÂN</vt:lpstr>
      <vt:lpstr>Nghiên cứu cải tiến dự đoán giá chứng khoán dựa vào độ tương đồng trên chuỗi thời gian</vt:lpstr>
      <vt:lpstr>Mục lục</vt:lpstr>
      <vt:lpstr>Giới thiệu đề tài</vt:lpstr>
      <vt:lpstr>I. Giới thiệu chứng khoán</vt:lpstr>
      <vt:lpstr>I. Giới thiệu chứng khoán</vt:lpstr>
      <vt:lpstr>I. Giới thiệu chứng khoán</vt:lpstr>
      <vt:lpstr>II. Lý do nghiên cứu</vt:lpstr>
      <vt:lpstr>II. Mục tiêu</vt:lpstr>
      <vt:lpstr>Công trình liên quan</vt:lpstr>
      <vt:lpstr>I. Mô tả</vt:lpstr>
      <vt:lpstr>II. Các hạn chế phát hiện</vt:lpstr>
      <vt:lpstr>Kết quả TN1</vt:lpstr>
      <vt:lpstr>Kết quả TN1</vt:lpstr>
      <vt:lpstr>II. Các hạn chế phát hiện</vt:lpstr>
      <vt:lpstr>II. Các hạn chế phát hiện</vt:lpstr>
      <vt:lpstr>II. Các hạn chế phát hiện</vt:lpstr>
      <vt:lpstr>Các thuật toán</vt:lpstr>
      <vt:lpstr>I. Các thuật toán xử lí độ dài chuỗi thời gian</vt:lpstr>
      <vt:lpstr>I. Các thuật toán xử lí độ dài chuỗi thời gian</vt:lpstr>
      <vt:lpstr>I. Các thuật toán xử lí độ dài chuỗi thời gian</vt:lpstr>
      <vt:lpstr>I. Các thuật toán xử lí độ dài chuỗi thời gian</vt:lpstr>
      <vt:lpstr>II. Các thuật toán giảm độ phức tạp dữ liệu</vt:lpstr>
      <vt:lpstr>II. Các thuật toán giảm độ phức tạp dữ liệu</vt:lpstr>
      <vt:lpstr>III. Các thuật toán tính độ tương đồng</vt:lpstr>
      <vt:lpstr>III. Các thuật toán tính độ tương đồng</vt:lpstr>
      <vt:lpstr>III. Các thuật toán tính độ tương đồng</vt:lpstr>
      <vt:lpstr>III. Các thuật toán tính độ tương đồng</vt:lpstr>
      <vt:lpstr>III. Các thuật toán tính độ tương đồng</vt:lpstr>
      <vt:lpstr>IV. Các mô hình máy học</vt:lpstr>
      <vt:lpstr>IV. Các mô hình máy học</vt:lpstr>
      <vt:lpstr>IV. Các mô hình máy học</vt:lpstr>
      <vt:lpstr>IV. Các mô hình máy học</vt:lpstr>
      <vt:lpstr>Quy trình thực hiện</vt:lpstr>
      <vt:lpstr>I. Kết hợp các chuỗi tương đồng trong huấn luyện</vt:lpstr>
      <vt:lpstr>II. Dữ liệu</vt:lpstr>
      <vt:lpstr>II. Dữ liệu</vt:lpstr>
      <vt:lpstr>III. Tổng quan quy trình chương trình</vt:lpstr>
      <vt:lpstr>IV. Thu thập dữ liệu</vt:lpstr>
      <vt:lpstr>V. Xử lí dữ liệu và áp dụng tương đồng trong huấn luyện</vt:lpstr>
      <vt:lpstr>VI. Huấn luyện và dự đoán</vt:lpstr>
      <vt:lpstr>VII. Đánh giá</vt:lpstr>
      <vt:lpstr>VII. Đánh giá</vt:lpstr>
      <vt:lpstr>VIII. Các cải tiến</vt:lpstr>
      <vt:lpstr>Kết quả</vt:lpstr>
      <vt:lpstr>I. Kết quả trên bộ dữ liệu cơ sở</vt:lpstr>
      <vt:lpstr>I. Kết quả trên bộ dữ liệu cơ sở</vt:lpstr>
      <vt:lpstr>I. Kết quả trên bộ dữ liệu cơ sở</vt:lpstr>
      <vt:lpstr>I. Kết quả trên bộ dữ liệu cơ sở</vt:lpstr>
      <vt:lpstr>I. Kết quả trên bộ dữ liệu cơ sở</vt:lpstr>
      <vt:lpstr>I. Kết quả trên bộ dữ liệu cơ sở</vt:lpstr>
      <vt:lpstr>I. Kết quả trên bộ dữ liệu cơ sở</vt:lpstr>
      <vt:lpstr>II. Kết quả trên bộ dữ liệu 2</vt:lpstr>
      <vt:lpstr>II. Kết quả trên bộ dữ liệu 2</vt:lpstr>
      <vt:lpstr>II. Kết quả trên bộ dữ liệu 2</vt:lpstr>
      <vt:lpstr>II. Kết quả trên bộ dữ liệu 2</vt:lpstr>
      <vt:lpstr>III. Kết luận</vt:lpstr>
      <vt:lpstr>Hướng phát triển</vt:lpstr>
      <vt:lpstr>Hướng phát triển</vt:lpstr>
      <vt:lpstr>Cảm ơn quý thầy cô đã chú ý lắng nghe.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LUẬN TỐT NGHIỆP CỬ NHÂN</dc:title>
  <dc:creator>Trường Nguyễn</dc:creator>
  <cp:lastModifiedBy>Minh Trí Trần</cp:lastModifiedBy>
  <cp:revision>521</cp:revision>
  <dcterms:created xsi:type="dcterms:W3CDTF">2021-06-22T09:06:12Z</dcterms:created>
  <dcterms:modified xsi:type="dcterms:W3CDTF">2021-07-04T14:15:44Z</dcterms:modified>
</cp:coreProperties>
</file>