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c8beb6e4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c8beb6e4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c8beb6e4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c8beb6e4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c8beb6e4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c8beb6e4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c8beb6e4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8beb6e4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c8d979bd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8d979bd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c8d979bd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c8d979bd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c8beb6e4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c8beb6e4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8d979bd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8d979bd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c9364fb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9364fb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c8beb6e4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c8beb6e4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c8beb6e4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c8beb6e4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c8beb6e4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c8beb6e4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c8beb6e4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c8beb6e4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c8beb6e4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c8beb6e4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c8beb6e4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c8beb6e4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c8beb6e4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c8beb6e4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c8beb6e4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c8beb6e4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trugariStefan/CLM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umentation.mailgun.com/en/latest/" TargetMode="External"/><Relationship Id="rId4" Type="http://schemas.openxmlformats.org/officeDocument/2006/relationships/hyperlink" Target="https://documentation.mailgun.com/en/latest/" TargetMode="External"/><Relationship Id="rId5" Type="http://schemas.openxmlformats.org/officeDocument/2006/relationships/hyperlink" Target="https://www.twilio.com/docs/" TargetMode="External"/><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162198"/>
            <a:ext cx="7136700" cy="154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Courses/Labs Management System</a:t>
            </a:r>
            <a:endParaRPr sz="3000"/>
          </a:p>
          <a:p>
            <a:pPr indent="0" lvl="0" marL="0" rtl="0" algn="ctr">
              <a:spcBef>
                <a:spcPts val="0"/>
              </a:spcBef>
              <a:spcAft>
                <a:spcPts val="0"/>
              </a:spcAft>
              <a:buNone/>
            </a:pPr>
            <a:r>
              <a:t/>
            </a:r>
            <a:endParaRPr sz="3000"/>
          </a:p>
        </p:txBody>
      </p:sp>
      <p:sp>
        <p:nvSpPr>
          <p:cNvPr id="67" name="Google Shape;67;p13"/>
          <p:cNvSpPr txBox="1"/>
          <p:nvPr>
            <p:ph idx="1" type="subTitle"/>
          </p:nvPr>
        </p:nvSpPr>
        <p:spPr>
          <a:xfrm>
            <a:off x="2137250" y="2990723"/>
            <a:ext cx="4870500" cy="62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400" u="sng">
                <a:solidFill>
                  <a:schemeClr val="hlink"/>
                </a:solidFill>
                <a:latin typeface="Courier New"/>
                <a:ea typeface="Courier New"/>
                <a:cs typeface="Courier New"/>
                <a:sym typeface="Courier New"/>
                <a:hlinkClick r:id="rId3"/>
              </a:rPr>
              <a:t>https://github.com/StrugariStefan/CLMS</a:t>
            </a:r>
            <a:endParaRPr sz="1400">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142025"/>
            <a:ext cx="8520600" cy="4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Microservices  -  </a:t>
            </a:r>
            <a:r>
              <a:rPr lang="en-GB" sz="1800">
                <a:solidFill>
                  <a:schemeClr val="dk2"/>
                </a:solidFill>
                <a:latin typeface="Open Sans"/>
                <a:ea typeface="Open Sans"/>
                <a:cs typeface="Open Sans"/>
                <a:sym typeface="Open Sans"/>
              </a:rPr>
              <a:t>Auth</a:t>
            </a:r>
            <a:r>
              <a:rPr lang="en-GB" sz="1800">
                <a:solidFill>
                  <a:schemeClr val="dk2"/>
                </a:solidFill>
                <a:latin typeface="Open Sans"/>
                <a:ea typeface="Open Sans"/>
                <a:cs typeface="Open Sans"/>
                <a:sym typeface="Open Sans"/>
              </a:rPr>
              <a:t>.API</a:t>
            </a:r>
            <a:r>
              <a:rPr lang="en-GB" sz="1800"/>
              <a:t>  </a:t>
            </a:r>
            <a:endParaRPr sz="1800"/>
          </a:p>
        </p:txBody>
      </p:sp>
      <p:pic>
        <p:nvPicPr>
          <p:cNvPr id="125" name="Google Shape;125;p22"/>
          <p:cNvPicPr preferRelativeResize="0"/>
          <p:nvPr/>
        </p:nvPicPr>
        <p:blipFill>
          <a:blip r:embed="rId3">
            <a:alphaModFix/>
          </a:blip>
          <a:stretch>
            <a:fillRect/>
          </a:stretch>
        </p:blipFill>
        <p:spPr>
          <a:xfrm>
            <a:off x="217325" y="762825"/>
            <a:ext cx="8839200" cy="1650765"/>
          </a:xfrm>
          <a:prstGeom prst="rect">
            <a:avLst/>
          </a:prstGeom>
          <a:noFill/>
          <a:ln>
            <a:noFill/>
          </a:ln>
        </p:spPr>
      </p:pic>
      <p:pic>
        <p:nvPicPr>
          <p:cNvPr id="126" name="Google Shape;126;p22"/>
          <p:cNvPicPr preferRelativeResize="0"/>
          <p:nvPr/>
        </p:nvPicPr>
        <p:blipFill>
          <a:blip r:embed="rId4">
            <a:alphaModFix/>
          </a:blip>
          <a:stretch>
            <a:fillRect/>
          </a:stretch>
        </p:blipFill>
        <p:spPr>
          <a:xfrm>
            <a:off x="1342925" y="2565990"/>
            <a:ext cx="6588001" cy="2425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217750"/>
            <a:ext cx="8520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Microservices  -  </a:t>
            </a:r>
            <a:r>
              <a:rPr lang="en-GB" sz="1800">
                <a:solidFill>
                  <a:schemeClr val="dk2"/>
                </a:solidFill>
                <a:latin typeface="Open Sans"/>
                <a:ea typeface="Open Sans"/>
                <a:cs typeface="Open Sans"/>
                <a:sym typeface="Open Sans"/>
              </a:rPr>
              <a:t>Users.API</a:t>
            </a:r>
            <a:endParaRPr sz="1800"/>
          </a:p>
        </p:txBody>
      </p:sp>
      <p:pic>
        <p:nvPicPr>
          <p:cNvPr id="132" name="Google Shape;132;p23"/>
          <p:cNvPicPr preferRelativeResize="0"/>
          <p:nvPr/>
        </p:nvPicPr>
        <p:blipFill>
          <a:blip r:embed="rId3">
            <a:alphaModFix/>
          </a:blip>
          <a:stretch>
            <a:fillRect/>
          </a:stretch>
        </p:blipFill>
        <p:spPr>
          <a:xfrm>
            <a:off x="152400" y="1238875"/>
            <a:ext cx="8839199" cy="3215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174500"/>
            <a:ext cx="8520600" cy="4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Microservices  -  </a:t>
            </a:r>
            <a:r>
              <a:rPr lang="en-GB" sz="1800">
                <a:solidFill>
                  <a:schemeClr val="dk2"/>
                </a:solidFill>
                <a:latin typeface="Open Sans"/>
                <a:ea typeface="Open Sans"/>
                <a:cs typeface="Open Sans"/>
                <a:sym typeface="Open Sans"/>
              </a:rPr>
              <a:t>Gamification</a:t>
            </a:r>
            <a:r>
              <a:rPr lang="en-GB" sz="1800">
                <a:solidFill>
                  <a:schemeClr val="dk2"/>
                </a:solidFill>
                <a:latin typeface="Open Sans"/>
                <a:ea typeface="Open Sans"/>
                <a:cs typeface="Open Sans"/>
                <a:sym typeface="Open Sans"/>
              </a:rPr>
              <a:t>.API</a:t>
            </a:r>
            <a:r>
              <a:rPr lang="en-GB" sz="1800"/>
              <a:t> </a:t>
            </a:r>
            <a:endParaRPr sz="1800"/>
          </a:p>
        </p:txBody>
      </p:sp>
      <p:pic>
        <p:nvPicPr>
          <p:cNvPr id="138" name="Google Shape;138;p24"/>
          <p:cNvPicPr preferRelativeResize="0"/>
          <p:nvPr/>
        </p:nvPicPr>
        <p:blipFill>
          <a:blip r:embed="rId3">
            <a:alphaModFix/>
          </a:blip>
          <a:stretch>
            <a:fillRect/>
          </a:stretch>
        </p:blipFill>
        <p:spPr>
          <a:xfrm>
            <a:off x="152400" y="1211600"/>
            <a:ext cx="8839198" cy="19680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163675"/>
            <a:ext cx="8520600" cy="4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Microservices  -  </a:t>
            </a:r>
            <a:r>
              <a:rPr lang="en-GB" sz="1800">
                <a:solidFill>
                  <a:schemeClr val="dk2"/>
                </a:solidFill>
                <a:latin typeface="Open Sans"/>
                <a:ea typeface="Open Sans"/>
                <a:cs typeface="Open Sans"/>
                <a:sym typeface="Open Sans"/>
              </a:rPr>
              <a:t>Courses</a:t>
            </a:r>
            <a:r>
              <a:rPr lang="en-GB" sz="1800">
                <a:solidFill>
                  <a:schemeClr val="dk2"/>
                </a:solidFill>
                <a:latin typeface="Open Sans"/>
                <a:ea typeface="Open Sans"/>
                <a:cs typeface="Open Sans"/>
                <a:sym typeface="Open Sans"/>
              </a:rPr>
              <a:t>.API</a:t>
            </a:r>
            <a:r>
              <a:rPr lang="en-GB" sz="1800"/>
              <a:t>  </a:t>
            </a:r>
            <a:endParaRPr sz="1800"/>
          </a:p>
        </p:txBody>
      </p:sp>
      <p:pic>
        <p:nvPicPr>
          <p:cNvPr id="144" name="Google Shape;144;p25"/>
          <p:cNvPicPr preferRelativeResize="0"/>
          <p:nvPr/>
        </p:nvPicPr>
        <p:blipFill>
          <a:blip r:embed="rId3">
            <a:alphaModFix/>
          </a:blip>
          <a:stretch>
            <a:fillRect/>
          </a:stretch>
        </p:blipFill>
        <p:spPr>
          <a:xfrm>
            <a:off x="509500" y="719550"/>
            <a:ext cx="7969326" cy="426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800"/>
              <a:t>Microservices  -  </a:t>
            </a:r>
            <a:r>
              <a:rPr lang="en-GB" sz="1800">
                <a:solidFill>
                  <a:schemeClr val="dk2"/>
                </a:solidFill>
                <a:latin typeface="Open Sans"/>
                <a:ea typeface="Open Sans"/>
                <a:cs typeface="Open Sans"/>
                <a:sym typeface="Open Sans"/>
              </a:rPr>
              <a:t>Gamification.API</a:t>
            </a:r>
            <a:r>
              <a:rPr lang="en-GB" sz="1800"/>
              <a:t> </a:t>
            </a:r>
            <a:endParaRPr/>
          </a:p>
        </p:txBody>
      </p:sp>
      <p:pic>
        <p:nvPicPr>
          <p:cNvPr id="150" name="Google Shape;150;p26"/>
          <p:cNvPicPr preferRelativeResize="0"/>
          <p:nvPr/>
        </p:nvPicPr>
        <p:blipFill>
          <a:blip r:embed="rId3">
            <a:alphaModFix/>
          </a:blip>
          <a:stretch>
            <a:fillRect/>
          </a:stretch>
        </p:blipFill>
        <p:spPr>
          <a:xfrm>
            <a:off x="152400" y="1304825"/>
            <a:ext cx="8839198" cy="24142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800"/>
              <a:t>Microservices  -  </a:t>
            </a:r>
            <a:r>
              <a:rPr lang="en-GB" sz="1800">
                <a:solidFill>
                  <a:schemeClr val="dk2"/>
                </a:solidFill>
                <a:latin typeface="Open Sans"/>
                <a:ea typeface="Open Sans"/>
                <a:cs typeface="Open Sans"/>
                <a:sym typeface="Open Sans"/>
              </a:rPr>
              <a:t>Gamification.API</a:t>
            </a:r>
            <a:r>
              <a:rPr lang="en-GB" sz="1800"/>
              <a:t> </a:t>
            </a:r>
            <a:endParaRPr/>
          </a:p>
        </p:txBody>
      </p:sp>
      <p:pic>
        <p:nvPicPr>
          <p:cNvPr id="156" name="Google Shape;156;p27"/>
          <p:cNvPicPr preferRelativeResize="0"/>
          <p:nvPr/>
        </p:nvPicPr>
        <p:blipFill>
          <a:blip r:embed="rId3">
            <a:alphaModFix/>
          </a:blip>
          <a:stretch>
            <a:fillRect/>
          </a:stretch>
        </p:blipFill>
        <p:spPr>
          <a:xfrm>
            <a:off x="152400" y="1304825"/>
            <a:ext cx="8839202" cy="24318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228575"/>
            <a:ext cx="8520600" cy="4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Microservices  -  </a:t>
            </a:r>
            <a:r>
              <a:rPr lang="en-GB" sz="1800">
                <a:solidFill>
                  <a:schemeClr val="dk2"/>
                </a:solidFill>
                <a:latin typeface="Open Sans"/>
                <a:ea typeface="Open Sans"/>
                <a:cs typeface="Open Sans"/>
                <a:sym typeface="Open Sans"/>
              </a:rPr>
              <a:t>Notifications</a:t>
            </a:r>
            <a:r>
              <a:rPr lang="en-GB" sz="1800">
                <a:solidFill>
                  <a:schemeClr val="dk2"/>
                </a:solidFill>
                <a:latin typeface="Open Sans"/>
                <a:ea typeface="Open Sans"/>
                <a:cs typeface="Open Sans"/>
                <a:sym typeface="Open Sans"/>
              </a:rPr>
              <a:t>.API</a:t>
            </a:r>
            <a:r>
              <a:rPr lang="en-GB" sz="1800"/>
              <a:t> </a:t>
            </a:r>
            <a:endParaRPr sz="1800"/>
          </a:p>
        </p:txBody>
      </p:sp>
      <p:sp>
        <p:nvSpPr>
          <p:cNvPr id="162" name="Google Shape;162;p28"/>
          <p:cNvSpPr txBox="1"/>
          <p:nvPr/>
        </p:nvSpPr>
        <p:spPr>
          <a:xfrm>
            <a:off x="367925" y="967425"/>
            <a:ext cx="8386500" cy="13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The functionality displayed by this service consists in sending emails and sms.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As far as implementation is concerned, we have used the services outlined by:</a:t>
            </a:r>
            <a:r>
              <a:rPr lang="en-GB">
                <a:uFill>
                  <a:noFill/>
                </a:uFill>
                <a:latin typeface="Open Sans"/>
                <a:ea typeface="Open Sans"/>
                <a:cs typeface="Open Sans"/>
                <a:sym typeface="Open Sans"/>
                <a:hlinkClick r:id="rId3"/>
              </a:rPr>
              <a: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ctr">
              <a:spcBef>
                <a:spcPts val="0"/>
              </a:spcBef>
              <a:spcAft>
                <a:spcPts val="0"/>
              </a:spcAft>
              <a:buNone/>
            </a:pPr>
            <a:r>
              <a:rPr lang="en-GB" u="sng">
                <a:solidFill>
                  <a:schemeClr val="hlink"/>
                </a:solidFill>
                <a:latin typeface="Open Sans"/>
                <a:ea typeface="Open Sans"/>
                <a:cs typeface="Open Sans"/>
                <a:sym typeface="Open Sans"/>
                <a:hlinkClick r:id="rId4"/>
              </a:rPr>
              <a:t>Mailgun API</a:t>
            </a:r>
            <a:endParaRPr>
              <a:latin typeface="Open Sans"/>
              <a:ea typeface="Open Sans"/>
              <a:cs typeface="Open Sans"/>
              <a:sym typeface="Open Sans"/>
            </a:endParaRPr>
          </a:p>
          <a:p>
            <a:pPr indent="0" lvl="0" marL="0" rtl="0" algn="ctr">
              <a:spcBef>
                <a:spcPts val="0"/>
              </a:spcBef>
              <a:spcAft>
                <a:spcPts val="0"/>
              </a:spcAft>
              <a:buNone/>
            </a:pPr>
            <a:r>
              <a:rPr lang="en-GB" u="sng">
                <a:solidFill>
                  <a:schemeClr val="hlink"/>
                </a:solidFill>
                <a:latin typeface="Open Sans"/>
                <a:ea typeface="Open Sans"/>
                <a:cs typeface="Open Sans"/>
                <a:sym typeface="Open Sans"/>
                <a:hlinkClick r:id="rId5"/>
              </a:rPr>
              <a:t>Twilio Programmable SMS</a:t>
            </a:r>
            <a:endParaRPr>
              <a:latin typeface="Open Sans"/>
              <a:ea typeface="Open Sans"/>
              <a:cs typeface="Open Sans"/>
              <a:sym typeface="Open Sans"/>
            </a:endParaRPr>
          </a:p>
        </p:txBody>
      </p:sp>
      <p:pic>
        <p:nvPicPr>
          <p:cNvPr id="163" name="Google Shape;163;p28"/>
          <p:cNvPicPr preferRelativeResize="0"/>
          <p:nvPr/>
        </p:nvPicPr>
        <p:blipFill>
          <a:blip r:embed="rId6">
            <a:alphaModFix/>
          </a:blip>
          <a:stretch>
            <a:fillRect/>
          </a:stretch>
        </p:blipFill>
        <p:spPr>
          <a:xfrm>
            <a:off x="1136687" y="2879048"/>
            <a:ext cx="6848976" cy="150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284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CLMS application characteristics</a:t>
            </a:r>
            <a:endParaRPr/>
          </a:p>
        </p:txBody>
      </p:sp>
      <p:sp>
        <p:nvSpPr>
          <p:cNvPr id="169" name="Google Shape;169;p29"/>
          <p:cNvSpPr txBox="1"/>
          <p:nvPr>
            <p:ph idx="1" type="body"/>
          </p:nvPr>
        </p:nvSpPr>
        <p:spPr>
          <a:xfrm>
            <a:off x="311700" y="1266325"/>
            <a:ext cx="8520600" cy="34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Char char="●"/>
            </a:pPr>
            <a:r>
              <a:rPr b="1" lang="en-GB">
                <a:solidFill>
                  <a:srgbClr val="38761D"/>
                </a:solidFill>
              </a:rPr>
              <a:t>Flexibility and extensibility </a:t>
            </a:r>
            <a:endParaRPr b="1">
              <a:solidFill>
                <a:srgbClr val="38761D"/>
              </a:solidFill>
            </a:endParaRPr>
          </a:p>
          <a:p>
            <a:pPr indent="0" lvl="0" marL="457200" rtl="0" algn="l">
              <a:spcBef>
                <a:spcPts val="1600"/>
              </a:spcBef>
              <a:spcAft>
                <a:spcPts val="0"/>
              </a:spcAft>
              <a:buNone/>
            </a:pPr>
            <a:r>
              <a:rPr lang="en-GB" sz="1400">
                <a:solidFill>
                  <a:schemeClr val="accent2"/>
                </a:solidFill>
                <a:latin typeface="Arial"/>
                <a:ea typeface="Arial"/>
                <a:cs typeface="Arial"/>
                <a:sym typeface="Arial"/>
              </a:rPr>
              <a:t>CLMS a</a:t>
            </a:r>
            <a:r>
              <a:rPr lang="en-GB" sz="1400">
                <a:solidFill>
                  <a:schemeClr val="accent2"/>
                </a:solidFill>
                <a:latin typeface="Arial"/>
                <a:ea typeface="Arial"/>
                <a:cs typeface="Arial"/>
                <a:sym typeface="Arial"/>
              </a:rPr>
              <a:t>pplication can be easily modified,continued and improved</a:t>
            </a:r>
            <a:endParaRPr sz="1400">
              <a:solidFill>
                <a:schemeClr val="accent2"/>
              </a:solidFill>
              <a:latin typeface="Arial"/>
              <a:ea typeface="Arial"/>
              <a:cs typeface="Arial"/>
              <a:sym typeface="Arial"/>
            </a:endParaRPr>
          </a:p>
          <a:p>
            <a:pPr indent="-342900" lvl="0" marL="457200" rtl="0" algn="l">
              <a:spcBef>
                <a:spcPts val="1600"/>
              </a:spcBef>
              <a:spcAft>
                <a:spcPts val="0"/>
              </a:spcAft>
              <a:buClr>
                <a:srgbClr val="38761D"/>
              </a:buClr>
              <a:buSzPts val="1800"/>
              <a:buChar char="●"/>
            </a:pPr>
            <a:r>
              <a:rPr b="1" lang="en-GB">
                <a:solidFill>
                  <a:srgbClr val="38761D"/>
                </a:solidFill>
              </a:rPr>
              <a:t>Modularity and scalability</a:t>
            </a:r>
            <a:endParaRPr b="1">
              <a:solidFill>
                <a:srgbClr val="38761D"/>
              </a:solidFill>
            </a:endParaRPr>
          </a:p>
          <a:p>
            <a:pPr indent="0" lvl="0" marL="457200" rtl="0" algn="l">
              <a:spcBef>
                <a:spcPts val="1600"/>
              </a:spcBef>
              <a:spcAft>
                <a:spcPts val="0"/>
              </a:spcAft>
              <a:buNone/>
            </a:pPr>
            <a:r>
              <a:rPr lang="en-GB" sz="1400">
                <a:solidFill>
                  <a:schemeClr val="accent2"/>
                </a:solidFill>
                <a:highlight>
                  <a:srgbClr val="FFFFFF"/>
                </a:highlight>
                <a:latin typeface="Arial"/>
                <a:ea typeface="Arial"/>
                <a:cs typeface="Arial"/>
                <a:sym typeface="Arial"/>
              </a:rPr>
              <a:t>The microservices architecture gives us flexibility in terms of how we can scale the whole application.</a:t>
            </a:r>
            <a:endParaRPr b="1" sz="1400">
              <a:solidFill>
                <a:schemeClr val="accent2"/>
              </a:solidFill>
              <a:latin typeface="Arial"/>
              <a:ea typeface="Arial"/>
              <a:cs typeface="Arial"/>
              <a:sym typeface="Arial"/>
            </a:endParaRPr>
          </a:p>
          <a:p>
            <a:pPr indent="-342900" lvl="0" marL="457200" rtl="0" algn="l">
              <a:spcBef>
                <a:spcPts val="1600"/>
              </a:spcBef>
              <a:spcAft>
                <a:spcPts val="0"/>
              </a:spcAft>
              <a:buClr>
                <a:srgbClr val="38761D"/>
              </a:buClr>
              <a:buSzPts val="1800"/>
              <a:buChar char="●"/>
            </a:pPr>
            <a:r>
              <a:rPr b="1" lang="en-GB">
                <a:solidFill>
                  <a:srgbClr val="38761D"/>
                </a:solidFill>
              </a:rPr>
              <a:t>Easy to use and understand by the user</a:t>
            </a:r>
            <a:endParaRPr b="1">
              <a:solidFill>
                <a:srgbClr val="38761D"/>
              </a:solidFill>
            </a:endParaRPr>
          </a:p>
          <a:p>
            <a:pPr indent="-342900" lvl="0" marL="457200" rtl="0" algn="l">
              <a:spcBef>
                <a:spcPts val="0"/>
              </a:spcBef>
              <a:spcAft>
                <a:spcPts val="0"/>
              </a:spcAft>
              <a:buClr>
                <a:srgbClr val="38761D"/>
              </a:buClr>
              <a:buSzPts val="1800"/>
              <a:buChar char="●"/>
            </a:pPr>
            <a:r>
              <a:rPr b="1" lang="en-GB">
                <a:solidFill>
                  <a:srgbClr val="38761D"/>
                </a:solidFill>
              </a:rPr>
              <a:t>Well documented</a:t>
            </a:r>
            <a:endParaRPr b="1">
              <a:solidFill>
                <a:srgbClr val="38761D"/>
              </a:solidFill>
            </a:endParaRPr>
          </a:p>
          <a:p>
            <a:pPr indent="0" lvl="0" marL="0" rtl="0" algn="l">
              <a:spcBef>
                <a:spcPts val="1600"/>
              </a:spcBef>
              <a:spcAft>
                <a:spcPts val="0"/>
              </a:spcAft>
              <a:buNone/>
            </a:pPr>
            <a:r>
              <a:t/>
            </a:r>
            <a:endParaRPr b="1">
              <a:solidFill>
                <a:srgbClr val="38761D"/>
              </a:solidFill>
            </a:endParaRPr>
          </a:p>
          <a:p>
            <a:pPr indent="0" lvl="0" marL="0" rtl="0" algn="l">
              <a:spcBef>
                <a:spcPts val="1600"/>
              </a:spcBef>
              <a:spcAft>
                <a:spcPts val="0"/>
              </a:spcAft>
              <a:buNone/>
            </a:pPr>
            <a:r>
              <a:t/>
            </a:r>
            <a:endParaRPr b="1">
              <a:solidFill>
                <a:srgbClr val="38761D"/>
              </a:solidFill>
            </a:endParaRPr>
          </a:p>
          <a:p>
            <a:pPr indent="0" lvl="0" marL="0" rtl="0" algn="l">
              <a:spcBef>
                <a:spcPts val="1600"/>
              </a:spcBef>
              <a:spcAft>
                <a:spcPts val="0"/>
              </a:spcAft>
              <a:buNone/>
            </a:pPr>
            <a:r>
              <a:t/>
            </a:r>
            <a:endParaRPr b="1">
              <a:solidFill>
                <a:srgbClr val="38761D"/>
              </a:solidFill>
            </a:endParaRPr>
          </a:p>
          <a:p>
            <a:pPr indent="0" lvl="0" marL="0" rtl="0" algn="l">
              <a:spcBef>
                <a:spcPts val="1600"/>
              </a:spcBef>
              <a:spcAft>
                <a:spcPts val="1600"/>
              </a:spcAft>
              <a:buNone/>
            </a:pPr>
            <a:r>
              <a:t/>
            </a:r>
            <a:endParaRPr b="1">
              <a:solidFill>
                <a:srgbClr val="38761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we have learned</a:t>
            </a:r>
            <a:endParaRPr/>
          </a:p>
        </p:txBody>
      </p:sp>
      <p:sp>
        <p:nvSpPr>
          <p:cNvPr id="175" name="Google Shape;175;p30"/>
          <p:cNvSpPr txBox="1"/>
          <p:nvPr>
            <p:ph idx="1" type="body"/>
          </p:nvPr>
        </p:nvSpPr>
        <p:spPr>
          <a:xfrm>
            <a:off x="161975" y="2153875"/>
            <a:ext cx="8520600" cy="226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What a microservice is</a:t>
            </a:r>
            <a:endParaRPr/>
          </a:p>
          <a:p>
            <a:pPr indent="-342900" lvl="0" marL="457200" rtl="0" algn="l">
              <a:spcBef>
                <a:spcPts val="0"/>
              </a:spcBef>
              <a:spcAft>
                <a:spcPts val="0"/>
              </a:spcAft>
              <a:buSzPts val="1800"/>
              <a:buChar char="●"/>
            </a:pPr>
            <a:r>
              <a:rPr lang="en-GB"/>
              <a:t>How to develop microservices</a:t>
            </a:r>
            <a:endParaRPr/>
          </a:p>
          <a:p>
            <a:pPr indent="-342900" lvl="0" marL="457200" rtl="0" algn="l">
              <a:spcBef>
                <a:spcPts val="0"/>
              </a:spcBef>
              <a:spcAft>
                <a:spcPts val="0"/>
              </a:spcAft>
              <a:buSzPts val="1800"/>
              <a:buChar char="●"/>
            </a:pPr>
            <a:r>
              <a:rPr lang="en-GB"/>
              <a:t>Better communication skills</a:t>
            </a:r>
            <a:endParaRPr/>
          </a:p>
          <a:p>
            <a:pPr indent="-342900" lvl="0" marL="457200" rtl="0" algn="l">
              <a:spcBef>
                <a:spcPts val="0"/>
              </a:spcBef>
              <a:spcAft>
                <a:spcPts val="0"/>
              </a:spcAft>
              <a:buSzPts val="1800"/>
              <a:buChar char="●"/>
            </a:pPr>
            <a:r>
              <a:rPr lang="en-GB"/>
              <a:t>How to manage a large project and create small, feasible tasks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Summary</a:t>
            </a:r>
            <a:endParaRPr sz="2400"/>
          </a:p>
        </p:txBody>
      </p:sp>
      <p:sp>
        <p:nvSpPr>
          <p:cNvPr id="73" name="Google Shape;73;p14"/>
          <p:cNvSpPr txBox="1"/>
          <p:nvPr>
            <p:ph idx="1" type="body"/>
          </p:nvPr>
        </p:nvSpPr>
        <p:spPr>
          <a:xfrm>
            <a:off x="311700" y="1152425"/>
            <a:ext cx="8520600" cy="340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sz="1400"/>
              <a:t>Team members</a:t>
            </a:r>
            <a:endParaRPr sz="1400"/>
          </a:p>
          <a:p>
            <a:pPr indent="-317500" lvl="0" marL="457200" rtl="0" algn="l">
              <a:spcBef>
                <a:spcPts val="0"/>
              </a:spcBef>
              <a:spcAft>
                <a:spcPts val="0"/>
              </a:spcAft>
              <a:buSzPts val="1400"/>
              <a:buAutoNum type="arabicPeriod"/>
            </a:pPr>
            <a:r>
              <a:rPr lang="en-GB" sz="1400"/>
              <a:t>Project requirements</a:t>
            </a:r>
            <a:endParaRPr sz="1400"/>
          </a:p>
          <a:p>
            <a:pPr indent="-317500" lvl="0" marL="457200" rtl="0" algn="l">
              <a:spcBef>
                <a:spcPts val="0"/>
              </a:spcBef>
              <a:spcAft>
                <a:spcPts val="0"/>
              </a:spcAft>
              <a:buSzPts val="1400"/>
              <a:buAutoNum type="arabicPeriod"/>
            </a:pPr>
            <a:r>
              <a:rPr lang="en-GB" sz="1400"/>
              <a:t>Technologies involved</a:t>
            </a:r>
            <a:endParaRPr sz="1400"/>
          </a:p>
          <a:p>
            <a:pPr indent="-317500" lvl="0" marL="457200" rtl="0" algn="l">
              <a:spcBef>
                <a:spcPts val="0"/>
              </a:spcBef>
              <a:spcAft>
                <a:spcPts val="0"/>
              </a:spcAft>
              <a:buSzPts val="1400"/>
              <a:buAutoNum type="arabicPeriod"/>
            </a:pPr>
            <a:r>
              <a:rPr lang="en-GB" sz="1400"/>
              <a:t>Development workflow</a:t>
            </a:r>
            <a:endParaRPr sz="1400"/>
          </a:p>
          <a:p>
            <a:pPr indent="-317500" lvl="0" marL="457200" rtl="0" algn="l">
              <a:spcBef>
                <a:spcPts val="0"/>
              </a:spcBef>
              <a:spcAft>
                <a:spcPts val="0"/>
              </a:spcAft>
              <a:buSzPts val="1400"/>
              <a:buAutoNum type="arabicPeriod"/>
            </a:pPr>
            <a:r>
              <a:rPr lang="en-GB" sz="1400"/>
              <a:t>Architecture</a:t>
            </a:r>
            <a:endParaRPr sz="1400"/>
          </a:p>
          <a:p>
            <a:pPr indent="-317500" lvl="0" marL="457200" rtl="0" algn="l">
              <a:spcBef>
                <a:spcPts val="0"/>
              </a:spcBef>
              <a:spcAft>
                <a:spcPts val="0"/>
              </a:spcAft>
              <a:buSzPts val="1400"/>
              <a:buAutoNum type="arabicPeriod"/>
            </a:pPr>
            <a:r>
              <a:rPr lang="en-GB" sz="1400"/>
              <a:t>Microservices:</a:t>
            </a:r>
            <a:endParaRPr sz="1400"/>
          </a:p>
          <a:p>
            <a:pPr indent="-317500" lvl="1" marL="914400" rtl="0" algn="l">
              <a:spcBef>
                <a:spcPts val="0"/>
              </a:spcBef>
              <a:spcAft>
                <a:spcPts val="0"/>
              </a:spcAft>
              <a:buSzPts val="1400"/>
              <a:buChar char="○"/>
            </a:pPr>
            <a:r>
              <a:rPr lang="en-GB" sz="1400"/>
              <a:t>Authentication</a:t>
            </a:r>
            <a:endParaRPr sz="1400"/>
          </a:p>
          <a:p>
            <a:pPr indent="-317500" lvl="1" marL="914400" rtl="0" algn="l">
              <a:spcBef>
                <a:spcPts val="0"/>
              </a:spcBef>
              <a:spcAft>
                <a:spcPts val="0"/>
              </a:spcAft>
              <a:buSzPts val="1400"/>
              <a:buChar char="○"/>
            </a:pPr>
            <a:r>
              <a:rPr lang="en-GB" sz="1400"/>
              <a:t>Users</a:t>
            </a:r>
            <a:endParaRPr sz="1400"/>
          </a:p>
          <a:p>
            <a:pPr indent="-317500" lvl="1" marL="914400" rtl="0" algn="l">
              <a:spcBef>
                <a:spcPts val="0"/>
              </a:spcBef>
              <a:spcAft>
                <a:spcPts val="0"/>
              </a:spcAft>
              <a:buSzPts val="1400"/>
              <a:buChar char="○"/>
            </a:pPr>
            <a:r>
              <a:rPr lang="en-GB" sz="1400"/>
              <a:t>Courses</a:t>
            </a:r>
            <a:endParaRPr sz="1400"/>
          </a:p>
          <a:p>
            <a:pPr indent="-317500" lvl="1" marL="914400" rtl="0" algn="l">
              <a:spcBef>
                <a:spcPts val="0"/>
              </a:spcBef>
              <a:spcAft>
                <a:spcPts val="0"/>
              </a:spcAft>
              <a:buSzPts val="1400"/>
              <a:buChar char="○"/>
            </a:pPr>
            <a:r>
              <a:rPr lang="en-GB" sz="1400"/>
              <a:t>Gamification</a:t>
            </a:r>
            <a:endParaRPr sz="1400"/>
          </a:p>
          <a:p>
            <a:pPr indent="-317500" lvl="1" marL="914400" rtl="0" algn="l">
              <a:spcBef>
                <a:spcPts val="0"/>
              </a:spcBef>
              <a:spcAft>
                <a:spcPts val="0"/>
              </a:spcAft>
              <a:buSzPts val="1400"/>
              <a:buChar char="○"/>
            </a:pPr>
            <a:r>
              <a:rPr lang="en-GB" sz="1400"/>
              <a:t>Notifications</a:t>
            </a:r>
            <a:endParaRPr sz="1400"/>
          </a:p>
          <a:p>
            <a:pPr indent="-317500" lvl="0" marL="457200" rtl="0" algn="l">
              <a:spcBef>
                <a:spcPts val="0"/>
              </a:spcBef>
              <a:spcAft>
                <a:spcPts val="0"/>
              </a:spcAft>
              <a:buSzPts val="1400"/>
              <a:buAutoNum type="arabicPeriod"/>
            </a:pPr>
            <a:r>
              <a:rPr lang="en-GB" sz="1400"/>
              <a:t>CLMS application characteristics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54300" y="454125"/>
            <a:ext cx="85206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Team members                                                               Team of 5 logo</a:t>
            </a:r>
            <a:endParaRPr sz="2400"/>
          </a:p>
        </p:txBody>
      </p:sp>
      <p:sp>
        <p:nvSpPr>
          <p:cNvPr id="79" name="Google Shape;79;p15"/>
          <p:cNvSpPr txBox="1"/>
          <p:nvPr>
            <p:ph idx="1" type="body"/>
          </p:nvPr>
        </p:nvSpPr>
        <p:spPr>
          <a:xfrm>
            <a:off x="311700" y="1770900"/>
            <a:ext cx="8520600" cy="160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Birsan Ioana (B5)</a:t>
            </a:r>
            <a:endParaRPr sz="1400"/>
          </a:p>
          <a:p>
            <a:pPr indent="-317500" lvl="0" marL="457200" rtl="0" algn="l">
              <a:spcBef>
                <a:spcPts val="0"/>
              </a:spcBef>
              <a:spcAft>
                <a:spcPts val="0"/>
              </a:spcAft>
              <a:buSzPts val="1400"/>
              <a:buChar char="●"/>
            </a:pPr>
            <a:r>
              <a:rPr lang="en-GB" sz="1400"/>
              <a:t>Ciulei Andrada-Teodora (B6)</a:t>
            </a:r>
            <a:endParaRPr sz="1400"/>
          </a:p>
          <a:p>
            <a:pPr indent="-317500" lvl="0" marL="457200" rtl="0" algn="l">
              <a:spcBef>
                <a:spcPts val="0"/>
              </a:spcBef>
              <a:spcAft>
                <a:spcPts val="0"/>
              </a:spcAft>
              <a:buSzPts val="1400"/>
              <a:buChar char="●"/>
            </a:pPr>
            <a:r>
              <a:rPr lang="en-GB" sz="1400"/>
              <a:t>Loghin Alexandru (B4)</a:t>
            </a:r>
            <a:endParaRPr sz="1400"/>
          </a:p>
          <a:p>
            <a:pPr indent="-317500" lvl="0" marL="457200" rtl="0" algn="l">
              <a:spcBef>
                <a:spcPts val="0"/>
              </a:spcBef>
              <a:spcAft>
                <a:spcPts val="0"/>
              </a:spcAft>
              <a:buSzPts val="1400"/>
              <a:buChar char="●"/>
            </a:pPr>
            <a:r>
              <a:rPr lang="en-GB" sz="1400"/>
              <a:t>Silistru Alexandru (A1)</a:t>
            </a:r>
            <a:endParaRPr sz="1400"/>
          </a:p>
          <a:p>
            <a:pPr indent="-317500" lvl="0" marL="457200" rtl="0" algn="l">
              <a:spcBef>
                <a:spcPts val="0"/>
              </a:spcBef>
              <a:spcAft>
                <a:spcPts val="0"/>
              </a:spcAft>
              <a:buSzPts val="1400"/>
              <a:buChar char="●"/>
            </a:pPr>
            <a:r>
              <a:rPr lang="en-GB" sz="1400"/>
              <a:t>Strugari Mihai Stefan (B4)</a:t>
            </a:r>
            <a:endParaRPr sz="1400"/>
          </a:p>
        </p:txBody>
      </p:sp>
      <p:sp>
        <p:nvSpPr>
          <p:cNvPr id="80" name="Google Shape;80;p15"/>
          <p:cNvSpPr txBox="1"/>
          <p:nvPr/>
        </p:nvSpPr>
        <p:spPr>
          <a:xfrm>
            <a:off x="3759125" y="668750"/>
            <a:ext cx="61338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5631650" y="983850"/>
            <a:ext cx="2388750" cy="2388750"/>
          </a:xfrm>
          <a:prstGeom prst="rect">
            <a:avLst/>
          </a:prstGeom>
          <a:noFill/>
          <a:ln>
            <a:noFill/>
          </a:ln>
        </p:spPr>
      </p:pic>
      <p:sp>
        <p:nvSpPr>
          <p:cNvPr id="82" name="Google Shape;82;p15"/>
          <p:cNvSpPr txBox="1"/>
          <p:nvPr/>
        </p:nvSpPr>
        <p:spPr>
          <a:xfrm>
            <a:off x="4131825" y="1508650"/>
            <a:ext cx="5751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Project requirements</a:t>
            </a:r>
            <a:endParaRPr sz="2400"/>
          </a:p>
        </p:txBody>
      </p:sp>
      <p:sp>
        <p:nvSpPr>
          <p:cNvPr id="88" name="Google Shape;88;p16"/>
          <p:cNvSpPr txBox="1"/>
          <p:nvPr>
            <p:ph idx="1" type="body"/>
          </p:nvPr>
        </p:nvSpPr>
        <p:spPr>
          <a:xfrm>
            <a:off x="311700" y="1536850"/>
            <a:ext cx="8520600" cy="2482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GB" sz="1400"/>
              <a:t>Creating a platform for the management of users, courses and laboratories that will allow: </a:t>
            </a:r>
            <a:endParaRPr sz="1400"/>
          </a:p>
          <a:p>
            <a:pPr indent="-298450" lvl="1" marL="914400" rtl="0" algn="l">
              <a:spcBef>
                <a:spcPts val="1100"/>
              </a:spcBef>
              <a:spcAft>
                <a:spcPts val="0"/>
              </a:spcAft>
              <a:buClr>
                <a:srgbClr val="000000"/>
              </a:buClr>
              <a:buSzPts val="1100"/>
              <a:buFont typeface="Arial"/>
              <a:buChar char="○"/>
            </a:pPr>
            <a:r>
              <a:rPr lang="en-GB"/>
              <a:t>the registration of users who can be teachers or students</a:t>
            </a:r>
            <a:endParaRPr/>
          </a:p>
          <a:p>
            <a:pPr indent="-298450" lvl="1" marL="914400" rtl="0" algn="l">
              <a:spcBef>
                <a:spcPts val="0"/>
              </a:spcBef>
              <a:spcAft>
                <a:spcPts val="0"/>
              </a:spcAft>
              <a:buClr>
                <a:srgbClr val="000000"/>
              </a:buClr>
              <a:buSzPts val="1100"/>
              <a:buFont typeface="Arial"/>
              <a:buChar char="○"/>
            </a:pPr>
            <a:r>
              <a:rPr lang="en-GB"/>
              <a:t>sending notifications</a:t>
            </a:r>
            <a:endParaRPr/>
          </a:p>
          <a:p>
            <a:pPr indent="-298450" lvl="1" marL="914400" rtl="0" algn="l">
              <a:spcBef>
                <a:spcPts val="0"/>
              </a:spcBef>
              <a:spcAft>
                <a:spcPts val="0"/>
              </a:spcAft>
              <a:buClr>
                <a:srgbClr val="000000"/>
              </a:buClr>
              <a:buSzPts val="1100"/>
              <a:buFont typeface="Arial"/>
              <a:buChar char="○"/>
            </a:pPr>
            <a:r>
              <a:rPr lang="en-GB"/>
              <a:t>assessment of students</a:t>
            </a:r>
            <a:endParaRPr/>
          </a:p>
          <a:p>
            <a:pPr indent="-298450" lvl="1" marL="914400" rtl="0" algn="l">
              <a:spcBef>
                <a:spcPts val="0"/>
              </a:spcBef>
              <a:spcAft>
                <a:spcPts val="0"/>
              </a:spcAft>
              <a:buClr>
                <a:srgbClr val="000000"/>
              </a:buClr>
              <a:buSzPts val="1100"/>
              <a:buFont typeface="Arial"/>
              <a:buChar char="○"/>
            </a:pPr>
            <a:r>
              <a:rPr lang="en-GB"/>
              <a:t>uploading and downloading of courses/labs materials</a:t>
            </a:r>
            <a:endParaRPr/>
          </a:p>
          <a:p>
            <a:pPr indent="-298450" lvl="1" marL="914400" rtl="0" algn="l">
              <a:spcBef>
                <a:spcPts val="0"/>
              </a:spcBef>
              <a:spcAft>
                <a:spcPts val="0"/>
              </a:spcAft>
              <a:buClr>
                <a:srgbClr val="000000"/>
              </a:buClr>
              <a:buSzPts val="1100"/>
              <a:buFont typeface="Arial"/>
              <a:buChar char="○"/>
            </a:pPr>
            <a:r>
              <a:rPr lang="en-GB"/>
              <a:t>the existence of interaction between students and teachers, which consists in asking questions, providing feedback and giving answers</a:t>
            </a:r>
            <a:endParaRPr/>
          </a:p>
          <a:p>
            <a:pPr indent="-298450" lvl="1" marL="914400" rtl="0" algn="l">
              <a:spcBef>
                <a:spcPts val="0"/>
              </a:spcBef>
              <a:spcAft>
                <a:spcPts val="0"/>
              </a:spcAft>
              <a:buClr>
                <a:srgbClr val="000000"/>
              </a:buClr>
              <a:buSzPts val="1100"/>
              <a:buFont typeface="Arial"/>
              <a:buChar char="○"/>
            </a:pPr>
            <a:r>
              <a:rPr lang="en-GB"/>
              <a:t>authentication mechanism</a:t>
            </a:r>
            <a:endParaRPr/>
          </a:p>
          <a:p>
            <a:pPr indent="0" lvl="0" marL="0" rtl="0" algn="l">
              <a:spcBef>
                <a:spcPts val="11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Technologies involved</a:t>
            </a:r>
            <a:endParaRPr sz="2400"/>
          </a:p>
        </p:txBody>
      </p:sp>
      <p:sp>
        <p:nvSpPr>
          <p:cNvPr id="94" name="Google Shape;94;p17"/>
          <p:cNvSpPr txBox="1"/>
          <p:nvPr>
            <p:ph idx="1" type="body"/>
          </p:nvPr>
        </p:nvSpPr>
        <p:spPr>
          <a:xfrm>
            <a:off x="311700" y="1671875"/>
            <a:ext cx="8520600" cy="247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200"/>
              <a:t>C#</a:t>
            </a:r>
            <a:endParaRPr b="1" sz="1200"/>
          </a:p>
          <a:p>
            <a:pPr indent="0" lvl="0" marL="0" rtl="0" algn="ctr">
              <a:spcBef>
                <a:spcPts val="1600"/>
              </a:spcBef>
              <a:spcAft>
                <a:spcPts val="0"/>
              </a:spcAft>
              <a:buNone/>
            </a:pPr>
            <a:r>
              <a:rPr b="1" lang="en-GB" sz="1200"/>
              <a:t>  </a:t>
            </a:r>
            <a:r>
              <a:rPr b="1" lang="en-GB" sz="1200"/>
              <a:t>.Net Core 2.2</a:t>
            </a:r>
            <a:endParaRPr b="1" sz="1200"/>
          </a:p>
          <a:p>
            <a:pPr indent="0" lvl="0" marL="0" rtl="0" algn="ctr">
              <a:spcBef>
                <a:spcPts val="1600"/>
              </a:spcBef>
              <a:spcAft>
                <a:spcPts val="0"/>
              </a:spcAft>
              <a:buNone/>
            </a:pPr>
            <a:r>
              <a:rPr b="1" lang="en-GB" sz="1200"/>
              <a:t>OpenAPI Specification</a:t>
            </a:r>
            <a:endParaRPr b="1" sz="1200"/>
          </a:p>
          <a:p>
            <a:pPr indent="0" lvl="0" marL="0" rtl="0" algn="ctr">
              <a:spcBef>
                <a:spcPts val="1600"/>
              </a:spcBef>
              <a:spcAft>
                <a:spcPts val="0"/>
              </a:spcAft>
              <a:buNone/>
            </a:pPr>
            <a:r>
              <a:rPr b="1" lang="en-GB" sz="1200"/>
              <a:t> Sql Server</a:t>
            </a:r>
            <a:endParaRPr b="1" sz="1200"/>
          </a:p>
          <a:p>
            <a:pPr indent="0" lvl="0" marL="0" rtl="0" algn="ctr">
              <a:spcBef>
                <a:spcPts val="1600"/>
              </a:spcBef>
              <a:spcAft>
                <a:spcPts val="0"/>
              </a:spcAft>
              <a:buNone/>
            </a:pPr>
            <a:r>
              <a:rPr b="1" lang="en-GB" sz="1200"/>
              <a:t>Microsoft Azure Blob Storage</a:t>
            </a:r>
            <a:endParaRPr b="1" sz="1200"/>
          </a:p>
          <a:p>
            <a:pPr indent="0" lvl="0" marL="0" rtl="0" algn="ctr">
              <a:spcBef>
                <a:spcPts val="1600"/>
              </a:spcBef>
              <a:spcAft>
                <a:spcPts val="1600"/>
              </a:spcAft>
              <a:buNone/>
            </a:pPr>
            <a:r>
              <a:rPr b="1" lang="en-GB" sz="1200"/>
              <a:t>MSTest.TestFramework 1.3.2</a:t>
            </a:r>
            <a:endParaRPr b="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239400"/>
            <a:ext cx="85206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Development workflow  -  </a:t>
            </a:r>
            <a:r>
              <a:rPr lang="en-GB" sz="2400">
                <a:solidFill>
                  <a:srgbClr val="434343"/>
                </a:solidFill>
              </a:rPr>
              <a:t>Github</a:t>
            </a:r>
            <a:endParaRPr sz="2400">
              <a:solidFill>
                <a:srgbClr val="434343"/>
              </a:solidFill>
            </a:endParaRPr>
          </a:p>
        </p:txBody>
      </p:sp>
      <p:sp>
        <p:nvSpPr>
          <p:cNvPr id="100" name="Google Shape;100;p18"/>
          <p:cNvSpPr txBox="1"/>
          <p:nvPr>
            <p:ph idx="1" type="body"/>
          </p:nvPr>
        </p:nvSpPr>
        <p:spPr>
          <a:xfrm>
            <a:off x="311700" y="1086300"/>
            <a:ext cx="8520600" cy="3776700"/>
          </a:xfrm>
          <a:prstGeom prst="rect">
            <a:avLst/>
          </a:prstGeom>
        </p:spPr>
        <p:txBody>
          <a:bodyPr anchorCtr="0" anchor="t" bIns="91425" lIns="91425" spcFirstLastPara="1" rIns="91425" wrap="square" tIns="91425">
            <a:noAutofit/>
          </a:bodyPr>
          <a:lstStyle/>
          <a:p>
            <a:pPr indent="-298450" lvl="0" marL="457200" rtl="0" algn="l">
              <a:spcBef>
                <a:spcPts val="1100"/>
              </a:spcBef>
              <a:spcAft>
                <a:spcPts val="0"/>
              </a:spcAft>
              <a:buClr>
                <a:srgbClr val="000000"/>
              </a:buClr>
              <a:buSzPts val="1100"/>
              <a:buFont typeface="Open Sans"/>
              <a:buAutoNum type="arabicPeriod"/>
            </a:pPr>
            <a:r>
              <a:rPr lang="en-GB" sz="1100">
                <a:solidFill>
                  <a:srgbClr val="000000"/>
                </a:solidFill>
              </a:rPr>
              <a:t>Checkout to master and pull the latest version from github locally before adding any other code. This should be done each time you want to make changes starting from the latest master changes:</a:t>
            </a:r>
            <a:endParaRPr sz="1100">
              <a:solidFill>
                <a:srgbClr val="000000"/>
              </a:solidFill>
            </a:endParaRPr>
          </a:p>
          <a:p>
            <a:pPr indent="-298450" lvl="1" marL="914400" rtl="0" algn="l">
              <a:spcBef>
                <a:spcPts val="0"/>
              </a:spcBef>
              <a:spcAft>
                <a:spcPts val="0"/>
              </a:spcAft>
              <a:buClr>
                <a:srgbClr val="000000"/>
              </a:buClr>
              <a:buSzPts val="1100"/>
              <a:buFont typeface="Courier New"/>
              <a:buChar char="○"/>
            </a:pPr>
            <a:r>
              <a:rPr lang="en-GB" sz="1100">
                <a:solidFill>
                  <a:srgbClr val="000000"/>
                </a:solidFill>
                <a:latin typeface="Courier New"/>
                <a:ea typeface="Courier New"/>
                <a:cs typeface="Courier New"/>
                <a:sym typeface="Courier New"/>
              </a:rPr>
              <a:t>git branch </a:t>
            </a:r>
            <a:r>
              <a:rPr lang="en-GB" sz="1100">
                <a:solidFill>
                  <a:srgbClr val="000000"/>
                </a:solidFill>
              </a:rPr>
              <a:t>-&gt; current branch</a:t>
            </a:r>
            <a:endParaRPr sz="1100">
              <a:solidFill>
                <a:srgbClr val="000000"/>
              </a:solidFill>
            </a:endParaRPr>
          </a:p>
          <a:p>
            <a:pPr indent="-298450" lvl="1" marL="914400" rtl="0" algn="l">
              <a:spcBef>
                <a:spcPts val="0"/>
              </a:spcBef>
              <a:spcAft>
                <a:spcPts val="0"/>
              </a:spcAft>
              <a:buClr>
                <a:srgbClr val="000000"/>
              </a:buClr>
              <a:buSzPts val="1100"/>
              <a:buFont typeface="Courier New"/>
              <a:buChar char="○"/>
            </a:pPr>
            <a:r>
              <a:rPr lang="en-GB" sz="1100">
                <a:solidFill>
                  <a:srgbClr val="000000"/>
                </a:solidFill>
                <a:latin typeface="Courier New"/>
                <a:ea typeface="Courier New"/>
                <a:cs typeface="Courier New"/>
                <a:sym typeface="Courier New"/>
              </a:rPr>
              <a:t>git checkout branch-name </a:t>
            </a:r>
            <a:r>
              <a:rPr lang="en-GB" sz="1100">
                <a:solidFill>
                  <a:srgbClr val="000000"/>
                </a:solidFill>
              </a:rPr>
              <a:t>-&gt; move to branch branch-name</a:t>
            </a:r>
            <a:endParaRPr sz="1100">
              <a:solidFill>
                <a:srgbClr val="000000"/>
              </a:solidFill>
            </a:endParaRPr>
          </a:p>
          <a:p>
            <a:pPr indent="-298450" lvl="0" marL="457200" rtl="0" algn="l">
              <a:spcBef>
                <a:spcPts val="0"/>
              </a:spcBef>
              <a:spcAft>
                <a:spcPts val="0"/>
              </a:spcAft>
              <a:buClr>
                <a:srgbClr val="000000"/>
              </a:buClr>
              <a:buSzPts val="1100"/>
              <a:buFont typeface="Arial"/>
              <a:buAutoNum type="arabicPeriod"/>
            </a:pPr>
            <a:r>
              <a:rPr lang="en-GB" sz="1100">
                <a:solidFill>
                  <a:srgbClr val="000000"/>
                </a:solidFill>
              </a:rPr>
              <a:t>Checkout to a new branch with a name that describes the feature, following the standard </a:t>
            </a:r>
            <a:r>
              <a:rPr b="1" lang="en-GB" sz="1100">
                <a:solidFill>
                  <a:srgbClr val="000000"/>
                </a:solidFill>
              </a:rPr>
              <a:t>name/feature</a:t>
            </a:r>
            <a:r>
              <a:rPr lang="en-GB" sz="1100">
                <a:solidFill>
                  <a:srgbClr val="000000"/>
                </a:solidFill>
              </a:rPr>
              <a:t>: </a:t>
            </a:r>
            <a:endParaRPr sz="1100">
              <a:solidFill>
                <a:srgbClr val="000000"/>
              </a:solidFill>
            </a:endParaRPr>
          </a:p>
          <a:p>
            <a:pPr indent="0" lvl="0" marL="457200" rtl="0" algn="l">
              <a:spcBef>
                <a:spcPts val="1100"/>
              </a:spcBef>
              <a:spcAft>
                <a:spcPts val="0"/>
              </a:spcAft>
              <a:buNone/>
            </a:pPr>
            <a:r>
              <a:rPr lang="en-GB" sz="1100">
                <a:solidFill>
                  <a:srgbClr val="000000"/>
                </a:solidFill>
                <a:latin typeface="Courier New"/>
                <a:ea typeface="Courier New"/>
                <a:cs typeface="Courier New"/>
                <a:sym typeface="Courier New"/>
              </a:rPr>
              <a:t>git checkout -b andrei/add-animations</a:t>
            </a:r>
            <a:endParaRPr sz="1100">
              <a:solidFill>
                <a:srgbClr val="000000"/>
              </a:solidFill>
              <a:latin typeface="Courier New"/>
              <a:ea typeface="Courier New"/>
              <a:cs typeface="Courier New"/>
              <a:sym typeface="Courier New"/>
            </a:endParaRPr>
          </a:p>
          <a:p>
            <a:pPr indent="-298450" lvl="0" marL="457200" rtl="0" algn="l">
              <a:spcBef>
                <a:spcPts val="1100"/>
              </a:spcBef>
              <a:spcAft>
                <a:spcPts val="0"/>
              </a:spcAft>
              <a:buClr>
                <a:srgbClr val="000000"/>
              </a:buClr>
              <a:buSzPts val="1100"/>
              <a:buFont typeface="Arial"/>
              <a:buAutoNum type="arabicPeriod"/>
            </a:pPr>
            <a:r>
              <a:rPr lang="en-GB" sz="1100">
                <a:solidFill>
                  <a:srgbClr val="000000"/>
                </a:solidFill>
              </a:rPr>
              <a:t>Make your desired changes to the code and make commits with those changes: </a:t>
            </a:r>
            <a:endParaRPr sz="1100">
              <a:solidFill>
                <a:srgbClr val="000000"/>
              </a:solidFill>
            </a:endParaRPr>
          </a:p>
          <a:p>
            <a:pPr indent="0" lvl="0" marL="457200" rtl="0" algn="l">
              <a:spcBef>
                <a:spcPts val="1100"/>
              </a:spcBef>
              <a:spcAft>
                <a:spcPts val="0"/>
              </a:spcAft>
              <a:buNone/>
            </a:pPr>
            <a:r>
              <a:rPr lang="en-GB" sz="1100">
                <a:solidFill>
                  <a:srgbClr val="000000"/>
                </a:solidFill>
                <a:latin typeface="Courier New"/>
                <a:ea typeface="Courier New"/>
                <a:cs typeface="Courier New"/>
                <a:sym typeface="Courier New"/>
              </a:rPr>
              <a:t>git commit -m "message that describes commit"</a:t>
            </a:r>
            <a:r>
              <a:rPr lang="en-GB" sz="1100">
                <a:solidFill>
                  <a:srgbClr val="000000"/>
                </a:solidFill>
              </a:rPr>
              <a:t>.</a:t>
            </a:r>
            <a:endParaRPr sz="1100">
              <a:solidFill>
                <a:srgbClr val="000000"/>
              </a:solidFill>
            </a:endParaRPr>
          </a:p>
          <a:p>
            <a:pPr indent="-298450" lvl="0" marL="457200" rtl="0" algn="l">
              <a:spcBef>
                <a:spcPts val="1100"/>
              </a:spcBef>
              <a:spcAft>
                <a:spcPts val="0"/>
              </a:spcAft>
              <a:buClr>
                <a:srgbClr val="000000"/>
              </a:buClr>
              <a:buSzPts val="1100"/>
              <a:buFont typeface="Arial"/>
              <a:buAutoNum type="arabicPeriod"/>
            </a:pPr>
            <a:r>
              <a:rPr lang="en-GB" sz="1100">
                <a:solidFill>
                  <a:srgbClr val="000000"/>
                </a:solidFill>
              </a:rPr>
              <a:t>Push the changes to GitHub to a branch with the same name: </a:t>
            </a:r>
            <a:endParaRPr sz="1100">
              <a:solidFill>
                <a:srgbClr val="000000"/>
              </a:solidFill>
            </a:endParaRPr>
          </a:p>
          <a:p>
            <a:pPr indent="0" lvl="0" marL="457200" rtl="0" algn="l">
              <a:spcBef>
                <a:spcPts val="1100"/>
              </a:spcBef>
              <a:spcAft>
                <a:spcPts val="0"/>
              </a:spcAft>
              <a:buNone/>
            </a:pPr>
            <a:r>
              <a:rPr lang="en-GB" sz="1100">
                <a:solidFill>
                  <a:srgbClr val="000000"/>
                </a:solidFill>
                <a:latin typeface="Courier New"/>
                <a:ea typeface="Courier New"/>
                <a:cs typeface="Courier New"/>
                <a:sym typeface="Courier New"/>
              </a:rPr>
              <a:t>git push -u origin local-branch-name:desired-branch-name-on-github </a:t>
            </a:r>
            <a:endParaRPr sz="1100">
              <a:solidFill>
                <a:srgbClr val="000000"/>
              </a:solidFill>
              <a:latin typeface="Courier New"/>
              <a:ea typeface="Courier New"/>
              <a:cs typeface="Courier New"/>
              <a:sym typeface="Courier New"/>
            </a:endParaRPr>
          </a:p>
          <a:p>
            <a:pPr indent="-298450" lvl="0" marL="457200" rtl="0" algn="l">
              <a:spcBef>
                <a:spcPts val="1100"/>
              </a:spcBef>
              <a:spcAft>
                <a:spcPts val="0"/>
              </a:spcAft>
              <a:buClr>
                <a:srgbClr val="000000"/>
              </a:buClr>
              <a:buSzPts val="1100"/>
              <a:buFont typeface="Open Sans"/>
              <a:buAutoNum type="arabicPeriod"/>
            </a:pPr>
            <a:r>
              <a:rPr lang="en-GB" sz="1100">
                <a:solidFill>
                  <a:srgbClr val="000000"/>
                </a:solidFill>
              </a:rPr>
              <a:t>Validate that the changes work as expected.</a:t>
            </a:r>
            <a:endParaRPr sz="1100">
              <a:solidFill>
                <a:srgbClr val="000000"/>
              </a:solidFill>
            </a:endParaRPr>
          </a:p>
          <a:p>
            <a:pPr indent="-298450" lvl="0" marL="457200" rtl="0" algn="l">
              <a:spcBef>
                <a:spcPts val="0"/>
              </a:spcBef>
              <a:spcAft>
                <a:spcPts val="0"/>
              </a:spcAft>
              <a:buClr>
                <a:srgbClr val="000000"/>
              </a:buClr>
              <a:buSzPts val="1100"/>
              <a:buFont typeface="Arial"/>
              <a:buAutoNum type="arabicPeriod"/>
            </a:pPr>
            <a:r>
              <a:rPr lang="en-GB" sz="1100">
                <a:solidFill>
                  <a:srgbClr val="000000"/>
                </a:solidFill>
              </a:rPr>
              <a:t>If your changes work as expected merge the new branch to the master branch. Merge only if the changes work as expected. </a:t>
            </a:r>
            <a:endParaRPr sz="1100">
              <a:solidFill>
                <a:srgbClr val="000000"/>
              </a:solidFill>
            </a:endParaRPr>
          </a:p>
          <a:p>
            <a:pPr indent="0" lvl="0" marL="0" rtl="0" algn="l">
              <a:spcBef>
                <a:spcPts val="1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0"/>
            <a:ext cx="8520600" cy="5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400"/>
              <a:t>Development workflow  -  </a:t>
            </a:r>
            <a:r>
              <a:rPr lang="en-GB" sz="2400">
                <a:solidFill>
                  <a:srgbClr val="434343"/>
                </a:solidFill>
              </a:rPr>
              <a:t>Trello</a:t>
            </a:r>
            <a:endParaRPr/>
          </a:p>
        </p:txBody>
      </p:sp>
      <p:pic>
        <p:nvPicPr>
          <p:cNvPr id="106" name="Google Shape;106;p19"/>
          <p:cNvPicPr preferRelativeResize="0"/>
          <p:nvPr/>
        </p:nvPicPr>
        <p:blipFill>
          <a:blip r:embed="rId3">
            <a:alphaModFix/>
          </a:blip>
          <a:stretch>
            <a:fillRect/>
          </a:stretch>
        </p:blipFill>
        <p:spPr>
          <a:xfrm>
            <a:off x="141575" y="544200"/>
            <a:ext cx="4089550" cy="1388450"/>
          </a:xfrm>
          <a:prstGeom prst="rect">
            <a:avLst/>
          </a:prstGeom>
          <a:noFill/>
          <a:ln>
            <a:noFill/>
          </a:ln>
        </p:spPr>
      </p:pic>
      <p:pic>
        <p:nvPicPr>
          <p:cNvPr id="107" name="Google Shape;107;p19"/>
          <p:cNvPicPr preferRelativeResize="0"/>
          <p:nvPr/>
        </p:nvPicPr>
        <p:blipFill>
          <a:blip r:embed="rId4">
            <a:alphaModFix/>
          </a:blip>
          <a:stretch>
            <a:fillRect/>
          </a:stretch>
        </p:blipFill>
        <p:spPr>
          <a:xfrm>
            <a:off x="2652125" y="1400275"/>
            <a:ext cx="6299349" cy="3635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142025"/>
            <a:ext cx="85206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Architecture - level 1</a:t>
            </a:r>
            <a:endParaRPr sz="2400"/>
          </a:p>
        </p:txBody>
      </p:sp>
      <p:pic>
        <p:nvPicPr>
          <p:cNvPr id="113" name="Google Shape;113;p20"/>
          <p:cNvPicPr preferRelativeResize="0"/>
          <p:nvPr/>
        </p:nvPicPr>
        <p:blipFill>
          <a:blip r:embed="rId3">
            <a:alphaModFix/>
          </a:blip>
          <a:stretch>
            <a:fillRect/>
          </a:stretch>
        </p:blipFill>
        <p:spPr>
          <a:xfrm>
            <a:off x="647150" y="974649"/>
            <a:ext cx="8042351" cy="364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66300"/>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400"/>
              <a:t>Architecture - level 2</a:t>
            </a:r>
            <a:endParaRPr sz="2400"/>
          </a:p>
          <a:p>
            <a:pPr indent="0" lvl="0" marL="0" rtl="0" algn="l">
              <a:spcBef>
                <a:spcPts val="0"/>
              </a:spcBef>
              <a:spcAft>
                <a:spcPts val="0"/>
              </a:spcAft>
              <a:buNone/>
            </a:pPr>
            <a:r>
              <a:t/>
            </a:r>
            <a:endParaRPr/>
          </a:p>
        </p:txBody>
      </p:sp>
      <p:pic>
        <p:nvPicPr>
          <p:cNvPr id="119" name="Google Shape;119;p21"/>
          <p:cNvPicPr preferRelativeResize="0"/>
          <p:nvPr/>
        </p:nvPicPr>
        <p:blipFill>
          <a:blip r:embed="rId3">
            <a:alphaModFix/>
          </a:blip>
          <a:stretch>
            <a:fillRect/>
          </a:stretch>
        </p:blipFill>
        <p:spPr>
          <a:xfrm>
            <a:off x="1276925" y="556200"/>
            <a:ext cx="6509826" cy="442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