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embeddedFontLst>
    <p:embeddedFont>
      <p:font typeface="Montserrat"/>
      <p:bold r:id="rId30"/>
      <p:italic r:id="rId31"/>
      <p:boldItalic r:id="rId32"/>
    </p:embeddedFont>
    <p:embeddedFont>
      <p:font typeface="Lato" panose="020F0502020204030203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cb2829871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cb2829871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15adecf92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15adecf92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15adecf92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15adecf92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47d2c5f5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47d2c5f5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47d2c5f52_0_3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47d2c5f52_0_3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15adecf92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15adecf92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7d2c5f52_0_9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47d2c5f52_0_9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15adecf92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15adecf92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15adecf92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15adecf92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15adecf92_0_2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15adecf92_0_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af6266ae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af6266ae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15adecf92_0_3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15adecf92_0_3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15adecf92_0_4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15adecf92_0_4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15adecf92_0_3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15adecf92_0_3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af6266ae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af6266ae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af6266ae_0_1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caf6266ae_0_1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5adecf92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5adecf92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af6266ae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af6266ae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cb282987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cb282987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b2829871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b2829871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b2829871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b2829871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 Inference in NBA Datasets - POC</a:t>
            </a:r>
            <a:endParaRPr lang="en-US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4374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3 + 4</a:t>
            </a:r>
            <a:endParaRPr lang="en-US"/>
          </a:p>
        </p:txBody>
      </p:sp>
      <p:sp>
        <p:nvSpPr>
          <p:cNvPr id="193" name="Google Shape;193;p22"/>
          <p:cNvSpPr txBox="1"/>
          <p:nvPr/>
        </p:nvSpPr>
        <p:spPr>
          <a:xfrm>
            <a:off x="1297500" y="15784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Query 3 - Kobe 30+ Points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246 yes 550 no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Mean value: 0.0741561824876058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p-value: [0.03206079]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Query 4 - Chris Paul 13+ assists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874 yes 426 no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Mean value: 0.15339062603933706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-"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p-value: [1.98663328e-06]</a:t>
            </a:r>
            <a:endParaRPr sz="13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965275" y="404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5 +6 - Russell Westbrook and Kevin Durant </a:t>
            </a:r>
            <a:endParaRPr lang="en-US"/>
          </a:p>
        </p:txBody>
      </p:sp>
      <p:sp>
        <p:nvSpPr>
          <p:cNvPr id="199" name="Google Shape;199;p23"/>
          <p:cNvSpPr txBox="1"/>
          <p:nvPr>
            <p:ph type="body" idx="1"/>
          </p:nvPr>
        </p:nvSpPr>
        <p:spPr>
          <a:xfrm>
            <a:off x="544575" y="1477650"/>
            <a:ext cx="30027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Dominated the NBA in the most of the 2010’s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both great scorers - KD one of the best in history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Westbrook also great rebounder and assister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Consistently been in the playoffs and won a lot of games together</a:t>
            </a:r>
            <a:endParaRPr lang="en-US"/>
          </a:p>
        </p:txBody>
      </p:sp>
      <p:sp>
        <p:nvSpPr>
          <p:cNvPr id="200" name="Google Shape;200;p23"/>
          <p:cNvSpPr txBox="1"/>
          <p:nvPr>
            <p:ph type="body" idx="1"/>
          </p:nvPr>
        </p:nvSpPr>
        <p:spPr>
          <a:xfrm>
            <a:off x="4648375" y="1469375"/>
            <a:ext cx="4126800" cy="2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Query 5 - Westbrook 20+ Points</a:t>
            </a:r>
            <a:endParaRPr lang="en-US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946 yes 522 no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Mean value: -0.017383202174984902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p-value: [0.50330585]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1F1F1F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Query 6 - Durant 25+ Points</a:t>
            </a:r>
            <a:endParaRPr lang="en-US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982 yes 408 no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Mean value: </a:t>
            </a:r>
            <a:r>
              <a:rPr lang="en-US" altLang="en-US"/>
              <a:t>0.09188719768189268</a:t>
            </a:r>
            <a:endParaRPr lang="en-US" altLang="en-US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p-value: [</a:t>
            </a:r>
            <a:r>
              <a:rPr lang="en-US" altLang="en-US"/>
              <a:t>0.00112816</a:t>
            </a:r>
            <a:r>
              <a:rPr lang="en-US" sz="1300"/>
              <a:t>]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01" name="Google Shape;201;p23"/>
          <p:cNvSpPr txBox="1"/>
          <p:nvPr/>
        </p:nvSpPr>
        <p:spPr>
          <a:xfrm>
            <a:off x="694850" y="3934075"/>
            <a:ext cx="714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Not statistically significant result, mean value close to 0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ctr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Both players played in great teams - if the player is not at his best, the team will cover for him and still win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Player-Focused Queries </a:t>
            </a:r>
            <a:endParaRPr lang="en-US"/>
          </a:p>
        </p:txBody>
      </p:sp>
      <p:sp>
        <p:nvSpPr>
          <p:cNvPr id="207" name="Google Shape;207;p24"/>
          <p:cNvSpPr txBox="1"/>
          <p:nvPr>
            <p:ph type="body" idx="1"/>
          </p:nvPr>
        </p:nvSpPr>
        <p:spPr>
          <a:xfrm>
            <a:off x="1144750" y="1307850"/>
            <a:ext cx="72474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Causal Unit</a:t>
            </a:r>
            <a:r>
              <a:rPr lang="en-US" b="1"/>
              <a:t> - </a:t>
            </a:r>
            <a:r>
              <a:rPr lang="en-US"/>
              <a:t>Two </a:t>
            </a:r>
            <a:r>
              <a:rPr lang="en-US"/>
              <a:t>Players In A Game 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Treatment</a:t>
            </a:r>
            <a:r>
              <a:rPr lang="en-US"/>
              <a:t>   - Does </a:t>
            </a:r>
            <a:r>
              <a:rPr lang="en-US"/>
              <a:t>Two Player</a:t>
            </a:r>
            <a:r>
              <a:rPr lang="en-US"/>
              <a:t>’s Stats happened in the game (0 / 1 values)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Mainly basic stats - available in the datasets (basic / advanced)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Can be one or more stats as long as it’s in the data / can be created from it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Outcome</a:t>
            </a:r>
            <a:r>
              <a:rPr lang="en-US"/>
              <a:t>    - Team Winning the Game (0/1 values)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Method</a:t>
            </a:r>
            <a:r>
              <a:rPr lang="en-US"/>
              <a:t>      - Dataset and DAG Augmentation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Causal model (DoWhy package - identify and estimate effect)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Using backdoor.linear_regression, calculating ATE</a:t>
            </a:r>
            <a:endParaRPr lang="en-US"/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Mean Value (values between [-1, 1]) , p-value need to be &lt; 0.05 to be significant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Player-Focused Queries</a:t>
            </a:r>
            <a:r>
              <a:rPr lang="en-US"/>
              <a:t> </a:t>
            </a:r>
            <a:endParaRPr lang="en-US"/>
          </a:p>
        </p:txBody>
      </p:sp>
      <p:sp>
        <p:nvSpPr>
          <p:cNvPr id="213" name="Google Shape;213;p25"/>
          <p:cNvSpPr txBox="1"/>
          <p:nvPr>
            <p:ph type="body" idx="1"/>
          </p:nvPr>
        </p:nvSpPr>
        <p:spPr>
          <a:xfrm>
            <a:off x="1117550" y="1905825"/>
            <a:ext cx="7038900" cy="23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 b="1"/>
              <a:t>Find meaningful dues and relevant stats per player in the Dues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b="1"/>
              <a:t>played many games together (same team same time)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b="1"/>
              <a:t>had successful careers together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/>
              <a:t>Filter the Players and games both played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/>
              <a:t>Split player to different datasets, extracting relevant stats then merging datasets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/>
              <a:t>DAG similar to Solo DAG - </a:t>
            </a:r>
            <a:r>
              <a:rPr lang="en-US"/>
              <a:t>Now including both player names and stats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/>
              <a:t>DAG Augmentation - Now for both players (AND Query)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/>
              <a:t>Run Dowhy and check validity of the Query</a:t>
            </a:r>
            <a:endParaRPr lang="en-US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500" y="990275"/>
            <a:ext cx="6210800" cy="38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446400" y="481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1 - Steph and Kley</a:t>
            </a:r>
            <a:endParaRPr lang="en-US"/>
          </a:p>
        </p:txBody>
      </p:sp>
      <p:sp>
        <p:nvSpPr>
          <p:cNvPr id="220" name="Google Shape;220;p26"/>
          <p:cNvSpPr txBox="1"/>
          <p:nvPr>
            <p:ph type="body" idx="1"/>
          </p:nvPr>
        </p:nvSpPr>
        <p:spPr>
          <a:xfrm>
            <a:off x="4572000" y="1625850"/>
            <a:ext cx="3764400" cy="21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Curry Scoring 23+ points and Kley Scoring 20+ points - both in same game</a:t>
            </a:r>
            <a:endParaRPr lang="en-US"/>
          </a:p>
          <a:p>
            <a:pPr marL="914400" lvl="1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value counts</a:t>
            </a:r>
            <a:endParaRPr lang="en-US"/>
          </a:p>
          <a:p>
            <a:pPr marL="1371600" lvl="2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0    380</a:t>
            </a:r>
            <a:endParaRPr lang="en-US"/>
          </a:p>
          <a:p>
            <a:pPr marL="1371600" lvl="2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1    145</a:t>
            </a:r>
            <a:endParaRPr lang="en-US"/>
          </a:p>
          <a:p>
            <a:pPr marL="914400" lvl="1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creating binary winning column  - for gsw</a:t>
            </a:r>
            <a:endParaRPr lang="en-US"/>
          </a:p>
          <a:p>
            <a:pPr marL="914400" lvl="1" indent="-293370" algn="l" rtl="0">
              <a:spcBef>
                <a:spcPts val="0"/>
              </a:spcBef>
              <a:spcAft>
                <a:spcPts val="0"/>
              </a:spcAft>
              <a:buSzPct val="105000"/>
              <a:buChar char="-"/>
            </a:pPr>
            <a:r>
              <a:rPr lang="en-US"/>
              <a:t>replacing new node with both player’s points and effecting team points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Mean value: 0.1405836521251056</a:t>
            </a:r>
            <a:endParaRPr lang="en-US"/>
          </a:p>
          <a:p>
            <a:pPr marL="914400" lvl="1" indent="-29337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p-value: [0.0007939]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21" name="Google Shape;221;p26"/>
          <p:cNvSpPr txBox="1"/>
          <p:nvPr/>
        </p:nvSpPr>
        <p:spPr>
          <a:xfrm>
            <a:off x="501925" y="1625850"/>
            <a:ext cx="3372900" cy="17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Also Known as the “Splash Brothers”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Dominated the NBA in the second half of the 2010s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both great scorers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won 3 championships in 2015, 2017, 2018</a:t>
            </a:r>
            <a:endParaRPr lang="en-US"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94850" y="3934075"/>
            <a:ext cx="714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Statistically significant result, mean value is positive but not very high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ctr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Both players are great individually - if one is good it’s enough for winning the game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Curry And Klay - Different Points</a:t>
            </a:r>
            <a:endParaRPr lang="en-US"/>
          </a:p>
        </p:txBody>
      </p:sp>
      <p:sp>
        <p:nvSpPr>
          <p:cNvPr id="228" name="Google Shape;228;p27"/>
          <p:cNvSpPr txBox="1"/>
          <p:nvPr>
            <p:ph type="body" idx="1"/>
          </p:nvPr>
        </p:nvSpPr>
        <p:spPr>
          <a:xfrm>
            <a:off x="1242950" y="1240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Curry Scoring 23+ points and Kley Scoring 20+ points - original query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0.1405836521251056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[0.0007939]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Curry Scoring 20+ points and Kley Scoring 15+ points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0.20741956488698388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[7.31473473e-08]</a:t>
            </a:r>
            <a:endParaRPr lang="en-US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200"/>
              <a:t>Curry Scoring 15+ points and Kley Scoring 20+ points</a:t>
            </a:r>
            <a:endParaRPr sz="120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0.18786581852379403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[1.24731824e-06]</a:t>
            </a:r>
            <a:endParaRPr lang="en-US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200"/>
              <a:t>Curry Scoring 15+ points and Kley Scoring 15+ points</a:t>
            </a:r>
            <a:endParaRPr sz="120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0.2499127689702093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[8.89729665e-10]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200"/>
              <a:t>Curry Scoring 20+ points and Kley Scoring 10+ points</a:t>
            </a:r>
            <a:endParaRPr lang="en-US" sz="120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0.07668168933111508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[0.04373312]</a:t>
            </a:r>
            <a:endParaRPr lang="en-US"/>
          </a:p>
        </p:txBody>
      </p:sp>
      <p:sp>
        <p:nvSpPr>
          <p:cNvPr id="229" name="Google Shape;229;p27"/>
          <p:cNvSpPr txBox="1"/>
          <p:nvPr/>
        </p:nvSpPr>
        <p:spPr>
          <a:xfrm>
            <a:off x="1242950" y="4268775"/>
            <a:ext cx="65688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When Curry and Klay are both has solid scoring games - team is winning the most</a:t>
            </a: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2 - Russell Westbrook and Kevin Durant</a:t>
            </a:r>
            <a:endParaRPr lang="en-US"/>
          </a:p>
        </p:txBody>
      </p:sp>
      <p:sp>
        <p:nvSpPr>
          <p:cNvPr id="235" name="Google Shape;235;p28"/>
          <p:cNvSpPr txBox="1"/>
          <p:nvPr>
            <p:ph type="body" idx="1"/>
          </p:nvPr>
        </p:nvSpPr>
        <p:spPr>
          <a:xfrm>
            <a:off x="1297500" y="1371125"/>
            <a:ext cx="70389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Durant Scoring 25+ points, Westbrook Scoring 20+ points - both in same game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value counts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0    341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1    215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-0.025751892518584008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[0.52824667]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One can be good and they would still win</a:t>
            </a:r>
            <a:endParaRPr lang="en-US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Durant Scoring 25+ points, Westbrook Assisting 10+ assists - both in same game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value counts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0    101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1    455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0.10080049176669204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[0.02399253]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Both </a:t>
            </a:r>
            <a:r>
              <a:rPr lang="en-US"/>
              <a:t>complement</a:t>
            </a:r>
            <a:r>
              <a:rPr lang="en-US"/>
              <a:t> each other for winning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Team-Focused Queries </a:t>
            </a:r>
            <a:endParaRPr lang="en-US"/>
          </a:p>
        </p:txBody>
      </p:sp>
      <p:sp>
        <p:nvSpPr>
          <p:cNvPr id="241" name="Google Shape;241;p29"/>
          <p:cNvSpPr txBox="1"/>
          <p:nvPr>
            <p:ph type="body" idx="1"/>
          </p:nvPr>
        </p:nvSpPr>
        <p:spPr>
          <a:xfrm>
            <a:off x="1144750" y="1307850"/>
            <a:ext cx="72474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Causal Unit</a:t>
            </a:r>
            <a:r>
              <a:rPr lang="en-US" b="1"/>
              <a:t> - </a:t>
            </a:r>
            <a:r>
              <a:rPr lang="en-US"/>
              <a:t>A Team In A Game 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Treatment</a:t>
            </a:r>
            <a:r>
              <a:rPr lang="en-US"/>
              <a:t>   - Does A Team Collective Stat happened in the game (0 / 1 values)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Mainly basic stats - available in the datasets (basic / advanced)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Can also include team Rating (Off, Def), Player Stats in team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Outcome</a:t>
            </a:r>
            <a:r>
              <a:rPr lang="en-US"/>
              <a:t>    - Team Winning the Game (0/1 values)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Method</a:t>
            </a:r>
            <a:r>
              <a:rPr lang="en-US"/>
              <a:t>      - Dataset and DAG Augmentation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Causal model (DoWhy package - identify and estimate effect)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Using backdoor.linear_regression, calculating ATE</a:t>
            </a:r>
            <a:endParaRPr lang="en-US"/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Mean Value (values between [-1, 1]) , p-value need to be &lt; 0.05 to be significant 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Query - Home Team Winning</a:t>
            </a:r>
            <a:endParaRPr lang="en-US"/>
          </a:p>
        </p:txBody>
      </p:sp>
      <p:sp>
        <p:nvSpPr>
          <p:cNvPr id="247" name="Google Shape;247;p30"/>
          <p:cNvSpPr txBox="1"/>
          <p:nvPr>
            <p:ph type="body" idx="1"/>
          </p:nvPr>
        </p:nvSpPr>
        <p:spPr>
          <a:xfrm>
            <a:off x="675525" y="1643950"/>
            <a:ext cx="2915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Only including game and Team Datasets (no Player Stats)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Including Team Names instead of IDs 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Outcome - Do Teams Win more at home?</a:t>
            </a:r>
            <a:endParaRPr lang="en-US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93650" y="1374577"/>
            <a:ext cx="4427425" cy="34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Home-Court Advantage Help Winning?</a:t>
            </a:r>
            <a:endParaRPr lang="en-US"/>
          </a:p>
        </p:txBody>
      </p:sp>
      <p:sp>
        <p:nvSpPr>
          <p:cNvPr id="254" name="Google Shape;254;p3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teams are believed to have a higher probability of winning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Factors like Familiar Surroundings, Reduced Travel Fatigue and Supportive Fans (loud and engaged) can help winning team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On the other hand  - Lack of Fan Engagement, Shared Identity with Another Team and Uninspiring Facilities can lessen the positive effect of home court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 Preparation - Preprocess</a:t>
            </a:r>
            <a:endParaRPr lang="en-US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Using </a:t>
            </a:r>
            <a:r>
              <a:rPr lang="en-US"/>
              <a:t>12 NBA datasets (game, lineup_stats, player_stats and more)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Join Player Stats, Player, Team and Game Datasets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Dataset Augmentations: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include player’s team (game_date in between start and end date)</a:t>
            </a:r>
            <a:endParaRPr lang="en-US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300"/>
              <a:t>Calculate Avg Points, Rbs, Ass, for team per game (using player team per game)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Calculate Avg stats for rival player team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Switch team and rival team instead of head and away team</a:t>
            </a:r>
            <a:endParaRPr sz="1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Moving irrelevant columns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625" y="1254363"/>
            <a:ext cx="8838726" cy="37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Home-Court Advantage Help Winning?</a:t>
            </a:r>
            <a:endParaRPr lang="en-US"/>
          </a:p>
        </p:txBody>
      </p:sp>
      <p:sp>
        <p:nvSpPr>
          <p:cNvPr id="260" name="Google Shape;260;p32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Generally Checking if team playing home game effect positively of winning - around 0.20 mean value with very low p-value (checked 7 teams)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But there is a difference in performances across teams:</a:t>
            </a:r>
            <a:endParaRPr lang="en-US"/>
          </a:p>
          <a:p>
            <a:pPr marL="914400" lvl="1" indent="-2984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Denver Nuggets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The Mile-High City's altitude challenges visiting teams, combined with an energized fan base at Ball Arena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Historically one of the tougher places to win for visiting teams.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0.26119402985074636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[4.1771605e-14]</a:t>
            </a:r>
            <a:endParaRPr lang="en-US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Los Angeles Clippers 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 Consistent losing seasons and front-office instability an easy venue for visiting teams.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Mean value: 0.1467661691542289</a:t>
            </a:r>
            <a:endParaRPr lang="en-US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p-value: [1.28851548e-05]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Rival Players-Focused Queries </a:t>
            </a:r>
            <a:endParaRPr lang="en-US"/>
          </a:p>
        </p:txBody>
      </p:sp>
      <p:sp>
        <p:nvSpPr>
          <p:cNvPr id="266" name="Google Shape;266;p33"/>
          <p:cNvSpPr txBox="1"/>
          <p:nvPr>
            <p:ph type="body" idx="1"/>
          </p:nvPr>
        </p:nvSpPr>
        <p:spPr>
          <a:xfrm>
            <a:off x="1144750" y="1307850"/>
            <a:ext cx="72474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Causal Unit</a:t>
            </a:r>
            <a:r>
              <a:rPr lang="en-US" b="1"/>
              <a:t> - </a:t>
            </a:r>
            <a:r>
              <a:rPr lang="en-US"/>
              <a:t>Two Players Playing </a:t>
            </a:r>
            <a:r>
              <a:rPr lang="en-US"/>
              <a:t>Against</a:t>
            </a:r>
            <a:r>
              <a:rPr lang="en-US"/>
              <a:t> each other in a game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Treatment</a:t>
            </a:r>
            <a:r>
              <a:rPr lang="en-US"/>
              <a:t>   - Player  A Stats against  Rival Player B Stat happened in the game (0 / 1 values)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How Player A playing against player B effect it’s winning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Outcome</a:t>
            </a:r>
            <a:r>
              <a:rPr lang="en-US"/>
              <a:t>    - Player A’s Team Winning the Game (0/1 values)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Method</a:t>
            </a:r>
            <a:r>
              <a:rPr lang="en-US"/>
              <a:t>      - Dataset and DAG Augmentation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Causal model (DoWhy package - identify and estimate effect)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Using backdoor.linear_regression, calculating ATE</a:t>
            </a:r>
            <a:endParaRPr lang="en-US"/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Mean Value (values between [-1, 1]) , p-value need to be &lt; 0.05 to be significant 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 - Abilities Set</a:t>
            </a:r>
            <a:endParaRPr lang="en-US"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460250"/>
            <a:ext cx="8839201" cy="349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1925" y="1307850"/>
            <a:ext cx="8709674" cy="3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Main Takes from the POC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5975" y="1567815"/>
            <a:ext cx="7366000" cy="2911475"/>
          </a:xfrm>
        </p:spPr>
        <p:txBody>
          <a:bodyPr/>
          <a:p>
            <a:r>
              <a:rPr lang="en-US"/>
              <a:t>Every Query can be tested using the causal inference method as long as:</a:t>
            </a:r>
            <a:endParaRPr lang="en-US"/>
          </a:p>
          <a:p>
            <a:pPr lvl="1"/>
            <a:r>
              <a:rPr lang="en-US"/>
              <a:t>It’s based on existing data that appears in NBA datasets (Sports Reperences)</a:t>
            </a:r>
            <a:endParaRPr lang="en-US"/>
          </a:p>
          <a:p>
            <a:pPr lvl="1"/>
            <a:r>
              <a:rPr lang="en-US"/>
              <a:t>It’s easy to extract the needed data from the query (Aka , treatment, outcome, causal unit and subject)</a:t>
            </a:r>
            <a:endParaRPr lang="en-US"/>
          </a:p>
          <a:p>
            <a:pPr lvl="1"/>
            <a:r>
              <a:rPr lang="en-US"/>
              <a:t>We it’s can fit into one of the previously presented Query types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1300"/>
              <a:t>Each Causal unit (Player in a game, team in a game, Etc.) derives new causal DAG, new dataset to work on and different process for query assessment</a:t>
            </a:r>
            <a:endParaRPr lang="en-US" sz="1300"/>
          </a:p>
          <a:p>
            <a:pPr lvl="0"/>
            <a:endParaRPr lang="en-US" sz="1300"/>
          </a:p>
          <a:p>
            <a:pPr lvl="0"/>
            <a:r>
              <a:rPr lang="en-US"/>
              <a:t>This process can be fully automated, depands on the datasets and the “richness” of the queries.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Preparation</a:t>
            </a:r>
            <a:r>
              <a:rPr lang="en-US"/>
              <a:t> - Preprocess</a:t>
            </a:r>
            <a:endParaRPr lang="en-US"/>
          </a:p>
        </p:txBody>
      </p:sp>
      <p:sp>
        <p:nvSpPr>
          <p:cNvPr id="148" name="Google Shape;148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Team and Rival Team Points </a:t>
            </a:r>
            <a:r>
              <a:rPr lang="en-US"/>
              <a:t>affect</a:t>
            </a:r>
            <a:r>
              <a:rPr lang="en-US"/>
              <a:t> Winning team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Avg Team Stats (Points, Rebounds, Assists) Effect Team Points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Player Stats </a:t>
            </a:r>
            <a:r>
              <a:rPr lang="en-US"/>
              <a:t>(Points, Rebounds, Assists) effect Avg Team Stats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Player’s Minutes Effect Personal Stats</a:t>
            </a:r>
            <a:endParaRPr lang="en-US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19525" y="1106250"/>
            <a:ext cx="6152151" cy="3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Player-Focused Queries </a:t>
            </a:r>
            <a:endParaRPr lang="en-US"/>
          </a:p>
        </p:txBody>
      </p:sp>
      <p:sp>
        <p:nvSpPr>
          <p:cNvPr id="155" name="Google Shape;155;p16"/>
          <p:cNvSpPr txBox="1"/>
          <p:nvPr>
            <p:ph type="body" idx="1"/>
          </p:nvPr>
        </p:nvSpPr>
        <p:spPr>
          <a:xfrm>
            <a:off x="1144750" y="1307850"/>
            <a:ext cx="72474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Causal Unit</a:t>
            </a:r>
            <a:r>
              <a:rPr lang="en-US" b="1"/>
              <a:t> - </a:t>
            </a:r>
            <a:r>
              <a:rPr lang="en-US"/>
              <a:t>A Player In A Game 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Treatment</a:t>
            </a:r>
            <a:r>
              <a:rPr lang="en-US"/>
              <a:t>   - Does A Player’s Stat happened in the game (0 / 1 values)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Mainly basic stats - available in the datasets (basic / advanced)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Can be one or more stats as long as it’s in the data / can be created from it</a:t>
            </a:r>
            <a:endParaRPr lang="en-US"/>
          </a:p>
          <a:p>
            <a:pPr marL="45720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Outcome</a:t>
            </a:r>
            <a:r>
              <a:rPr lang="en-US"/>
              <a:t>    - Player’s team Winning the Game (0/1 values)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Method</a:t>
            </a:r>
            <a:r>
              <a:rPr lang="en-US"/>
              <a:t>      - Dataset and DAG Augmentation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Causal model (DoWhy package - identify and estimate effect)</a:t>
            </a:r>
            <a:endParaRPr lang="en-US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          Using backdoor.linear_regression, calculating ATE</a:t>
            </a:r>
            <a:endParaRPr lang="en-US"/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Mean Value (values between [-1, 1]) , p-value need to be &lt; 0.05 to be significant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Player-Focused Queries </a:t>
            </a:r>
            <a:endParaRPr lang="en-US"/>
          </a:p>
        </p:txBody>
      </p:sp>
      <p:sp>
        <p:nvSpPr>
          <p:cNvPr id="161" name="Google Shape;161;p17"/>
          <p:cNvSpPr txBox="1"/>
          <p:nvPr>
            <p:ph type="body" idx="1"/>
          </p:nvPr>
        </p:nvSpPr>
        <p:spPr>
          <a:xfrm>
            <a:off x="1155675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Queries Pipeline</a:t>
            </a:r>
            <a:endParaRPr lang="en-US" b="1" u="sng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F</a:t>
            </a:r>
            <a:r>
              <a:rPr lang="en-US"/>
              <a:t>ind meaningful dues and relevant stats per player in the Dues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Filter for Player’s Team games and Player minutes &gt; 0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Add binary columns - for winning outcome and for treatment question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Make Sure All Relevant column exist in preprocess DAG and dataset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Augment DAG to match new nodes and new Edges </a:t>
            </a:r>
            <a:endParaRPr lang="en-US"/>
          </a:p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Run Dowhy and check validity of the Query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1 - Steph Scored 23+ Points</a:t>
            </a:r>
            <a:endParaRPr lang="en-US"/>
          </a:p>
        </p:txBody>
      </p:sp>
      <p:sp>
        <p:nvSpPr>
          <p:cNvPr id="167" name="Google Shape;167;p18"/>
          <p:cNvSpPr txBox="1"/>
          <p:nvPr>
            <p:ph type="body" idx="1"/>
          </p:nvPr>
        </p:nvSpPr>
        <p:spPr>
          <a:xfrm>
            <a:off x="1297500" y="1298575"/>
            <a:ext cx="3801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1388 games with Steph Curry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742 Games with 23 + Points (646 Less)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Mean value: 0.1251293329528778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p-value: [1.95557452e-07]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36300" y="1150175"/>
            <a:ext cx="4137774" cy="32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Usage Stats</a:t>
            </a:r>
            <a:endParaRPr lang="en-US"/>
          </a:p>
        </p:txBody>
      </p:sp>
      <p:sp>
        <p:nvSpPr>
          <p:cNvPr id="174" name="Google Shape;174;p1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Benchmarks for Usage Rate: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Below 15%: Low usage (usually role players or defensive specialists).</a:t>
            </a:r>
            <a:endParaRPr sz="1000"/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15-20%: Average usage (typical for complementary players).</a:t>
            </a:r>
            <a:endParaRPr sz="1000"/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20-25%: Above average (key contributors or second options).</a:t>
            </a:r>
            <a:endParaRPr sz="1000"/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25-30%: High usage (primary scorers and offensive leaders).</a:t>
            </a:r>
            <a:endParaRPr sz="1000"/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Above 30%: Very high usage (stars or superstars dominating the offense).</a:t>
            </a:r>
            <a:endParaRPr sz="1000"/>
          </a:p>
          <a:p>
            <a:pPr marL="91440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Above 35%: Exceptional usage (reserved for players like prime James Harden, Kobe Bryant, or Luka Dončić).</a:t>
            </a:r>
            <a:endParaRPr 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2 - Kobe's usage</a:t>
            </a:r>
            <a:endParaRPr lang="en-US"/>
          </a:p>
        </p:txBody>
      </p:sp>
      <p:sp>
        <p:nvSpPr>
          <p:cNvPr id="180" name="Google Shape;180;p20"/>
          <p:cNvSpPr txBox="1"/>
          <p:nvPr>
            <p:ph type="body" idx="1"/>
          </p:nvPr>
        </p:nvSpPr>
        <p:spPr>
          <a:xfrm>
            <a:off x="11725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Case 1 - 33% Usage or more</a:t>
            </a:r>
            <a:endParaRPr lang="en-US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382</a:t>
            </a:r>
            <a:r>
              <a:rPr lang="en-US" sz="1000"/>
              <a:t> yes 414 no</a:t>
            </a:r>
            <a:endParaRPr sz="1000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Mean value: 0.01752788527202398</a:t>
            </a:r>
            <a:endParaRPr sz="1000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p-value: [0.62110584]</a:t>
            </a:r>
            <a:endParaRPr sz="1000"/>
          </a:p>
          <a:p>
            <a:pPr marL="914400" marR="0" lvl="1" indent="-2921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No statistical significant difference between "yes" and "no" (high p-value) </a:t>
            </a:r>
            <a:endParaRPr sz="1000"/>
          </a:p>
          <a:p>
            <a:pPr marL="914400" marR="0" lvl="1" indent="-2921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Observed mean difference is likely due to chance.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Case 2 - 40% Usage or more</a:t>
            </a:r>
            <a:endParaRPr lang="en-US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110 yes 686 no</a:t>
            </a:r>
            <a:endParaRPr sz="1000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Mean value: -0.17211767824012636</a:t>
            </a:r>
            <a:endParaRPr sz="1000"/>
          </a:p>
          <a:p>
            <a:pPr marL="914400" marR="0" lvl="1" indent="-2794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1000"/>
              <a:t>p-value: [0.000767]</a:t>
            </a:r>
            <a:endParaRPr sz="1000"/>
          </a:p>
          <a:p>
            <a:pPr marL="914400" marR="0" lvl="1" indent="-2921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Statistically significant result (very low p-value)</a:t>
            </a:r>
            <a:endParaRPr sz="1000"/>
          </a:p>
          <a:p>
            <a:pPr marL="914400" marR="0" lvl="1" indent="-2921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Kobe’s  increased usage significantly correlates with a negative effect on winning</a:t>
            </a:r>
            <a:endParaRPr sz="1000"/>
          </a:p>
        </p:txBody>
      </p:sp>
      <p:sp>
        <p:nvSpPr>
          <p:cNvPr id="181" name="Google Shape;181;p20"/>
          <p:cNvSpPr txBox="1"/>
          <p:nvPr/>
        </p:nvSpPr>
        <p:spPr>
          <a:xfrm>
            <a:off x="1692325" y="4257850"/>
            <a:ext cx="4168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Too Much Usage </a:t>
            </a:r>
            <a:r>
              <a:rPr lang="en-US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Affect</a:t>
            </a:r>
            <a:r>
              <a:rPr lang="en-US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Negatively on Winning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 Paul </a:t>
            </a:r>
            <a:endParaRPr lang="en-US"/>
          </a:p>
        </p:txBody>
      </p:sp>
      <p:sp>
        <p:nvSpPr>
          <p:cNvPr id="187" name="Google Shape;187;p2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Known as the "Point God," was one of the NBA's top point guards in the 2010s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Played for the New Orleans Hornets, Los Angeles Clippers, and Houston Rockets.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Famous for his elite playmaking, consistently ranking among league leaders in assists</a:t>
            </a:r>
            <a:endParaRPr lang="en-US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US"/>
              <a:t>His leadership and vision transformed teams, helping them win many games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9594</Words>
  <Application>WPS Presentation</Application>
  <PresentationFormat/>
  <Paragraphs>292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Montserrat</vt:lpstr>
      <vt:lpstr>Lato</vt:lpstr>
      <vt:lpstr>Courier New</vt:lpstr>
      <vt:lpstr>Microsoft YaHei</vt:lpstr>
      <vt:lpstr>Arial Unicode MS</vt:lpstr>
      <vt:lpstr>Focus</vt:lpstr>
      <vt:lpstr>Causal Inference in NBA Datasets - POC</vt:lpstr>
      <vt:lpstr>Datasets Preparation - Preprocess</vt:lpstr>
      <vt:lpstr>Dag Preparation - Preprocess</vt:lpstr>
      <vt:lpstr>Single Player-Focused Queries </vt:lpstr>
      <vt:lpstr>Single Player-Focused Queries </vt:lpstr>
      <vt:lpstr>Query 1 - Steph Scored 23+ Points</vt:lpstr>
      <vt:lpstr>About Usage Stats</vt:lpstr>
      <vt:lpstr>Query 2 - Kobe's usage</vt:lpstr>
      <vt:lpstr>Chris Paul </vt:lpstr>
      <vt:lpstr>Query 3 + 4</vt:lpstr>
      <vt:lpstr>Query 5 +6 - Russell Westbrook and Kevin Durant </vt:lpstr>
      <vt:lpstr>Due Player-Focused Queries </vt:lpstr>
      <vt:lpstr>Due Player-Focused Queries </vt:lpstr>
      <vt:lpstr>Query 1 - Steph and Kley</vt:lpstr>
      <vt:lpstr>Curry And Klay - Different Points</vt:lpstr>
      <vt:lpstr>Query 2 - Russell Westbrook and Kevin Durant</vt:lpstr>
      <vt:lpstr>Team-Focused Queries </vt:lpstr>
      <vt:lpstr>New Query - Home Team Winning</vt:lpstr>
      <vt:lpstr>Does Home-Court Advantage Help Winning?</vt:lpstr>
      <vt:lpstr>Does Home-Court Advantage Help Winning?</vt:lpstr>
      <vt:lpstr>Rival Players-Focused Queries </vt:lpstr>
      <vt:lpstr>Current Status - Abilities Set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in NBA Datasets - POC</dc:title>
  <dc:creator/>
  <cp:lastModifiedBy>עדן סטרוגו פיין</cp:lastModifiedBy>
  <cp:revision>2</cp:revision>
  <dcterms:created xsi:type="dcterms:W3CDTF">2025-01-01T21:42:55Z</dcterms:created>
  <dcterms:modified xsi:type="dcterms:W3CDTF">2025-01-01T21:52:46Z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EA0A238D3CF34ED68FA55E2B1D7616B3_12</vt:lpwstr>
  </property>
  <property fmtid="{D5CDD505-2E9C-101B-9397-08002B2CF9AE}" pid="3" name="KSOProductBuildVer">
    <vt:lpwstr>1033-12.2.0.19307</vt:lpwstr>
  </property>
</Properties>
</file>