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576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a Retter" userId="e99a5d270cf77d30" providerId="LiveId" clId="{030FF4FC-573C-42D7-937F-868FA982C512}"/>
    <pc:docChg chg="custSel modSld">
      <pc:chgData name="Lena Retter" userId="e99a5d270cf77d30" providerId="LiveId" clId="{030FF4FC-573C-42D7-937F-868FA982C512}" dt="2025-10-18T14:31:36.018" v="57" actId="20577"/>
      <pc:docMkLst>
        <pc:docMk/>
      </pc:docMkLst>
      <pc:sldChg chg="modSp mod">
        <pc:chgData name="Lena Retter" userId="e99a5d270cf77d30" providerId="LiveId" clId="{030FF4FC-573C-42D7-937F-868FA982C512}" dt="2025-10-18T14:31:36.018" v="57" actId="20577"/>
        <pc:sldMkLst>
          <pc:docMk/>
          <pc:sldMk cId="1723472046" sldId="264"/>
        </pc:sldMkLst>
        <pc:spChg chg="mod">
          <ac:chgData name="Lena Retter" userId="e99a5d270cf77d30" providerId="LiveId" clId="{030FF4FC-573C-42D7-937F-868FA982C512}" dt="2025-10-18T14:31:36.018" v="57" actId="20577"/>
          <ac:spMkLst>
            <pc:docMk/>
            <pc:sldMk cId="1723472046" sldId="264"/>
            <ac:spMk id="3" creationId="{5861C095-10B8-B146-EAC0-0129774B54F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8DC1708-870E-C811-F6EF-B6B78BF14F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E2294B-EFC3-74B6-0F43-6671340767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C6B94-5741-46C0-B547-6C8ED1827195}" type="datetimeFigureOut">
              <a:rPr lang="de-DE" smtClean="0"/>
              <a:t>19.10.2025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1469EAE-2520-BC92-5653-AD32936B21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E14D1F-C55D-AEFC-57C4-A7A1458C49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4BBDB-7C33-4E9B-8675-B2D8675973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844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4D3E6-6730-4956-A114-3164E1E0B830}" type="datetimeFigureOut">
              <a:rPr lang="de-DE" smtClean="0"/>
              <a:t>19.10.2025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828B9-6B88-403D-A01E-43F19F1E8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515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455547-D7C9-3890-66C7-0F5E1EA82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B5B1521-547B-78E6-C62D-61C496E17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457278-F492-7E83-7183-151969B4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722A-D101-43EA-A4F8-E92271585101}" type="datetime1">
              <a:rPr lang="de-DE" smtClean="0"/>
              <a:t>19.10.2025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6ABF3D-48CB-067B-DC7B-5B7B84BA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2E0C0B-3CF3-3696-B948-D5982D99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DE975C-99EA-46A7-92F7-439A1E475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414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2F169-FBF8-6FD2-2183-D3C730850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A92FD0-A431-3610-1FA3-864076669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280DC5-8A38-1E32-CBFD-5E4877CF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06FC-6F17-4259-9E40-8BE26827AA22}" type="datetime1">
              <a:rPr lang="de-DE" smtClean="0"/>
              <a:t>19.10.2025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7187A5-7496-F370-44D8-22AD807C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66FBC8-C9CF-62B8-E6E2-E2188DC8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DE975C-99EA-46A7-92F7-439A1E475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87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B773E06-4B3C-3C2D-3A8B-17A075740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AC3893-407D-CF7C-A106-809528FD7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7010BF-AAB8-0B6A-0D3A-0EAC77484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8CA1-1949-4C07-849E-D9A9E9CED9B5}" type="datetime1">
              <a:rPr lang="de-DE" smtClean="0"/>
              <a:t>19.10.2025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D7F794-02AD-2609-63D3-707020AE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395006-57B2-B273-8B88-2F34BA27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DE975C-99EA-46A7-92F7-439A1E475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248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7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14FCD5-4F5E-4D57-C150-C450A217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F79158-EE97-5FCE-EFE5-C19D8DC1A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6F71BB-70B0-91E5-E011-FE44CA77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FC2D-6797-4117-9A10-AF9D7BFA6B25}" type="datetime1">
              <a:rPr lang="de-DE" smtClean="0"/>
              <a:t>19.10.2025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609EB-FB14-0A22-D17D-40728B72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C89AE7-BD8D-619A-2A3D-4A03E768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DE975C-99EA-46A7-92F7-439A1E475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6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3D4941-18DF-0BE2-68A4-746D9F3CF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ED757E-1171-6ED2-4EC5-0ECE3C193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27074E-9773-606A-0465-76FBD1A03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EB74-3201-4BAE-A0D7-D2F697D89183}" type="datetime1">
              <a:rPr lang="de-DE" smtClean="0"/>
              <a:t>19.10.2025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05B997-5C82-070C-C067-0CBC9DE6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3C0723-9F37-7775-3750-24C102FB2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DE975C-99EA-46A7-92F7-439A1E475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84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DA58F-9C4C-CAC6-51F3-F41044473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D0EDF3-7CCF-9464-A248-EDB36C3F1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391AEE-F983-2E6E-1C8F-EF91728B2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12C05D-4FCA-E1CA-EB24-EA887D1C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984-511D-4D1E-B836-1BC6118B8184}" type="datetime1">
              <a:rPr lang="de-DE" smtClean="0"/>
              <a:t>19.10.2025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08ADB4-C174-FC5F-259E-AE099CA9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3D7C5A-582D-3070-B918-D79C097E3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DE975C-99EA-46A7-92F7-439A1E475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27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9E6DE9-118A-CEEB-70A0-534C8648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76072B-9C6B-FF42-2C5D-1A288F097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58E330-F6C1-97CD-8891-0187F2AF6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62257ED-201B-D0F5-E4D5-7BC46483F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6CEDADE-2E9C-41DC-C5D4-9EF914522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BEAE811-C7F1-154F-4B28-54027B42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F66E-A14A-4B3F-8E6C-4775500390F8}" type="datetime1">
              <a:rPr lang="de-DE" smtClean="0"/>
              <a:t>19.10.2025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7CC083C-42F7-D9AD-B173-1D92C7D0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875B8FD-5C82-88DD-6F50-77B999F4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DE975C-99EA-46A7-92F7-439A1E475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51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B97E1E-C7FA-259D-844A-4A8B75D3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15CEAF-3336-52E7-8688-F215E5CA2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408F-8435-4AEA-8B20-1FE74797E699}" type="datetime1">
              <a:rPr lang="de-DE" smtClean="0"/>
              <a:t>19.10.2025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1A0B66-BB78-853F-8714-4EC5D7B8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B1EE73-D4FB-36EA-11EC-4AA2E16D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DE975C-99EA-46A7-92F7-439A1E475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87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58375E-C80D-7114-4825-49BD0CB39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8AF9-CA0F-45F6-92EA-5D8A268BD918}" type="datetime1">
              <a:rPr lang="de-DE" smtClean="0"/>
              <a:t>19.10.2025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E3B8AF7-40B1-756D-3C40-AAD44B63B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EBFA80-F9E4-7F98-AC4B-40117C01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DE975C-99EA-46A7-92F7-439A1E475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97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8C079-7A81-9A3B-612F-0AB020E8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512076-AA50-CD18-B26E-05DD633F3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EE9E27-E56B-595A-ECDE-EDF4338D1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EBB0AC-E777-E866-26DA-60208E32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95BA-4E0D-430A-9D82-798F91C316CB}" type="datetime1">
              <a:rPr lang="de-DE" smtClean="0"/>
              <a:t>19.10.2025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BC71C-4933-AAF2-FFC6-AFDDB5F6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1BD8D6-8A06-C4D5-4FB6-5D5C1C48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DE975C-99EA-46A7-92F7-439A1E475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02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265B5-CC63-35D9-8FC6-9120B40D7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5F29CA-10B2-0F08-9AA7-A52E097F5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5D43F4-22CF-7041-1B4E-EC8F44AEB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438FEF-20A9-2DF7-127C-A889AED9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55E4-DF2A-41BE-A65F-F588A35C2225}" type="datetime1">
              <a:rPr lang="de-DE" smtClean="0"/>
              <a:t>19.10.2025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043D1B-7AC3-F862-A273-47D0756F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023928-F952-A34D-8648-02CD98F6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DE975C-99EA-46A7-92F7-439A1E475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13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576C249-C9D0-68E0-C24B-DEA9A94D7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EB3AA2-DB0F-51EA-8A38-244E14EF3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47C5E6-5965-41C9-00BD-4191B3930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AEB0C-29A1-451D-9AB7-7854EE98B2A1}" type="datetime1">
              <a:rPr lang="de-DE" smtClean="0"/>
              <a:t>19.10.2025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046AC7-3414-0505-D130-B7091B0F4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A35E1AA-8507-DF4F-66EE-F67C939E5739}"/>
              </a:ext>
            </a:extLst>
          </p:cNvPr>
          <p:cNvSpPr txBox="1"/>
          <p:nvPr userDrawn="1"/>
        </p:nvSpPr>
        <p:spPr>
          <a:xfrm>
            <a:off x="8610600" y="6400412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Folie </a:t>
            </a:r>
            <a:fld id="{59750CFD-4599-40F7-A601-48E635B3FAD7}" type="slidenum"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‹Nr.›</a:t>
            </a:fld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von 17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E273FD5-C3E2-83E8-0B3F-2290239903C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227128" y="69345"/>
            <a:ext cx="2726574" cy="95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8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2F0242-0CE5-43FB-3561-8C8A50B7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76CE80-86F6-D2B5-B62A-E33E446C4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8B4800-6740-8EF0-CE42-12760224A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09B7B-A649-4210-947B-9FAD7CCAC7F4}" type="datetimeFigureOut">
              <a:rPr lang="de-DE" smtClean="0"/>
              <a:t>19.10.2025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26ECB2-7A16-BBFA-D8FD-2A1B18269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E4008F-916C-AA72-744E-515E7567B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277A5-FBF5-43F5-BFC5-E551046E30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25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EB449D1F-5DCA-E445-0961-C09C649DA5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Praktikum Webanwendungen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8CB11A34-A5E4-37A1-6785-3BA3CE4DDF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Geschäftsvorschlag</a:t>
            </a:r>
          </a:p>
          <a:p>
            <a:r>
              <a:rPr lang="de-DE" dirty="0"/>
              <a:t> „Smart Home Dashboard“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B68B12B-5E2A-5987-C3D6-750E16A1EB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96" r="41841"/>
          <a:stretch>
            <a:fillRect/>
          </a:stretch>
        </p:blipFill>
        <p:spPr>
          <a:xfrm>
            <a:off x="1340525" y="3841505"/>
            <a:ext cx="2596883" cy="23876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5494B2D-B17A-D172-FA6B-FA9CCD4FD60B}"/>
              </a:ext>
            </a:extLst>
          </p:cNvPr>
          <p:cNvSpPr/>
          <p:nvPr/>
        </p:nvSpPr>
        <p:spPr>
          <a:xfrm>
            <a:off x="10218198" y="6365289"/>
            <a:ext cx="1189608" cy="328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B1F10FD-68B6-C73B-2531-D1EDE0BB4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594" y="4429919"/>
            <a:ext cx="1587208" cy="158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19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D80207-C953-FE8F-022F-026E8AFA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B4E4B3-3A73-F170-F507-B9A0B6CFE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FC2D-6797-4117-9A10-AF9D7BFA6B25}" type="datetime1">
              <a:rPr lang="de-DE" smtClean="0"/>
              <a:t>19.10.2025</a:t>
            </a:fld>
            <a:endParaRPr lang="de-DE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FE05D8E-3B28-01BC-F128-04B07D6B8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334503"/>
              </p:ext>
            </p:extLst>
          </p:nvPr>
        </p:nvGraphicFramePr>
        <p:xfrm>
          <a:off x="838203" y="1690688"/>
          <a:ext cx="10515597" cy="4239650"/>
        </p:xfrm>
        <a:graphic>
          <a:graphicData uri="http://schemas.openxmlformats.org/drawingml/2006/table">
            <a:tbl>
              <a:tblPr/>
              <a:tblGrid>
                <a:gridCol w="1579266">
                  <a:extLst>
                    <a:ext uri="{9D8B030D-6E8A-4147-A177-3AD203B41FA5}">
                      <a16:colId xmlns:a16="http://schemas.microsoft.com/office/drawing/2014/main" val="848291666"/>
                    </a:ext>
                  </a:extLst>
                </a:gridCol>
                <a:gridCol w="1078523">
                  <a:extLst>
                    <a:ext uri="{9D8B030D-6E8A-4147-A177-3AD203B41FA5}">
                      <a16:colId xmlns:a16="http://schemas.microsoft.com/office/drawing/2014/main" val="2168264335"/>
                    </a:ext>
                  </a:extLst>
                </a:gridCol>
                <a:gridCol w="462224">
                  <a:extLst>
                    <a:ext uri="{9D8B030D-6E8A-4147-A177-3AD203B41FA5}">
                      <a16:colId xmlns:a16="http://schemas.microsoft.com/office/drawing/2014/main" val="4231537681"/>
                    </a:ext>
                  </a:extLst>
                </a:gridCol>
                <a:gridCol w="462224">
                  <a:extLst>
                    <a:ext uri="{9D8B030D-6E8A-4147-A177-3AD203B41FA5}">
                      <a16:colId xmlns:a16="http://schemas.microsoft.com/office/drawing/2014/main" val="2381417263"/>
                    </a:ext>
                  </a:extLst>
                </a:gridCol>
                <a:gridCol w="462224">
                  <a:extLst>
                    <a:ext uri="{9D8B030D-6E8A-4147-A177-3AD203B41FA5}">
                      <a16:colId xmlns:a16="http://schemas.microsoft.com/office/drawing/2014/main" val="3338585474"/>
                    </a:ext>
                  </a:extLst>
                </a:gridCol>
                <a:gridCol w="462224">
                  <a:extLst>
                    <a:ext uri="{9D8B030D-6E8A-4147-A177-3AD203B41FA5}">
                      <a16:colId xmlns:a16="http://schemas.microsoft.com/office/drawing/2014/main" val="468568757"/>
                    </a:ext>
                  </a:extLst>
                </a:gridCol>
                <a:gridCol w="462224">
                  <a:extLst>
                    <a:ext uri="{9D8B030D-6E8A-4147-A177-3AD203B41FA5}">
                      <a16:colId xmlns:a16="http://schemas.microsoft.com/office/drawing/2014/main" val="2010829377"/>
                    </a:ext>
                  </a:extLst>
                </a:gridCol>
                <a:gridCol w="462224">
                  <a:extLst>
                    <a:ext uri="{9D8B030D-6E8A-4147-A177-3AD203B41FA5}">
                      <a16:colId xmlns:a16="http://schemas.microsoft.com/office/drawing/2014/main" val="3020738700"/>
                    </a:ext>
                  </a:extLst>
                </a:gridCol>
                <a:gridCol w="462224">
                  <a:extLst>
                    <a:ext uri="{9D8B030D-6E8A-4147-A177-3AD203B41FA5}">
                      <a16:colId xmlns:a16="http://schemas.microsoft.com/office/drawing/2014/main" val="2926277256"/>
                    </a:ext>
                  </a:extLst>
                </a:gridCol>
                <a:gridCol w="462224">
                  <a:extLst>
                    <a:ext uri="{9D8B030D-6E8A-4147-A177-3AD203B41FA5}">
                      <a16:colId xmlns:a16="http://schemas.microsoft.com/office/drawing/2014/main" val="4159839804"/>
                    </a:ext>
                  </a:extLst>
                </a:gridCol>
                <a:gridCol w="462224">
                  <a:extLst>
                    <a:ext uri="{9D8B030D-6E8A-4147-A177-3AD203B41FA5}">
                      <a16:colId xmlns:a16="http://schemas.microsoft.com/office/drawing/2014/main" val="3951578746"/>
                    </a:ext>
                  </a:extLst>
                </a:gridCol>
                <a:gridCol w="462224">
                  <a:extLst>
                    <a:ext uri="{9D8B030D-6E8A-4147-A177-3AD203B41FA5}">
                      <a16:colId xmlns:a16="http://schemas.microsoft.com/office/drawing/2014/main" val="1340697574"/>
                    </a:ext>
                  </a:extLst>
                </a:gridCol>
                <a:gridCol w="462224">
                  <a:extLst>
                    <a:ext uri="{9D8B030D-6E8A-4147-A177-3AD203B41FA5}">
                      <a16:colId xmlns:a16="http://schemas.microsoft.com/office/drawing/2014/main" val="386849106"/>
                    </a:ext>
                  </a:extLst>
                </a:gridCol>
                <a:gridCol w="462224">
                  <a:extLst>
                    <a:ext uri="{9D8B030D-6E8A-4147-A177-3AD203B41FA5}">
                      <a16:colId xmlns:a16="http://schemas.microsoft.com/office/drawing/2014/main" val="3549624492"/>
                    </a:ext>
                  </a:extLst>
                </a:gridCol>
                <a:gridCol w="462224">
                  <a:extLst>
                    <a:ext uri="{9D8B030D-6E8A-4147-A177-3AD203B41FA5}">
                      <a16:colId xmlns:a16="http://schemas.microsoft.com/office/drawing/2014/main" val="2475409643"/>
                    </a:ext>
                  </a:extLst>
                </a:gridCol>
                <a:gridCol w="462224">
                  <a:extLst>
                    <a:ext uri="{9D8B030D-6E8A-4147-A177-3AD203B41FA5}">
                      <a16:colId xmlns:a16="http://schemas.microsoft.com/office/drawing/2014/main" val="2219345599"/>
                    </a:ext>
                  </a:extLst>
                </a:gridCol>
                <a:gridCol w="462224">
                  <a:extLst>
                    <a:ext uri="{9D8B030D-6E8A-4147-A177-3AD203B41FA5}">
                      <a16:colId xmlns:a16="http://schemas.microsoft.com/office/drawing/2014/main" val="2250548678"/>
                    </a:ext>
                  </a:extLst>
                </a:gridCol>
                <a:gridCol w="462224">
                  <a:extLst>
                    <a:ext uri="{9D8B030D-6E8A-4147-A177-3AD203B41FA5}">
                      <a16:colId xmlns:a16="http://schemas.microsoft.com/office/drawing/2014/main" val="3686553052"/>
                    </a:ext>
                  </a:extLst>
                </a:gridCol>
                <a:gridCol w="462224">
                  <a:extLst>
                    <a:ext uri="{9D8B030D-6E8A-4147-A177-3AD203B41FA5}">
                      <a16:colId xmlns:a16="http://schemas.microsoft.com/office/drawing/2014/main" val="1798822795"/>
                    </a:ext>
                  </a:extLst>
                </a:gridCol>
              </a:tblGrid>
              <a:tr h="11555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Aufgabe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Phase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Start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Ende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926605"/>
                  </a:ext>
                </a:extLst>
              </a:tr>
              <a:tr h="11555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Kickoff &amp; Rollen klären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Geschäftsvorschlag &amp; Mockup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08.10.2025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9DBBFF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794119"/>
                  </a:ext>
                </a:extLst>
              </a:tr>
              <a:tr h="11555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Anforderungen sammeln (Use-Cases, Geräte)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Geschäftsvorschlag &amp; Mockup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9DBBFF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533992"/>
                  </a:ext>
                </a:extLst>
              </a:tr>
              <a:tr h="11555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Personas &amp; UX-Ziele definieren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Geschäftsvorschlag &amp; Mockup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9DBBFF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112171"/>
                  </a:ext>
                </a:extLst>
              </a:tr>
              <a:tr h="11555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Mockups: Dashboard-Übersicht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Geschäftsvorschlag &amp; Mockup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9DBBFF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15258"/>
                  </a:ext>
                </a:extLst>
              </a:tr>
              <a:tr h="11555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Mockups: Geräte &amp; Detail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Geschäftsvorschlag &amp; Mockup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9DBBFF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779992"/>
                  </a:ext>
                </a:extLst>
              </a:tr>
              <a:tr h="11555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Mockups: Energie-Ansicht (Charts)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Geschäftsvorschlag &amp; Mockup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9DBBFF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52096"/>
                  </a:ext>
                </a:extLst>
              </a:tr>
              <a:tr h="11555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Risiko- &amp; Ressourcenabschätzung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Geschäftsvorschlag &amp; Mockup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9DBBFF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209427"/>
                  </a:ext>
                </a:extLst>
              </a:tr>
              <a:tr h="11555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Gantt-Diagramm &amp; Präsentation finalisieren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Geschäftsvorschlag &amp; Mockup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9DBBFF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193312"/>
                  </a:ext>
                </a:extLst>
              </a:tr>
              <a:tr h="11555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20.10.2025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486855"/>
                  </a:ext>
                </a:extLst>
              </a:tr>
              <a:tr h="11555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Repo aufsetzen (Git, Branches)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HTML/CSS Prototyp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9DBBFF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078287"/>
                  </a:ext>
                </a:extLst>
              </a:tr>
              <a:tr h="11555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Grundlayout (Navbar, Grid, Theme)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HTML/CSS Prototyp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9DBBFF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9DBBFF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2315198"/>
                  </a:ext>
                </a:extLst>
              </a:tr>
              <a:tr h="11555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Statische Seite: Dashboard Übersicht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HTML/CSS Prototyp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9DBBFF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9DBBFF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231679"/>
                  </a:ext>
                </a:extLst>
              </a:tr>
              <a:tr h="11555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Statische Seite: Geräte-Liste &amp; Detail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HTML/CSS Prototyp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9DBBFF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9DBBFF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336158"/>
                  </a:ext>
                </a:extLst>
              </a:tr>
              <a:tr h="11555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Statische Seite: Energie-Ansicht (Fake-Daten)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HTML/CSS Prototyp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9DBBFF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9DBBFF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215774"/>
                  </a:ext>
                </a:extLst>
              </a:tr>
              <a:tr h="11555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Responsiveness (Bootstrap 4)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HTML/CSS Prototyp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9DBBFF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147603"/>
                  </a:ext>
                </a:extLst>
              </a:tr>
              <a:tr h="11555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Abnahme: HTML/CSS Prototyp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HTML/CSS Prototyp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9DBBFF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713780"/>
                  </a:ext>
                </a:extLst>
              </a:tr>
              <a:tr h="11555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03.11.2025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895606"/>
                  </a:ext>
                </a:extLst>
              </a:tr>
              <a:tr h="11555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Backend lokal starten, DB prüfen (SQLite)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Dynamischer Prototyp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9DBBFF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19933"/>
                  </a:ext>
                </a:extLst>
              </a:tr>
              <a:tr h="11555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Postman: Endpunkte verifizieren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Dynamischer Prototyp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9DBBFF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775814"/>
                  </a:ext>
                </a:extLst>
              </a:tr>
              <a:tr h="11555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jQuery AJAX: Geräte-Status laden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Dynamischer Prototyp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9DBBFF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9DBBFF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9DBBFF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0"/>
                  </a:ext>
                </a:extLst>
              </a:tr>
              <a:tr h="11555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jQuery AJAX: Schaltaktionen (an/aus)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Dynamischer Prototyp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9DBBFF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9DBBFF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695227"/>
                  </a:ext>
                </a:extLst>
              </a:tr>
              <a:tr h="11555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Polling/Intervall-Updates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Dynamischer Prototyp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9DBBFF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431785"/>
                  </a:ext>
                </a:extLst>
              </a:tr>
              <a:tr h="11555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Fehler-Handling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Dynamischer Prototyp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9DBBFF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664816"/>
                  </a:ext>
                </a:extLst>
              </a:tr>
              <a:tr h="11555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Abnahme: Dyn. Prototyp (1–2 Funktionen)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Dynamischer Prototyp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9DBBFF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1501877"/>
                  </a:ext>
                </a:extLst>
              </a:tr>
              <a:tr h="11555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01.12.2025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713419"/>
                  </a:ext>
                </a:extLst>
              </a:tr>
              <a:tr h="11555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Alle Seiten dynamisieren (Listen/Details)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Final Release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9DBBFF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9DBBFF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9DBBFF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62202"/>
                  </a:ext>
                </a:extLst>
              </a:tr>
              <a:tr h="11555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State-Management im Frontend (jQuery)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Final Release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9DBBFF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9DBBFF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9DBBFF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543901"/>
                  </a:ext>
                </a:extLst>
              </a:tr>
              <a:tr h="11555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Performance (DOM &amp; Requests)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Final Release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9DBBFF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395795"/>
                  </a:ext>
                </a:extLst>
              </a:tr>
              <a:tr h="11555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Tests (Funktional, Usability)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Final Release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9DBBFF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9DBBFF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381641"/>
                  </a:ext>
                </a:extLst>
              </a:tr>
              <a:tr h="11555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Bugfixes &amp; Polishing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Final Release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9DBBFF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9DBBFF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B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9DBBFF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033296"/>
                  </a:ext>
                </a:extLst>
              </a:tr>
              <a:tr h="11555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Release-Vorbereitung (Build, Readme)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Final Release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9DBBFF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496016"/>
                  </a:ext>
                </a:extLst>
              </a:tr>
              <a:tr h="11555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Abgabe &amp; Präsentation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Final Release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9DBBFF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B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611851"/>
                  </a:ext>
                </a:extLst>
              </a:tr>
              <a:tr h="11555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7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12.01.2025</a:t>
                      </a: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e-DE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78" marR="5778" marT="5778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291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070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9A735-CC5F-8CC7-B24B-1488FF2C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 &amp; Erweiterungsmöglichkeiten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00EFDD-FB31-C6DD-E1A0-9DB6BCCE3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1600" dirty="0"/>
              <a:t>Benutzerverwaltung (Login, Profile)</a:t>
            </a:r>
          </a:p>
          <a:p>
            <a:pPr>
              <a:lnSpc>
                <a:spcPct val="150000"/>
              </a:lnSpc>
            </a:pPr>
            <a:r>
              <a:rPr lang="de-DE" sz="1600" dirty="0"/>
              <a:t>Wetteranalyse gemäß Standort</a:t>
            </a:r>
          </a:p>
          <a:p>
            <a:pPr>
              <a:lnSpc>
                <a:spcPct val="150000"/>
              </a:lnSpc>
            </a:pPr>
            <a:r>
              <a:rPr lang="de-DE" sz="1600" dirty="0"/>
              <a:t>Erweiterte Statistiken</a:t>
            </a:r>
          </a:p>
          <a:p>
            <a:pPr>
              <a:lnSpc>
                <a:spcPct val="150000"/>
              </a:lnSpc>
            </a:pPr>
            <a:r>
              <a:rPr lang="de-DE" sz="1600" dirty="0"/>
              <a:t>Musikunterstützung</a:t>
            </a:r>
          </a:p>
          <a:p>
            <a:pPr>
              <a:lnSpc>
                <a:spcPct val="150000"/>
              </a:lnSpc>
            </a:pPr>
            <a:r>
              <a:rPr lang="de-DE" sz="1600" dirty="0"/>
              <a:t>Cloudspeicher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DD8F02-2B83-8E68-3728-8EEBF78C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FC2D-6797-4117-9A10-AF9D7BFA6B25}" type="datetime1">
              <a:rPr lang="de-DE" smtClean="0"/>
              <a:t>19.10.2025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11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0DD69-63F8-A5D9-BB6B-3531AF48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Grafischer Prototyp (Mockup)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CFE5D451-4B0A-B891-1D23-F4202F093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59086" y="1825625"/>
            <a:ext cx="6073828" cy="435133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A16E05-3349-B7C6-ABBC-53FD18CA8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FC2D-6797-4117-9A10-AF9D7BFA6B25}" type="datetime1">
              <a:rPr lang="de-DE" smtClean="0"/>
              <a:t>19.10.2025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792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ECE729-5288-28AE-978F-3904CFD2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Grafischer Prototyp (Mockup)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1A8AA9A-54B8-A5CF-581B-C8418064B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7593" y="1825625"/>
            <a:ext cx="7276813" cy="435133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01F656-DB7F-E4EB-8160-F49046A0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FC2D-6797-4117-9A10-AF9D7BFA6B25}" type="datetime1">
              <a:rPr lang="de-DE" smtClean="0"/>
              <a:t>19.10.2025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634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70AB86-A35C-0F81-F5F3-574D4E9F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Grafischer Prototyp (Mockup)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23AADDF-843F-2CF5-E79C-462F731C6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1348" y="1825625"/>
            <a:ext cx="1689303" cy="435133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ACC121-0CF5-927A-AB85-AA66AC1A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FC2D-6797-4117-9A10-AF9D7BFA6B25}" type="datetime1">
              <a:rPr lang="de-DE" smtClean="0"/>
              <a:t>19.10.2025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356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9D61B-77B1-893A-42B0-BC8E1C01B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Grafischer Prototyp (Mockup)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87EB21-6C94-DCE2-99BE-B471901B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FC2D-6797-4117-9A10-AF9D7BFA6B25}" type="datetime1">
              <a:rPr lang="de-DE" smtClean="0"/>
              <a:t>19.10.2025</a:t>
            </a:fld>
            <a:endParaRPr lang="de-DE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901810E-DDB8-A305-7B9A-26AC1F1C7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2338" y="1825625"/>
            <a:ext cx="4267324" cy="4351338"/>
          </a:xfrm>
        </p:spPr>
      </p:pic>
    </p:spTree>
    <p:extLst>
      <p:ext uri="{BB962C8B-B14F-4D97-AF65-F5344CB8AC3E}">
        <p14:creationId xmlns:p14="http://schemas.microsoft.com/office/powerpoint/2010/main" val="276124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0B7A3-B6A4-AD00-71D6-E8E15298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Grafischer Prototyp (Mockup)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AC90CA-3C77-941C-B114-20E07F22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FC2D-6797-4117-9A10-AF9D7BFA6B25}" type="datetime1">
              <a:rPr lang="de-DE" smtClean="0"/>
              <a:t>19.10.2025</a:t>
            </a:fld>
            <a:endParaRPr lang="de-DE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703C758A-EE40-CAC7-89B9-7FA89CC4D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2338" y="1825625"/>
            <a:ext cx="4267324" cy="4351338"/>
          </a:xfrm>
        </p:spPr>
      </p:pic>
    </p:spTree>
    <p:extLst>
      <p:ext uri="{BB962C8B-B14F-4D97-AF65-F5344CB8AC3E}">
        <p14:creationId xmlns:p14="http://schemas.microsoft.com/office/powerpoint/2010/main" val="1881859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D7B779-0E12-FB48-3ECF-26F6CEDAA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Noch Fragen?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02FA75F-A051-253D-B850-B2B3E6874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7342" y="1820342"/>
            <a:ext cx="3217316" cy="3217316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DA4899-244B-F07C-B86A-9EABDAF46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FC2D-6797-4117-9A10-AF9D7BFA6B25}" type="datetime1">
              <a:rPr lang="de-DE" smtClean="0"/>
              <a:t>19.10.2025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448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BDA196D6-907D-07A3-33B0-5378BB114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890" y="2472061"/>
            <a:ext cx="5468220" cy="191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1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F6D256-5646-38B1-7C5F-D74FFF5E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B7E5CD-C082-6F1F-96D8-A0D3C8CEF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519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de-DE" sz="1200" dirty="0"/>
              <a:t>Vorstellungsrunde</a:t>
            </a:r>
          </a:p>
          <a:p>
            <a:pPr>
              <a:lnSpc>
                <a:spcPct val="170000"/>
              </a:lnSpc>
            </a:pPr>
            <a:r>
              <a:rPr lang="de-DE" sz="1200" dirty="0"/>
              <a:t>Motivation und Intention</a:t>
            </a:r>
          </a:p>
          <a:p>
            <a:pPr>
              <a:lnSpc>
                <a:spcPct val="120000"/>
              </a:lnSpc>
            </a:pPr>
            <a:r>
              <a:rPr lang="de-DE" sz="1200" dirty="0"/>
              <a:t>Zieldefinition </a:t>
            </a:r>
          </a:p>
          <a:p>
            <a:pPr lvl="1">
              <a:lnSpc>
                <a:spcPct val="120000"/>
              </a:lnSpc>
            </a:pPr>
            <a:r>
              <a:rPr lang="de-DE" sz="1200" dirty="0"/>
              <a:t>Hauptziel</a:t>
            </a:r>
          </a:p>
          <a:p>
            <a:pPr lvl="1">
              <a:lnSpc>
                <a:spcPct val="120000"/>
              </a:lnSpc>
            </a:pPr>
            <a:r>
              <a:rPr lang="de-DE" sz="1200" dirty="0"/>
              <a:t>Teilziele</a:t>
            </a:r>
          </a:p>
          <a:p>
            <a:pPr lvl="1">
              <a:lnSpc>
                <a:spcPct val="120000"/>
              </a:lnSpc>
            </a:pPr>
            <a:r>
              <a:rPr lang="de-DE" sz="1200" dirty="0"/>
              <a:t>Qualitätskriterien</a:t>
            </a:r>
          </a:p>
          <a:p>
            <a:pPr>
              <a:lnSpc>
                <a:spcPct val="120000"/>
              </a:lnSpc>
            </a:pPr>
            <a:r>
              <a:rPr lang="de-DE" sz="1200" dirty="0"/>
              <a:t>Projektumfang &amp; Realisierbarkeit</a:t>
            </a:r>
          </a:p>
          <a:p>
            <a:pPr lvl="1">
              <a:lnSpc>
                <a:spcPct val="120000"/>
              </a:lnSpc>
            </a:pPr>
            <a:r>
              <a:rPr lang="de-DE" sz="1200" dirty="0"/>
              <a:t>Backend</a:t>
            </a:r>
          </a:p>
          <a:p>
            <a:pPr lvl="1">
              <a:lnSpc>
                <a:spcPct val="120000"/>
              </a:lnSpc>
            </a:pPr>
            <a:r>
              <a:rPr lang="de-DE" sz="1200" dirty="0"/>
              <a:t>Frontend</a:t>
            </a:r>
          </a:p>
          <a:p>
            <a:pPr lvl="1">
              <a:lnSpc>
                <a:spcPct val="120000"/>
              </a:lnSpc>
            </a:pPr>
            <a:r>
              <a:rPr lang="de-DE" sz="1200" dirty="0"/>
              <a:t>Ressourcen</a:t>
            </a:r>
          </a:p>
          <a:p>
            <a:pPr lvl="1">
              <a:lnSpc>
                <a:spcPct val="120000"/>
              </a:lnSpc>
            </a:pPr>
            <a:r>
              <a:rPr lang="de-DE" sz="1200" dirty="0"/>
              <a:t>Risiken</a:t>
            </a:r>
          </a:p>
          <a:p>
            <a:pPr>
              <a:lnSpc>
                <a:spcPct val="170000"/>
              </a:lnSpc>
            </a:pPr>
            <a:r>
              <a:rPr lang="de-DE" sz="1200" dirty="0"/>
              <a:t>Zeitplan</a:t>
            </a:r>
          </a:p>
          <a:p>
            <a:pPr>
              <a:lnSpc>
                <a:spcPct val="170000"/>
              </a:lnSpc>
            </a:pPr>
            <a:r>
              <a:rPr lang="de-DE" sz="1200" dirty="0"/>
              <a:t>Ausblick &amp; Erweiterungsmöglichkeiten</a:t>
            </a:r>
          </a:p>
          <a:p>
            <a:pPr>
              <a:lnSpc>
                <a:spcPct val="170000"/>
              </a:lnSpc>
            </a:pPr>
            <a:r>
              <a:rPr lang="de-DE" sz="1200" dirty="0"/>
              <a:t>Grafischer Prototyp (Mockup)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D2CAAA-DBA6-0274-E0D1-D4F16B51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ED93-D8D4-40F4-A911-0E31CD0DC399}" type="datetime1">
              <a:rPr lang="de-DE" smtClean="0"/>
              <a:t>19.10.2025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97DEA-B960-28BF-E5BE-3082D8D0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Vorstellungsrunde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B75CB34-5274-9A1E-D9F6-3D303EFC4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1878" y="3135571"/>
            <a:ext cx="1440000" cy="1440000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5D2724-6B40-71BC-D6E2-A9ED9B51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FC2D-6797-4117-9A10-AF9D7BFA6B25}" type="datetime1">
              <a:rPr lang="de-DE" smtClean="0"/>
              <a:t>19.10.2025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47480A9-136A-A583-727E-C92BFAD25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632" y="3139770"/>
            <a:ext cx="1440000" cy="144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CEE9D77-7AD3-8634-088D-B21427340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255" y="3139770"/>
            <a:ext cx="1440000" cy="1440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7C068F5-71C0-8EF0-921F-7259E83EB8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0100" y="3139770"/>
            <a:ext cx="1440000" cy="144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33DA868-9B3C-A403-8AAA-395B80115D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7567" y="3153976"/>
            <a:ext cx="1440000" cy="1440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8EDE885-D463-FB2E-4A92-479B3B74826C}"/>
              </a:ext>
            </a:extLst>
          </p:cNvPr>
          <p:cNvSpPr txBox="1"/>
          <p:nvPr/>
        </p:nvSpPr>
        <p:spPr>
          <a:xfrm>
            <a:off x="8869846" y="4593976"/>
            <a:ext cx="1024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Lena Retter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E6C29ED-FBC6-F2DC-012A-0BF1BAE06446}"/>
              </a:ext>
            </a:extLst>
          </p:cNvPr>
          <p:cNvSpPr txBox="1"/>
          <p:nvPr/>
        </p:nvSpPr>
        <p:spPr>
          <a:xfrm>
            <a:off x="7171519" y="4593976"/>
            <a:ext cx="1161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Marcel Böhm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EF70F36-063D-BA73-3299-D2B0116D68B4}"/>
              </a:ext>
            </a:extLst>
          </p:cNvPr>
          <p:cNvSpPr txBox="1"/>
          <p:nvPr/>
        </p:nvSpPr>
        <p:spPr>
          <a:xfrm>
            <a:off x="5381211" y="4593976"/>
            <a:ext cx="1482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Lukas Grochowski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77A00A1-F88F-5F58-D204-7B404753B12E}"/>
              </a:ext>
            </a:extLst>
          </p:cNvPr>
          <p:cNvSpPr txBox="1"/>
          <p:nvPr/>
        </p:nvSpPr>
        <p:spPr>
          <a:xfrm>
            <a:off x="3886131" y="4579770"/>
            <a:ext cx="1127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Aaron Kugler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FC37C05-9077-FAE2-BBAB-0764F8CDC947}"/>
              </a:ext>
            </a:extLst>
          </p:cNvPr>
          <p:cNvSpPr txBox="1"/>
          <p:nvPr/>
        </p:nvSpPr>
        <p:spPr>
          <a:xfrm>
            <a:off x="2216961" y="4575571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Tim Schneider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D419548-FB82-CB06-C27C-67137C659E33}"/>
              </a:ext>
            </a:extLst>
          </p:cNvPr>
          <p:cNvSpPr txBox="1"/>
          <p:nvPr/>
        </p:nvSpPr>
        <p:spPr>
          <a:xfrm>
            <a:off x="4222811" y="2260353"/>
            <a:ext cx="3746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Wer ist dabei?</a:t>
            </a:r>
          </a:p>
        </p:txBody>
      </p:sp>
    </p:spTree>
    <p:extLst>
      <p:ext uri="{BB962C8B-B14F-4D97-AF65-F5344CB8AC3E}">
        <p14:creationId xmlns:p14="http://schemas.microsoft.com/office/powerpoint/2010/main" val="91749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D91B2-C600-13B4-DBCF-D2594102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und Intention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4BACEA-0BC3-448A-0787-4819A8885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600" dirty="0"/>
              <a:t>Wachsende Beliebtheit von Smart Homes und smart-</a:t>
            </a:r>
            <a:r>
              <a:rPr lang="de-DE" sz="1600" dirty="0" err="1"/>
              <a:t>homefähigen</a:t>
            </a:r>
            <a:r>
              <a:rPr lang="de-DE" sz="1600" dirty="0"/>
              <a:t> Geräten – auch innerhalb unseres Teams</a:t>
            </a:r>
          </a:p>
          <a:p>
            <a:pPr>
              <a:lnSpc>
                <a:spcPct val="150000"/>
              </a:lnSpc>
            </a:pPr>
            <a:r>
              <a:rPr lang="de-DE" sz="1600" dirty="0"/>
              <a:t>Große Vielfalt an Herstellern und Systemen</a:t>
            </a:r>
          </a:p>
          <a:p>
            <a:pPr>
              <a:lnSpc>
                <a:spcPct val="150000"/>
              </a:lnSpc>
            </a:pPr>
            <a:r>
              <a:rPr lang="de-DE" sz="1600" dirty="0"/>
              <a:t>Eingeschränkte Kompatibilität durch herstellerspezifische Lösungen</a:t>
            </a:r>
          </a:p>
          <a:p>
            <a:pPr>
              <a:lnSpc>
                <a:spcPct val="150000"/>
              </a:lnSpc>
            </a:pPr>
            <a:r>
              <a:rPr lang="de-DE" sz="1600" dirty="0"/>
              <a:t>Wunsch nach einer zentralen, intuitiven Bedienoberfläche</a:t>
            </a:r>
            <a:endParaRPr lang="de-DE" sz="800" dirty="0"/>
          </a:p>
          <a:p>
            <a:pPr marL="0" indent="0">
              <a:lnSpc>
                <a:spcPct val="150000"/>
              </a:lnSpc>
              <a:buNone/>
            </a:pPr>
            <a:r>
              <a:rPr lang="de-DE" sz="1800" dirty="0"/>
              <a:t>Daher</a:t>
            </a:r>
          </a:p>
          <a:p>
            <a:pPr>
              <a:lnSpc>
                <a:spcPct val="150000"/>
              </a:lnSpc>
            </a:pPr>
            <a:r>
              <a:rPr lang="de-DE" sz="1600" dirty="0"/>
              <a:t>Entwicklung einer plattformunabhängigen Webanwendung zur Überwachung und Steuerung von Smart-Home-Geräten</a:t>
            </a:r>
          </a:p>
          <a:p>
            <a:pPr>
              <a:lnSpc>
                <a:spcPct val="150000"/>
              </a:lnSpc>
            </a:pPr>
            <a:r>
              <a:rPr lang="de-DE" sz="1600" dirty="0"/>
              <a:t>Dabei liegt der Fokus auf Übersichtlichkeit, Interaktivität und Responsivität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B2D17A-ACB4-ED73-154C-F451B12D9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FC2D-6797-4117-9A10-AF9D7BFA6B25}" type="datetime1">
              <a:rPr lang="de-DE" smtClean="0"/>
              <a:t>19.10.2025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221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E575C-2ABC-FC7C-0219-4619470C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Zieldefinition - Hauptziel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9088D0-2430-21BE-7499-C95C224F8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sz="1600" dirty="0"/>
              <a:t>Entwicklung eines interaktiven </a:t>
            </a:r>
            <a:r>
              <a:rPr lang="en-US" sz="1600" dirty="0"/>
              <a:t>Smart Home Dashboards </a:t>
            </a:r>
            <a:r>
              <a:rPr lang="en-US" sz="1600" dirty="0" err="1"/>
              <a:t>mit</a:t>
            </a:r>
            <a:r>
              <a:rPr lang="en-US" sz="1600" dirty="0"/>
              <a:t> Node.js (RESTful API) und jQuery-Frontend</a:t>
            </a:r>
          </a:p>
          <a:p>
            <a:endParaRPr lang="en-US" sz="1600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47EFA9-2349-2CE9-AC98-2FAFC93579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53FFC2D-6797-4117-9A10-AF9D7BFA6B25}" type="datetime1">
              <a:rPr lang="de-DE" smtClean="0"/>
              <a:pPr/>
              <a:t>19.10.2025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408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47748-7408-67B2-0FA7-A7988AA5F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Zieldefinition - Teilziele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2114DD-47BD-B6B4-4280-044B3B43B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1600" dirty="0"/>
              <a:t>Geräte-Status anzeigen (Rollladen, Heizung, Fensterkontakte)</a:t>
            </a:r>
          </a:p>
          <a:p>
            <a:pPr>
              <a:lnSpc>
                <a:spcPct val="150000"/>
              </a:lnSpc>
            </a:pPr>
            <a:r>
              <a:rPr lang="de-DE" sz="1600" dirty="0"/>
              <a:t>Geräte „schalten“ (an/aus, Temperatur verändern)</a:t>
            </a:r>
          </a:p>
          <a:p>
            <a:pPr>
              <a:lnSpc>
                <a:spcPct val="150000"/>
              </a:lnSpc>
            </a:pPr>
            <a:r>
              <a:rPr lang="de-DE" sz="1600" dirty="0"/>
              <a:t>Energieverbrauch/-erzeugung visuell darstellen</a:t>
            </a:r>
          </a:p>
          <a:p>
            <a:pPr>
              <a:lnSpc>
                <a:spcPct val="150000"/>
              </a:lnSpc>
            </a:pPr>
            <a:r>
              <a:rPr lang="de-DE" sz="1600" dirty="0"/>
              <a:t>Nutzerfreundliche Oberfläche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0CDA48-A867-3B87-DD92-47B4CEAE5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FC2D-6797-4117-9A10-AF9D7BFA6B25}" type="datetime1">
              <a:rPr lang="de-DE" smtClean="0"/>
              <a:t>19.10.2025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484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7C6D97-B435-FA80-6BE0-62769917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Zieldefinition - Qualitätskriterien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F5227D-5B97-C4F7-F965-8748CEC44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sz="1600" dirty="0"/>
              <a:t>Intuitive Bedienung </a:t>
            </a:r>
          </a:p>
          <a:p>
            <a:pPr>
              <a:lnSpc>
                <a:spcPct val="150000"/>
              </a:lnSpc>
            </a:pPr>
            <a:r>
              <a:rPr lang="de-DE" sz="1600" dirty="0"/>
              <a:t>Zeitnahe Aktualisierung der Daten</a:t>
            </a:r>
          </a:p>
          <a:p>
            <a:pPr>
              <a:lnSpc>
                <a:spcPct val="150000"/>
              </a:lnSpc>
            </a:pPr>
            <a:r>
              <a:rPr lang="de-DE" sz="1600" dirty="0"/>
              <a:t>Erweiterbarkeit für neue Smart-Home Geräte bzw. Anwendungen</a:t>
            </a:r>
          </a:p>
          <a:p>
            <a:pPr>
              <a:lnSpc>
                <a:spcPct val="150000"/>
              </a:lnSpc>
            </a:pPr>
            <a:r>
              <a:rPr lang="de-DE" sz="1600" dirty="0"/>
              <a:t>Responsive Design (Desktop, Smartphone)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85B82B-3E64-219D-4E20-E45606CD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FC2D-6797-4117-9A10-AF9D7BFA6B25}" type="datetime1">
              <a:rPr lang="de-DE" smtClean="0"/>
              <a:t>19.10.2025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7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3A2B8-D7E2-28D4-92AD-D437A845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Projektumfang &amp; Realisierbarkeit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28C63F-45B7-744E-23D0-EF80A958D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000" dirty="0"/>
              <a:t>Backend:</a:t>
            </a:r>
          </a:p>
          <a:p>
            <a:pPr lvl="1">
              <a:lnSpc>
                <a:spcPct val="150000"/>
              </a:lnSpc>
            </a:pPr>
            <a:r>
              <a:rPr lang="de-DE" sz="1600" dirty="0" err="1"/>
              <a:t>NodeJS</a:t>
            </a:r>
            <a:endParaRPr lang="de-DE" sz="1600" dirty="0"/>
          </a:p>
          <a:p>
            <a:pPr lvl="1">
              <a:lnSpc>
                <a:spcPct val="150000"/>
              </a:lnSpc>
            </a:pPr>
            <a:r>
              <a:rPr lang="de-DE" sz="1600" dirty="0" err="1"/>
              <a:t>RESTful</a:t>
            </a:r>
            <a:r>
              <a:rPr lang="de-DE" sz="1600" dirty="0"/>
              <a:t> Webservices</a:t>
            </a:r>
          </a:p>
          <a:p>
            <a:pPr lvl="1">
              <a:lnSpc>
                <a:spcPct val="150000"/>
              </a:lnSpc>
            </a:pPr>
            <a:r>
              <a:rPr lang="de-DE" sz="1600" dirty="0"/>
              <a:t>SQLite Datenbank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sz="2000" dirty="0"/>
              <a:t>Frontend:</a:t>
            </a:r>
          </a:p>
          <a:p>
            <a:pPr lvl="1">
              <a:lnSpc>
                <a:spcPct val="150000"/>
              </a:lnSpc>
            </a:pPr>
            <a:r>
              <a:rPr lang="de-DE" sz="1600" dirty="0"/>
              <a:t>HTML</a:t>
            </a:r>
          </a:p>
          <a:p>
            <a:pPr lvl="1">
              <a:lnSpc>
                <a:spcPct val="150000"/>
              </a:lnSpc>
            </a:pPr>
            <a:r>
              <a:rPr lang="de-DE" sz="1600" dirty="0"/>
              <a:t>CSS (inkl. Bootstrap)</a:t>
            </a:r>
          </a:p>
          <a:p>
            <a:pPr lvl="1">
              <a:lnSpc>
                <a:spcPct val="150000"/>
              </a:lnSpc>
            </a:pPr>
            <a:r>
              <a:rPr lang="de-DE" sz="1600" dirty="0" err="1"/>
              <a:t>jQuery</a:t>
            </a:r>
            <a:endParaRPr lang="de-DE" sz="1600" dirty="0"/>
          </a:p>
          <a:p>
            <a:pPr lvl="1">
              <a:lnSpc>
                <a:spcPct val="150000"/>
              </a:lnSpc>
            </a:pPr>
            <a:r>
              <a:rPr lang="de-DE" sz="1600" dirty="0"/>
              <a:t>AJAX (für Rest-API)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10AADE-02DF-3508-ACA6-7382D21B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FC2D-6797-4117-9A10-AF9D7BFA6B25}" type="datetime1">
              <a:rPr lang="de-DE" smtClean="0"/>
              <a:t>19.10.2025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838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BDDE6-164F-EC7C-F819-158BC111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Projektumfang &amp; Realisierbarkeit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61C095-10B8-B146-EAC0-0129774B5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2000" dirty="0"/>
              <a:t>Ressourcen</a:t>
            </a:r>
          </a:p>
          <a:p>
            <a:pPr lvl="1">
              <a:lnSpc>
                <a:spcPct val="150000"/>
              </a:lnSpc>
            </a:pPr>
            <a:r>
              <a:rPr lang="de-DE" sz="1600" dirty="0"/>
              <a:t>5 Teammitglieder</a:t>
            </a:r>
          </a:p>
          <a:p>
            <a:pPr lvl="1">
              <a:lnSpc>
                <a:spcPct val="150000"/>
              </a:lnSpc>
            </a:pPr>
            <a:r>
              <a:rPr lang="de-DE" sz="1600" dirty="0"/>
              <a:t>Entwicklungszeit: X Wochen</a:t>
            </a:r>
          </a:p>
          <a:p>
            <a:pPr lvl="1">
              <a:lnSpc>
                <a:spcPct val="150000"/>
              </a:lnSpc>
            </a:pPr>
            <a:r>
              <a:rPr lang="de-DE" sz="1600" dirty="0"/>
              <a:t>Tools: Visual Studio Code, GitHub, </a:t>
            </a:r>
            <a:r>
              <a:rPr lang="de-DE" sz="1600" dirty="0" err="1"/>
              <a:t>NodeJS</a:t>
            </a:r>
            <a:r>
              <a:rPr lang="de-DE" sz="1600" dirty="0"/>
              <a:t>, </a:t>
            </a:r>
            <a:r>
              <a:rPr lang="de-DE" sz="1600" dirty="0" err="1"/>
              <a:t>jQuery</a:t>
            </a:r>
            <a:r>
              <a:rPr lang="de-DE" sz="1600" dirty="0"/>
              <a:t>, </a:t>
            </a:r>
            <a:r>
              <a:rPr lang="de-DE" sz="1600" dirty="0" err="1"/>
              <a:t>Dbeaver</a:t>
            </a:r>
            <a:r>
              <a:rPr lang="de-DE" sz="1600" dirty="0"/>
              <a:t>, SQLite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de-DE" dirty="0"/>
          </a:p>
          <a:p>
            <a:pPr>
              <a:lnSpc>
                <a:spcPct val="150000"/>
              </a:lnSpc>
            </a:pPr>
            <a:r>
              <a:rPr lang="de-DE" sz="2000" dirty="0"/>
              <a:t>Risiken:</a:t>
            </a:r>
          </a:p>
          <a:p>
            <a:pPr lvl="1">
              <a:lnSpc>
                <a:spcPct val="150000"/>
              </a:lnSpc>
            </a:pPr>
            <a:r>
              <a:rPr lang="de-DE" sz="1600" dirty="0"/>
              <a:t>Zeitaufwand der REST-Integration</a:t>
            </a:r>
          </a:p>
          <a:p>
            <a:pPr lvl="1">
              <a:lnSpc>
                <a:spcPct val="150000"/>
              </a:lnSpc>
            </a:pPr>
            <a:r>
              <a:rPr lang="de-DE" sz="1600" dirty="0"/>
              <a:t>SQLite-Daten anpassen/ ergänzen</a:t>
            </a:r>
          </a:p>
          <a:p>
            <a:pPr lvl="1">
              <a:lnSpc>
                <a:spcPct val="150000"/>
              </a:lnSpc>
            </a:pPr>
            <a:r>
              <a:rPr lang="de-DE" sz="1600" dirty="0"/>
              <a:t>Responsive Design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21DB45-A749-E342-A731-2DDA5825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FC2D-6797-4117-9A10-AF9D7BFA6B25}" type="datetime1">
              <a:rPr lang="de-DE" smtClean="0"/>
              <a:t>19.10.2025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3472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605</Words>
  <Application>Microsoft Office PowerPoint</Application>
  <PresentationFormat>Breitbild</PresentationFormat>
  <Paragraphs>219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Aptos Narrow</vt:lpstr>
      <vt:lpstr>Arial</vt:lpstr>
      <vt:lpstr>Calibri</vt:lpstr>
      <vt:lpstr>Calibri Light</vt:lpstr>
      <vt:lpstr>Office</vt:lpstr>
      <vt:lpstr>Benutzerdefiniertes Design</vt:lpstr>
      <vt:lpstr>Praktikum Webanwendungen</vt:lpstr>
      <vt:lpstr>Gliederung</vt:lpstr>
      <vt:lpstr>Vorstellungsrunde</vt:lpstr>
      <vt:lpstr>Motivation und Intention</vt:lpstr>
      <vt:lpstr>Zieldefinition - Hauptziel</vt:lpstr>
      <vt:lpstr>Zieldefinition - Teilziele</vt:lpstr>
      <vt:lpstr>Zieldefinition - Qualitätskriterien</vt:lpstr>
      <vt:lpstr>Projektumfang &amp; Realisierbarkeit</vt:lpstr>
      <vt:lpstr>Projektumfang &amp; Realisierbarkeit</vt:lpstr>
      <vt:lpstr>Zeitplan</vt:lpstr>
      <vt:lpstr>Ausblick &amp; Erweiterungsmöglichkeiten</vt:lpstr>
      <vt:lpstr>Grafischer Prototyp (Mockup)</vt:lpstr>
      <vt:lpstr>Grafischer Prototyp (Mockup)</vt:lpstr>
      <vt:lpstr>Grafischer Prototyp (Mockup)</vt:lpstr>
      <vt:lpstr>Grafischer Prototyp (Mockup)</vt:lpstr>
      <vt:lpstr>Grafischer Prototyp (Mockup)</vt:lpstr>
      <vt:lpstr>Noch Fragen?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 Grochowski</dc:creator>
  <cp:lastModifiedBy>Lukas Grochowski</cp:lastModifiedBy>
  <cp:revision>16</cp:revision>
  <dcterms:created xsi:type="dcterms:W3CDTF">2025-10-15T16:12:58Z</dcterms:created>
  <dcterms:modified xsi:type="dcterms:W3CDTF">2025-10-19T17:39:41Z</dcterms:modified>
</cp:coreProperties>
</file>