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67436A2B-D309-4A7E-9605-3BCA251ACA5F}" type="datetimeFigureOut">
              <a:rPr lang="ru-RU" smtClean="0"/>
              <a:t>02.10.2018</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98148167-1352-418A-B462-6DEBF54D8355}"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7436A2B-D309-4A7E-9605-3BCA251ACA5F}" type="datetimeFigureOut">
              <a:rPr lang="ru-RU" smtClean="0"/>
              <a:t>02.10.2018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7436A2B-D309-4A7E-9605-3BCA251ACA5F}" type="datetimeFigureOut">
              <a:rPr lang="ru-RU" smtClean="0"/>
              <a:t>02.10.2018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7436A2B-D309-4A7E-9605-3BCA251ACA5F}" type="datetimeFigureOut">
              <a:rPr lang="ru-RU" smtClean="0"/>
              <a:t>02.10.2018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67436A2B-D309-4A7E-9605-3BCA251ACA5F}" type="datetimeFigureOut">
              <a:rPr lang="ru-RU" smtClean="0"/>
              <a:t>02.10.2018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98148167-1352-418A-B462-6DEBF54D8355}"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67436A2B-D309-4A7E-9605-3BCA251ACA5F}" type="datetimeFigureOut">
              <a:rPr lang="ru-RU" smtClean="0"/>
              <a:t>02.10.2018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67436A2B-D309-4A7E-9605-3BCA251ACA5F}" type="datetimeFigureOut">
              <a:rPr lang="ru-RU" smtClean="0"/>
              <a:t>02.10.2018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67436A2B-D309-4A7E-9605-3BCA251ACA5F}" type="datetimeFigureOut">
              <a:rPr lang="ru-RU" smtClean="0"/>
              <a:t>02.10.2018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7436A2B-D309-4A7E-9605-3BCA251ACA5F}" type="datetimeFigureOut">
              <a:rPr lang="ru-RU" smtClean="0"/>
              <a:t>02.10.2018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67436A2B-D309-4A7E-9605-3BCA251ACA5F}" type="datetimeFigureOut">
              <a:rPr lang="ru-RU" smtClean="0"/>
              <a:t>02.10.2018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67436A2B-D309-4A7E-9605-3BCA251ACA5F}" type="datetimeFigureOut">
              <a:rPr lang="ru-RU" smtClean="0"/>
              <a:t>02.10.2018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8148167-1352-418A-B462-6DEBF54D8355}"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7436A2B-D309-4A7E-9605-3BCA251ACA5F}" type="datetimeFigureOut">
              <a:rPr lang="ru-RU" smtClean="0"/>
              <a:t>02.10.2018</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8148167-1352-418A-B462-6DEBF54D8355}"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8596" y="2285992"/>
            <a:ext cx="8229600" cy="1828800"/>
          </a:xfrm>
        </p:spPr>
        <p:txBody>
          <a:bodyPr>
            <a:normAutofit fontScale="90000"/>
          </a:bodyPr>
          <a:lstStyle/>
          <a:p>
            <a:r>
              <a:rPr lang="ru-RU" dirty="0" smtClean="0"/>
              <a:t>Определение Информационных технологий. Составляющие.                                 Функции. Задачи.</a:t>
            </a:r>
            <a:endParaRPr lang="ru-RU" dirty="0"/>
          </a:p>
        </p:txBody>
      </p:sp>
      <p:sp>
        <p:nvSpPr>
          <p:cNvPr id="3" name="Подзаголовок 2"/>
          <p:cNvSpPr>
            <a:spLocks noGrp="1"/>
          </p:cNvSpPr>
          <p:nvPr>
            <p:ph type="subTitle" idx="1"/>
          </p:nvPr>
        </p:nvSpPr>
        <p:spPr>
          <a:xfrm>
            <a:off x="1428728" y="4214818"/>
            <a:ext cx="6400800" cy="1752600"/>
          </a:xfrm>
        </p:spPr>
        <p:txBody>
          <a:bodyPr>
            <a:normAutofit fontScale="92500" lnSpcReduction="20000"/>
          </a:bodyPr>
          <a:lstStyle/>
          <a:p>
            <a:r>
              <a:rPr lang="ru-RU" dirty="0" smtClean="0"/>
              <a:t>Работу подготовила:</a:t>
            </a:r>
          </a:p>
          <a:p>
            <a:r>
              <a:rPr lang="ru-RU" dirty="0" smtClean="0"/>
              <a:t>Стряпчих Кристина</a:t>
            </a:r>
          </a:p>
          <a:p>
            <a:r>
              <a:rPr lang="ru-RU" dirty="0" smtClean="0"/>
              <a:t>Научный руководитель:</a:t>
            </a:r>
          </a:p>
          <a:p>
            <a:r>
              <a:rPr lang="ru-RU" dirty="0" smtClean="0"/>
              <a:t>Донина О.В.</a:t>
            </a:r>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Заключение</a:t>
            </a:r>
            <a:br>
              <a:rPr lang="ru-RU" dirty="0" smtClean="0"/>
            </a:br>
            <a:endParaRPr lang="ru-RU" dirty="0"/>
          </a:p>
        </p:txBody>
      </p:sp>
      <p:sp>
        <p:nvSpPr>
          <p:cNvPr id="3" name="Содержимое 2"/>
          <p:cNvSpPr>
            <a:spLocks noGrp="1"/>
          </p:cNvSpPr>
          <p:nvPr>
            <p:ph idx="1"/>
          </p:nvPr>
        </p:nvSpPr>
        <p:spPr>
          <a:xfrm>
            <a:off x="457200" y="1600200"/>
            <a:ext cx="8229600" cy="2185990"/>
          </a:xfrm>
        </p:spPr>
        <p:txBody>
          <a:bodyPr>
            <a:normAutofit fontScale="47500" lnSpcReduction="20000"/>
          </a:bodyPr>
          <a:lstStyle/>
          <a:p>
            <a:r>
              <a:rPr lang="ru-RU" sz="3300" dirty="0" smtClean="0"/>
              <a:t>На первый взгляд не происходит ничего сверхъестественного — информационная индустрия является новой отраслью технологий, она всегда бурно развивалась, ускорения чередовались с относительно плавными периодами. Происходящее сегодня сопоставляют с такими вехами, как появление персональных компьютеров в эпоху властвования больших ЭВМ и повсеместное объединение персональных компьютеров в локальные сети. Соглашаясь с этим сравнением, следует отметить эволюционный характер явления. Просто когда люди хотят отразить важность какого-либо момента, они называют его революционным — это из области маркетинга.</a:t>
            </a:r>
          </a:p>
          <a:p>
            <a:endParaRPr lang="ru-RU" dirty="0"/>
          </a:p>
        </p:txBody>
      </p:sp>
      <p:pic>
        <p:nvPicPr>
          <p:cNvPr id="4" name="Рисунок 3" descr="technologybanner.jpg"/>
          <p:cNvPicPr>
            <a:picLocks noChangeAspect="1"/>
          </p:cNvPicPr>
          <p:nvPr/>
        </p:nvPicPr>
        <p:blipFill>
          <a:blip r:embed="rId2"/>
          <a:stretch>
            <a:fillRect/>
          </a:stretch>
        </p:blipFill>
        <p:spPr>
          <a:xfrm>
            <a:off x="0" y="3692769"/>
            <a:ext cx="9144000" cy="31652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Содержание</a:t>
            </a:r>
            <a:endParaRPr lang="ru-RU" dirty="0"/>
          </a:p>
        </p:txBody>
      </p:sp>
      <p:sp>
        <p:nvSpPr>
          <p:cNvPr id="3" name="Содержимое 2"/>
          <p:cNvSpPr>
            <a:spLocks noGrp="1"/>
          </p:cNvSpPr>
          <p:nvPr>
            <p:ph idx="1"/>
          </p:nvPr>
        </p:nvSpPr>
        <p:spPr/>
        <p:txBody>
          <a:bodyPr>
            <a:normAutofit fontScale="62500" lnSpcReduction="20000"/>
          </a:bodyPr>
          <a:lstStyle/>
          <a:p>
            <a:r>
              <a:rPr lang="ru-RU" dirty="0" smtClean="0"/>
              <a:t>Содержание</a:t>
            </a:r>
            <a:r>
              <a:rPr lang="ru-RU" dirty="0" smtClean="0"/>
              <a:t>	</a:t>
            </a:r>
          </a:p>
          <a:p>
            <a:r>
              <a:rPr lang="ru-RU" dirty="0" smtClean="0"/>
              <a:t>Введение	</a:t>
            </a:r>
          </a:p>
          <a:p>
            <a:r>
              <a:rPr lang="ru-RU" dirty="0" smtClean="0"/>
              <a:t>Раздел 1: Понятие информационной технологии	</a:t>
            </a:r>
          </a:p>
          <a:p>
            <a:r>
              <a:rPr lang="ru-RU" dirty="0" smtClean="0"/>
              <a:t>1.1 Определение информационной технологии	</a:t>
            </a:r>
          </a:p>
          <a:p>
            <a:r>
              <a:rPr lang="ru-RU" dirty="0" smtClean="0"/>
              <a:t>1.2 Этапы развития информационной технологии	</a:t>
            </a:r>
          </a:p>
          <a:p>
            <a:r>
              <a:rPr lang="ru-RU" dirty="0" smtClean="0"/>
              <a:t>1.2 Составляющие информационной технологии	</a:t>
            </a:r>
          </a:p>
          <a:p>
            <a:r>
              <a:rPr lang="ru-RU" dirty="0" smtClean="0"/>
              <a:t>1.4 Инструментарий информационной технологии	</a:t>
            </a:r>
          </a:p>
          <a:p>
            <a:r>
              <a:rPr lang="ru-RU" dirty="0" smtClean="0"/>
              <a:t>Раздел 2: Виды информационной технологии	</a:t>
            </a:r>
          </a:p>
          <a:p>
            <a:r>
              <a:rPr lang="ru-RU" dirty="0" smtClean="0"/>
              <a:t>2.1 Информационные технологии обработки данных	</a:t>
            </a:r>
          </a:p>
          <a:p>
            <a:r>
              <a:rPr lang="ru-RU" dirty="0" smtClean="0"/>
              <a:t>2.2 Информационные технологии управления</a:t>
            </a:r>
          </a:p>
          <a:p>
            <a:r>
              <a:rPr lang="ru-RU" dirty="0" smtClean="0"/>
              <a:t>Раздел 3: Проблемы и перспективы использования информационных</a:t>
            </a:r>
          </a:p>
          <a:p>
            <a:r>
              <a:rPr lang="ru-RU" dirty="0" smtClean="0"/>
              <a:t>технологий</a:t>
            </a:r>
          </a:p>
          <a:p>
            <a:r>
              <a:rPr lang="ru-RU" dirty="0" smtClean="0"/>
              <a:t>3.1 Устаревание информационных технологий </a:t>
            </a:r>
          </a:p>
          <a:p>
            <a:r>
              <a:rPr lang="ru-RU" dirty="0" smtClean="0"/>
              <a:t>3.2 Методология информационных технологий </a:t>
            </a:r>
          </a:p>
          <a:p>
            <a:r>
              <a:rPr lang="ru-RU" dirty="0" smtClean="0"/>
              <a:t>Заключение	</a:t>
            </a:r>
          </a:p>
          <a:p>
            <a:r>
              <a:rPr lang="ru-RU" dirty="0" smtClean="0"/>
              <a:t>Список использованной литературы	</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00042"/>
            <a:ext cx="8229600" cy="1143000"/>
          </a:xfrm>
        </p:spPr>
        <p:txBody>
          <a:bodyPr>
            <a:normAutofit fontScale="90000"/>
          </a:bodyPr>
          <a:lstStyle/>
          <a:p>
            <a:r>
              <a:rPr lang="ru-RU" dirty="0" smtClean="0"/>
              <a:t>1.1 Что такое информационная технология.</a:t>
            </a:r>
            <a:br>
              <a:rPr lang="ru-RU" dirty="0" smtClean="0"/>
            </a:br>
            <a:endParaRPr lang="ru-RU" dirty="0"/>
          </a:p>
        </p:txBody>
      </p:sp>
      <p:sp>
        <p:nvSpPr>
          <p:cNvPr id="3" name="Содержимое 2"/>
          <p:cNvSpPr>
            <a:spLocks noGrp="1"/>
          </p:cNvSpPr>
          <p:nvPr>
            <p:ph idx="1"/>
          </p:nvPr>
        </p:nvSpPr>
        <p:spPr>
          <a:xfrm>
            <a:off x="457200" y="1600200"/>
            <a:ext cx="8229600" cy="1471610"/>
          </a:xfrm>
        </p:spPr>
        <p:txBody>
          <a:bodyPr>
            <a:normAutofit fontScale="55000" lnSpcReduction="20000"/>
          </a:bodyPr>
          <a:lstStyle/>
          <a:p>
            <a:r>
              <a:rPr lang="ru-RU" dirty="0" smtClean="0"/>
              <a:t>Технология — это комплекс научных и инженерных знаний, реализованных в приемах труда, наборах материальных, технических, энергетических, трудовых факторов производства, способах их соединения для создания продукта или услуги, отвечающих определенным требованиям. Поэтому технология неразрывно связана с машинизацией производственного или непроизводственного, прежде всего управленческого процесса. Управленческие технологии основываются на применении компьютеров и телекоммуникационной техники.</a:t>
            </a:r>
          </a:p>
          <a:p>
            <a:endParaRPr lang="ru-RU" dirty="0"/>
          </a:p>
        </p:txBody>
      </p:sp>
      <p:pic>
        <p:nvPicPr>
          <p:cNvPr id="5" name="Рисунок 4" descr="14988146272965251266.jpg"/>
          <p:cNvPicPr>
            <a:picLocks noChangeAspect="1"/>
          </p:cNvPicPr>
          <p:nvPr/>
        </p:nvPicPr>
        <p:blipFill>
          <a:blip r:embed="rId2"/>
          <a:stretch>
            <a:fillRect/>
          </a:stretch>
        </p:blipFill>
        <p:spPr>
          <a:xfrm>
            <a:off x="1285852" y="2957504"/>
            <a:ext cx="6500826" cy="39004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642918"/>
            <a:ext cx="8229600" cy="1143000"/>
          </a:xfrm>
        </p:spPr>
        <p:txBody>
          <a:bodyPr>
            <a:normAutofit fontScale="90000"/>
          </a:bodyPr>
          <a:lstStyle/>
          <a:p>
            <a:r>
              <a:rPr lang="ru-RU" dirty="0" smtClean="0"/>
              <a:t>1.2 Этапы развития информационных технологий</a:t>
            </a:r>
            <a:br>
              <a:rPr lang="ru-RU" dirty="0" smtClean="0"/>
            </a:br>
            <a:endParaRPr lang="ru-RU" dirty="0"/>
          </a:p>
        </p:txBody>
      </p:sp>
      <p:sp>
        <p:nvSpPr>
          <p:cNvPr id="3" name="Содержимое 2"/>
          <p:cNvSpPr>
            <a:spLocks noGrp="1"/>
          </p:cNvSpPr>
          <p:nvPr>
            <p:ph idx="1"/>
          </p:nvPr>
        </p:nvSpPr>
        <p:spPr/>
        <p:txBody>
          <a:bodyPr>
            <a:normAutofit fontScale="47500" lnSpcReduction="20000"/>
          </a:bodyPr>
          <a:lstStyle/>
          <a:p>
            <a:r>
              <a:rPr lang="ru-RU" sz="3300" dirty="0" smtClean="0"/>
              <a:t>Признак деления - вид задач и процессов обработки информации</a:t>
            </a:r>
          </a:p>
          <a:p>
            <a:r>
              <a:rPr lang="ru-RU" sz="3300" b="1" dirty="0" smtClean="0"/>
              <a:t>1</a:t>
            </a:r>
            <a:r>
              <a:rPr lang="ru-RU" sz="3300" dirty="0" smtClean="0"/>
              <a:t>-й </a:t>
            </a:r>
            <a:r>
              <a:rPr lang="ru-RU" sz="3300" dirty="0" smtClean="0"/>
              <a:t>этап (60 - 70-е гг.) — обработка данных в вычислительных центрах в режиме коллективного пользования. Основным направлением развития информационной технологии являлась автоматизация операционных рутинных действий человека.</a:t>
            </a:r>
          </a:p>
          <a:p>
            <a:r>
              <a:rPr lang="ru-RU" sz="3300" b="1" dirty="0" smtClean="0"/>
              <a:t>2</a:t>
            </a:r>
            <a:r>
              <a:rPr lang="ru-RU" sz="3300" dirty="0" smtClean="0"/>
              <a:t>-й </a:t>
            </a:r>
            <a:r>
              <a:rPr lang="ru-RU" sz="3300" dirty="0" smtClean="0"/>
              <a:t>этап (с 80-х гг.) — создание информационных технологий, направленных на решение стратегических задач.</a:t>
            </a:r>
          </a:p>
          <a:p>
            <a:r>
              <a:rPr lang="ru-RU" sz="3300" dirty="0" smtClean="0"/>
              <a:t> </a:t>
            </a:r>
            <a:r>
              <a:rPr lang="ru-RU" sz="3300" dirty="0" smtClean="0"/>
              <a:t>Признак </a:t>
            </a:r>
            <a:r>
              <a:rPr lang="ru-RU" sz="3300" dirty="0" smtClean="0"/>
              <a:t>деления — проблемы, стоящие на пути информатизации общества</a:t>
            </a:r>
          </a:p>
          <a:p>
            <a:r>
              <a:rPr lang="ru-RU" sz="3300" dirty="0" smtClean="0"/>
              <a:t> </a:t>
            </a:r>
            <a:r>
              <a:rPr lang="ru-RU" sz="3300" b="1" dirty="0" smtClean="0"/>
              <a:t>1</a:t>
            </a:r>
            <a:r>
              <a:rPr lang="ru-RU" sz="3300" dirty="0" smtClean="0"/>
              <a:t>-й </a:t>
            </a:r>
            <a:r>
              <a:rPr lang="ru-RU" sz="3300" dirty="0" smtClean="0"/>
              <a:t>этап (до конца 60-х гг.) характеризуется проблемой обработки больших объемов данных в условиях ограниченных возможностей аппаратных средств.</a:t>
            </a:r>
          </a:p>
          <a:p>
            <a:r>
              <a:rPr lang="ru-RU" sz="3300" dirty="0" smtClean="0"/>
              <a:t> </a:t>
            </a:r>
            <a:r>
              <a:rPr lang="ru-RU" sz="3300" b="1" dirty="0" smtClean="0"/>
              <a:t>2</a:t>
            </a:r>
            <a:r>
              <a:rPr lang="ru-RU" sz="3300" dirty="0" smtClean="0"/>
              <a:t>-й </a:t>
            </a:r>
            <a:r>
              <a:rPr lang="ru-RU" sz="3300" dirty="0" smtClean="0"/>
              <a:t>этап (до конца 70-х гг.) связывается с распространением ЭВМ серии 1ВМ/360. Проблема этого этапа - отставание программного обеспечения от уровня развития аппаратных средств.</a:t>
            </a:r>
          </a:p>
          <a:p>
            <a:r>
              <a:rPr lang="ru-RU" sz="3300" dirty="0" smtClean="0"/>
              <a:t> </a:t>
            </a:r>
            <a:r>
              <a:rPr lang="ru-RU" sz="3300" b="1" dirty="0" smtClean="0"/>
              <a:t>3</a:t>
            </a:r>
            <a:r>
              <a:rPr lang="ru-RU" sz="3300" dirty="0" smtClean="0"/>
              <a:t>-й </a:t>
            </a:r>
            <a:r>
              <a:rPr lang="ru-RU" sz="3300" dirty="0" smtClean="0"/>
              <a:t>этап (с начала 80-х гг.) - компьютер становится инструментом непрофессионального пользователя, а информационные системы - средством поддержки принятия его решений. Проблемы- максимальное удовлетворение потребностей пользователя и создание соответствующего интерфейса работы в компьютерной среде.</a:t>
            </a:r>
          </a:p>
          <a:p>
            <a:r>
              <a:rPr lang="ru-RU" sz="3300" dirty="0" smtClean="0"/>
              <a:t> </a:t>
            </a:r>
            <a:r>
              <a:rPr lang="ru-RU" sz="3300" b="1" dirty="0" smtClean="0"/>
              <a:t>4</a:t>
            </a:r>
            <a:r>
              <a:rPr lang="ru-RU" sz="3300" dirty="0" smtClean="0"/>
              <a:t>-й </a:t>
            </a:r>
            <a:r>
              <a:rPr lang="ru-RU" sz="3300" dirty="0" smtClean="0"/>
              <a:t>этап (с начала 90-х гг.) - создание современной технологии </a:t>
            </a:r>
            <a:r>
              <a:rPr lang="ru-RU" sz="3300" dirty="0" err="1" smtClean="0"/>
              <a:t>межорганизационных</a:t>
            </a:r>
            <a:r>
              <a:rPr lang="ru-RU" sz="3300" dirty="0" smtClean="0"/>
              <a:t> связей и информационных систем. Проблемы этого этапа весьма многочисленны. Наиболее существенными из них являются:</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428604"/>
            <a:ext cx="8229600" cy="1143000"/>
          </a:xfrm>
        </p:spPr>
        <p:txBody>
          <a:bodyPr>
            <a:normAutofit fontScale="90000"/>
          </a:bodyPr>
          <a:lstStyle/>
          <a:p>
            <a:r>
              <a:rPr lang="ru-RU" dirty="0" smtClean="0"/>
              <a:t>1.3 Инструментарий информационной технологии</a:t>
            </a:r>
            <a:br>
              <a:rPr lang="ru-RU" dirty="0" smtClean="0"/>
            </a:b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Реализация технологического процесса материального производства осуществляется с помощью различных технических средств, к которым относятся: оборудование, станки, инструменты, конвейерные линии и т.п.</a:t>
            </a:r>
          </a:p>
          <a:p>
            <a:r>
              <a:rPr lang="ru-RU" dirty="0" smtClean="0"/>
              <a:t>По аналогии и для информационной технологии должно быть нечто подобное. Такими техническими средствами производства информации будет являться аппаратное, программное и математическое обеспечение этого процесса. С их помощью производится переработка первичной информации в информацию нового качества. Выделим отдельно из этих средств программные продукты и назовем их инструментарием, а для большей четкости можно его конкретизировать, назвав программным инструментарием информационной технологии.</a:t>
            </a:r>
          </a:p>
          <a:p>
            <a:pPr>
              <a:buNone/>
            </a:pP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 </a:t>
            </a:r>
            <a:br>
              <a:rPr lang="ru-RU" dirty="0" smtClean="0"/>
            </a:br>
            <a:r>
              <a:rPr lang="ru-RU" dirty="0" smtClean="0"/>
              <a:t>2.1 Информационная технология обработки данных</a:t>
            </a:r>
            <a:br>
              <a:rPr lang="ru-RU" dirty="0" smtClean="0"/>
            </a:br>
            <a:endParaRPr lang="ru-RU" dirty="0"/>
          </a:p>
        </p:txBody>
      </p:sp>
      <p:sp>
        <p:nvSpPr>
          <p:cNvPr id="3" name="Содержимое 2"/>
          <p:cNvSpPr>
            <a:spLocks noGrp="1"/>
          </p:cNvSpPr>
          <p:nvPr>
            <p:ph idx="1"/>
          </p:nvPr>
        </p:nvSpPr>
        <p:spPr>
          <a:xfrm>
            <a:off x="457200" y="1600200"/>
            <a:ext cx="8229600" cy="3400436"/>
          </a:xfrm>
        </p:spPr>
        <p:txBody>
          <a:bodyPr>
            <a:normAutofit fontScale="70000" lnSpcReduction="20000"/>
          </a:bodyPr>
          <a:lstStyle/>
          <a:p>
            <a:r>
              <a:rPr lang="ru-RU" b="1" dirty="0" smtClean="0"/>
              <a:t>2.1 Информационная технология обработки данных</a:t>
            </a:r>
            <a:endParaRPr lang="ru-RU" dirty="0" smtClean="0"/>
          </a:p>
          <a:p>
            <a:pPr>
              <a:buNone/>
            </a:pPr>
            <a:r>
              <a:rPr lang="ru-RU" dirty="0" smtClean="0"/>
              <a:t>Характеристика и назначение</a:t>
            </a:r>
          </a:p>
          <a:p>
            <a:r>
              <a:rPr lang="ru-RU" dirty="0" smtClean="0"/>
              <a:t>Информационная технология обработки данных предназначена для решения хорошо структурированных задач, по которым имеются необходимые входные данные и известны алгоритмы и другие стандартные процедуры их обработки. Эта технология применяется на уровне операционной (исполнительской) деятельности персонала невысокой квалификации в целях автоматизации некоторых рутинных постоянно повторяющихся операций управленческою труда. Поэтому внедрение информационных технологий и систем на этом уровне существенно повысит производительность труда персонала, освободит его от рутинных операций, возможно, даже приведет к необходимости сокращения численности работников.</a:t>
            </a:r>
          </a:p>
          <a:p>
            <a:endParaRPr lang="ru-RU" dirty="0"/>
          </a:p>
        </p:txBody>
      </p:sp>
      <p:pic>
        <p:nvPicPr>
          <p:cNvPr id="4" name="Рисунок 3" descr="it-audit-1024x474.jpg"/>
          <p:cNvPicPr>
            <a:picLocks noChangeAspect="1"/>
          </p:cNvPicPr>
          <p:nvPr/>
        </p:nvPicPr>
        <p:blipFill>
          <a:blip r:embed="rId2"/>
          <a:stretch>
            <a:fillRect/>
          </a:stretch>
        </p:blipFill>
        <p:spPr>
          <a:xfrm>
            <a:off x="2285984" y="4929198"/>
            <a:ext cx="4012533" cy="18573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2.2 Информационная технология управления</a:t>
            </a:r>
            <a:br>
              <a:rPr lang="ru-RU" dirty="0" smtClean="0"/>
            </a:b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Характеристика и назначение:</a:t>
            </a:r>
          </a:p>
          <a:p>
            <a:r>
              <a:rPr lang="ru-RU" dirty="0" smtClean="0"/>
              <a:t>Целью информационной технологии управления является удовлетворение информационных потребностей всех без исключения сотрудников фирмы, имеющих дело с принятием решений. Она может быть полезна на любом уровне управления.</a:t>
            </a:r>
          </a:p>
          <a:p>
            <a:r>
              <a:rPr lang="ru-RU" dirty="0" smtClean="0"/>
              <a:t>Эта технология ориентирована на работу в среде информационной системы управления и используется при худшей структурированности решаемых задач, если их сравнивать с задачами, решаемыми с помощью информационной технологии обработки данных.</a:t>
            </a: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3.1 Устаревание информационной технологии</a:t>
            </a:r>
            <a:br>
              <a:rPr lang="ru-RU" dirty="0" smtClean="0"/>
            </a:br>
            <a:endParaRPr lang="ru-RU" dirty="0"/>
          </a:p>
        </p:txBody>
      </p:sp>
      <p:sp>
        <p:nvSpPr>
          <p:cNvPr id="3" name="Содержимое 2"/>
          <p:cNvSpPr>
            <a:spLocks noGrp="1"/>
          </p:cNvSpPr>
          <p:nvPr>
            <p:ph idx="1"/>
          </p:nvPr>
        </p:nvSpPr>
        <p:spPr/>
        <p:txBody>
          <a:bodyPr>
            <a:noAutofit/>
          </a:bodyPr>
          <a:lstStyle/>
          <a:p>
            <a:r>
              <a:rPr lang="ru-RU" sz="1600" dirty="0" smtClean="0"/>
              <a:t>Для информационных технологий является вполне естественным то, что они устаревают и заменяются новыми.</a:t>
            </a:r>
          </a:p>
          <a:p>
            <a:r>
              <a:rPr lang="ru-RU" sz="1600" dirty="0" smtClean="0"/>
              <a:t>Так, например, на смену технологии пакетной обработки программ на большой ЭВМ в вычислительном центре пришла технология работы на персональном компьютере на рабочем месте пользователя. Телеграф передал все свои функции телефону. Телефон постепенно вытесняется службой </a:t>
            </a:r>
            <a:r>
              <a:rPr lang="ru-RU" sz="1600" dirty="0" err="1" smtClean="0"/>
              <a:t>эспрессдоставки</a:t>
            </a:r>
            <a:r>
              <a:rPr lang="ru-RU" sz="1600" dirty="0" smtClean="0"/>
              <a:t>. Телекс передал большинство своих функций факсу и электронной почте.</a:t>
            </a:r>
          </a:p>
          <a:p>
            <a:r>
              <a:rPr lang="ru-RU" sz="1600" dirty="0" smtClean="0"/>
              <a:t>При внедрении новой информационной технологии в организации необходимо оценить риск отставания от конкурентов в результате ее неизбежного устаревания со временем, так как информационные продукты, как никакие другие виды материальных товаров, имеют чрезвычайно высокую скорость сменяемости новыми видами или версиями. Периоды сменяемости колеблются от нескольких месяцев до одного года. Если в процессе внедрения новой информационной технологии этому фактору не уделять должного внимания, возможно, что к моменту завершения перевода фирмы на новую информационную технологию она уже устареет и придется принимать меры к ее модернизации. Такие неудачи с внедрением информационной технологии обычно связывают с несовершенством технических средств, тогда как основной причиной неудач является отсутствие или слабая проработанность методологии использования информационной </a:t>
            </a:r>
            <a:r>
              <a:rPr lang="ru-RU" sz="1600" dirty="0" smtClean="0"/>
              <a:t>технологии</a:t>
            </a:r>
            <a:endParaRPr lang="ru-RU"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3.2 Методология использования информационной технологии:</a:t>
            </a:r>
            <a:br>
              <a:rPr lang="ru-RU" dirty="0" smtClean="0"/>
            </a:br>
            <a:endParaRPr lang="ru-RU" dirty="0"/>
          </a:p>
        </p:txBody>
      </p:sp>
      <p:sp>
        <p:nvSpPr>
          <p:cNvPr id="3" name="Содержимое 2"/>
          <p:cNvSpPr>
            <a:spLocks noGrp="1"/>
          </p:cNvSpPr>
          <p:nvPr>
            <p:ph idx="1"/>
          </p:nvPr>
        </p:nvSpPr>
        <p:spPr/>
        <p:txBody>
          <a:bodyPr>
            <a:normAutofit fontScale="92500" lnSpcReduction="20000"/>
          </a:bodyPr>
          <a:lstStyle/>
          <a:p>
            <a:r>
              <a:rPr lang="ru-RU" dirty="0" smtClean="0"/>
              <a:t>Централизованная обработка информации на ЭВМ вычислительных центров была первой исторически сложившейся технологией. Создавались крупные вычислительные центры коллективного пользования, оснащенные большими ЭВМ (в нашей стране — ЭВМ ЕС). Применение таких ЭВМ позволяло обрабатывать большие массивы входной информации </a:t>
            </a:r>
            <a:r>
              <a:rPr lang="ru-RU" dirty="0" err="1" smtClean="0"/>
              <a:t>н</a:t>
            </a:r>
            <a:r>
              <a:rPr lang="ru-RU" dirty="0" smtClean="0"/>
              <a:t> получить на этой основе различные виды информационной продукции, которая затем передавалась пользователям. Такой технологический процесс был обусловлен недостаточным оснащением вычислительной техникой предприятий и организаций в 60 - 70-е гг.</a:t>
            </a:r>
          </a:p>
          <a:p>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TotalTime>
  <Words>758</Words>
  <Application>Microsoft Office PowerPoint</Application>
  <PresentationFormat>Экран (4:3)</PresentationFormat>
  <Paragraphs>52</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Апекс</vt:lpstr>
      <vt:lpstr>Определение Информационных технологий. Составляющие.                                 Функции. Задачи.</vt:lpstr>
      <vt:lpstr>Содержание</vt:lpstr>
      <vt:lpstr>1.1 Что такое информационная технология. </vt:lpstr>
      <vt:lpstr>1.2 Этапы развития информационных технологий </vt:lpstr>
      <vt:lpstr>1.3 Инструментарий информационной технологии </vt:lpstr>
      <vt:lpstr>  2.1 Информационная технология обработки данных </vt:lpstr>
      <vt:lpstr>2.2 Информационная технология управления </vt:lpstr>
      <vt:lpstr>3.1 Устаревание информационной технологии </vt:lpstr>
      <vt:lpstr>3.2 Методология использования информационной технологии: </vt:lpstr>
      <vt:lpstr>Заключение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Определение Информационных технологий. Составляющие.                                 Функции. Задачи.</dc:title>
  <dc:creator>admin</dc:creator>
  <cp:lastModifiedBy>admin</cp:lastModifiedBy>
  <cp:revision>2</cp:revision>
  <dcterms:created xsi:type="dcterms:W3CDTF">2018-10-02T08:30:47Z</dcterms:created>
  <dcterms:modified xsi:type="dcterms:W3CDTF">2018-10-02T08:50:00Z</dcterms:modified>
</cp:coreProperties>
</file>