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0" r:id="rId5"/>
    <p:sldId id="261" r:id="rId6"/>
    <p:sldId id="262" r:id="rId7"/>
    <p:sldId id="264" r:id="rId8"/>
    <p:sldId id="263" r:id="rId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B3C98A9-F992-4354-9E14-50F04CA589DD}" type="datetimeFigureOut">
              <a:rPr lang="en-US" smtClean="0"/>
              <a:t>8/3/2018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A5EE231-4F7F-4229-A620-D526CCA4A1D1}" type="slidenum">
              <a:rPr lang="en-US" smtClean="0"/>
              <a:t>‹#›</a:t>
            </a:fld>
            <a:endParaRPr lang="en-US"/>
          </a:p>
        </p:txBody>
      </p:sp>
    </p:spTree>
    <p:extLst>
      <p:ext uri="{BB962C8B-B14F-4D97-AF65-F5344CB8AC3E}">
        <p14:creationId xmlns:p14="http://schemas.microsoft.com/office/powerpoint/2010/main" val="204581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cap="none" baseline="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CD572F9-FE3F-4631-99CB-B6E2E1E3C6FE}" type="datetime1">
              <a:rPr lang="en-US" smtClean="0"/>
              <a:t>8/3/2018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79BE27D4-D18D-405B-BFBE-ED1A89BA21A0}"/>
              </a:ext>
            </a:extLst>
          </p:cNvPr>
          <p:cNvPicPr>
            <a:picLocks noChangeAspect="1"/>
          </p:cNvPicPr>
          <p:nvPr userDrawn="1"/>
        </p:nvPicPr>
        <p:blipFill>
          <a:blip r:embed="rId3"/>
          <a:stretch>
            <a:fillRect/>
          </a:stretch>
        </p:blipFill>
        <p:spPr>
          <a:xfrm>
            <a:off x="1919288" y="5837374"/>
            <a:ext cx="3824042" cy="70137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D8B8D5-E94D-45DB-9B76-FDC3AA456EF2}" type="datetime1">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9E0CAD-5F02-4376-BBB8-7AE06A20BE1E}" type="datetime1">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092042-8C28-4323-8D16-EC442B7756BF}" type="datetime1">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0BB53C-B446-4EF0-BCDC-5C83CD50C8D1}" type="datetime1">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89ECC6D-F4B4-4A78-A40F-D7C807EDC070}" type="datetime1">
              <a:rPr lang="en-US" smtClean="0"/>
              <a:t>8/3/2018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19FAFC-4B3D-46D0-8713-6BD9E52466A7}" type="datetime1">
              <a:rPr lang="en-US" smtClean="0"/>
              <a:t>8/3/2018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41A9E-1B2A-4A4B-8A4C-551934511E71}" type="datetime1">
              <a:rPr lang="en-US" smtClean="0"/>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88BFE-3AB1-4686-A736-CE3A600FF827}" type="datetime1">
              <a:rPr lang="en-US" smtClean="0"/>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E539F04-329E-40C4-AEE9-239C4EC29F86}" type="datetime1">
              <a:rPr lang="en-US" smtClean="0"/>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BA99683B-A388-4CA0-B094-0847E3409CCE}"/>
              </a:ext>
            </a:extLst>
          </p:cNvPr>
          <p:cNvPicPr>
            <a:picLocks noChangeAspect="1"/>
          </p:cNvPicPr>
          <p:nvPr userDrawn="1"/>
        </p:nvPicPr>
        <p:blipFill>
          <a:blip r:embed="rId2"/>
          <a:stretch>
            <a:fillRect/>
          </a:stretch>
        </p:blipFill>
        <p:spPr>
          <a:xfrm>
            <a:off x="1141411" y="5883274"/>
            <a:ext cx="4080471" cy="74841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cap="none" baseline="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FC7D9-8368-44CC-8E24-F14ED342D67C}" type="datetime1">
              <a:rPr lang="en-US" smtClean="0"/>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D485AB-FFFA-4199-8C13-00AA85A4AFCD}" type="datetime1">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5748C-12A1-4EE5-9DD4-DB9D5D1B8A87}" type="datetime1">
              <a:rPr lang="en-US" smtClean="0"/>
              <a:t>8/3/2018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9FD85B37-333F-46E2-95D6-4F4E740A7F83}" type="datetime1">
              <a:rPr lang="en-US" smtClean="0"/>
              <a:t>8/3/2018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4581C-2EBF-4EFD-8A49-7198BF3F0BFA}" type="datetime1">
              <a:rPr lang="en-US" smtClean="0"/>
              <a:t>8/3/2018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E38F7-208E-41DE-84FC-209F72BBF418}" type="datetime1">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D14F74-83D2-4B65-9BE6-A344682BC417}" type="datetime1">
              <a:rPr lang="en-US" smtClean="0"/>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5793E3-2E25-41A2-A5A9-91372700E8D9}" type="datetime1">
              <a:rPr lang="en-US" smtClean="0"/>
              <a:t>8/3/2018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49" name="Picture 48">
            <a:extLst>
              <a:ext uri="{FF2B5EF4-FFF2-40B4-BE49-F238E27FC236}">
                <a16:creationId xmlns:a16="http://schemas.microsoft.com/office/drawing/2014/main" id="{83F3A73A-DD86-401B-B462-E522F8CEC7A5}"/>
              </a:ext>
            </a:extLst>
          </p:cNvPr>
          <p:cNvPicPr>
            <a:picLocks noChangeAspect="1"/>
          </p:cNvPicPr>
          <p:nvPr userDrawn="1"/>
        </p:nvPicPr>
        <p:blipFill>
          <a:blip r:embed="rId20"/>
          <a:stretch>
            <a:fillRect/>
          </a:stretch>
        </p:blipFill>
        <p:spPr>
          <a:xfrm>
            <a:off x="1141411" y="5881041"/>
            <a:ext cx="3863799" cy="7086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EAF6-9ACE-4C03-8D31-FA66A1E26B64}"/>
              </a:ext>
            </a:extLst>
          </p:cNvPr>
          <p:cNvSpPr>
            <a:spLocks noGrp="1"/>
          </p:cNvSpPr>
          <p:nvPr>
            <p:ph type="ctrTitle"/>
          </p:nvPr>
        </p:nvSpPr>
        <p:spPr/>
        <p:txBody>
          <a:bodyPr/>
          <a:lstStyle/>
          <a:p>
            <a:r>
              <a:rPr lang="en-US" dirty="0"/>
              <a:t>Android Studio for FTC Robotics</a:t>
            </a:r>
          </a:p>
        </p:txBody>
      </p:sp>
      <p:sp>
        <p:nvSpPr>
          <p:cNvPr id="3" name="Subtitle 2">
            <a:extLst>
              <a:ext uri="{FF2B5EF4-FFF2-40B4-BE49-F238E27FC236}">
                <a16:creationId xmlns:a16="http://schemas.microsoft.com/office/drawing/2014/main" id="{DAFF245B-1D67-4426-A7E3-F32C360A634F}"/>
              </a:ext>
            </a:extLst>
          </p:cNvPr>
          <p:cNvSpPr>
            <a:spLocks noGrp="1"/>
          </p:cNvSpPr>
          <p:nvPr>
            <p:ph type="subTitle" idx="1"/>
          </p:nvPr>
        </p:nvSpPr>
        <p:spPr/>
        <p:txBody>
          <a:bodyPr/>
          <a:lstStyle/>
          <a:p>
            <a:r>
              <a:rPr lang="en-US" dirty="0"/>
              <a:t>Basics and some tips</a:t>
            </a:r>
          </a:p>
        </p:txBody>
      </p:sp>
      <p:pic>
        <p:nvPicPr>
          <p:cNvPr id="5" name="Picture 4">
            <a:extLst>
              <a:ext uri="{FF2B5EF4-FFF2-40B4-BE49-F238E27FC236}">
                <a16:creationId xmlns:a16="http://schemas.microsoft.com/office/drawing/2014/main" id="{61AB43A1-06F2-46B1-A5A3-12801A30E42C}"/>
              </a:ext>
            </a:extLst>
          </p:cNvPr>
          <p:cNvPicPr>
            <a:picLocks noChangeAspect="1"/>
          </p:cNvPicPr>
          <p:nvPr/>
        </p:nvPicPr>
        <p:blipFill>
          <a:blip r:embed="rId2"/>
          <a:stretch>
            <a:fillRect/>
          </a:stretch>
        </p:blipFill>
        <p:spPr>
          <a:xfrm>
            <a:off x="3538970" y="175347"/>
            <a:ext cx="5973009" cy="1095528"/>
          </a:xfrm>
          <a:prstGeom prst="rect">
            <a:avLst/>
          </a:prstGeom>
        </p:spPr>
      </p:pic>
      <p:sp>
        <p:nvSpPr>
          <p:cNvPr id="6" name="Footer Placeholder 5">
            <a:extLst>
              <a:ext uri="{FF2B5EF4-FFF2-40B4-BE49-F238E27FC236}">
                <a16:creationId xmlns:a16="http://schemas.microsoft.com/office/drawing/2014/main" id="{0FEBE337-8C70-4AEF-B2BB-E0D18E37A9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5F2870-B20F-4EA4-B39D-0A3DD1516FA1}"/>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1944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6340-F2B9-4B86-9D32-0A0CFF300140}"/>
              </a:ext>
            </a:extLst>
          </p:cNvPr>
          <p:cNvSpPr>
            <a:spLocks noGrp="1"/>
          </p:cNvSpPr>
          <p:nvPr>
            <p:ph type="title"/>
          </p:nvPr>
        </p:nvSpPr>
        <p:spPr>
          <a:xfrm>
            <a:off x="1141413" y="618518"/>
            <a:ext cx="9905998" cy="740382"/>
          </a:xfrm>
        </p:spPr>
        <p:txBody>
          <a:bodyPr/>
          <a:lstStyle/>
          <a:p>
            <a:r>
              <a:rPr lang="en-US" dirty="0"/>
              <a:t>Ensure Instant Run is Disabled </a:t>
            </a:r>
          </a:p>
        </p:txBody>
      </p:sp>
      <p:sp>
        <p:nvSpPr>
          <p:cNvPr id="3" name="Content Placeholder 2">
            <a:extLst>
              <a:ext uri="{FF2B5EF4-FFF2-40B4-BE49-F238E27FC236}">
                <a16:creationId xmlns:a16="http://schemas.microsoft.com/office/drawing/2014/main" id="{6E90D320-B7A0-463B-B41F-E1F3AF3AF0C8}"/>
              </a:ext>
            </a:extLst>
          </p:cNvPr>
          <p:cNvSpPr>
            <a:spLocks noGrp="1"/>
          </p:cNvSpPr>
          <p:nvPr>
            <p:ph idx="1"/>
          </p:nvPr>
        </p:nvSpPr>
        <p:spPr>
          <a:xfrm>
            <a:off x="1141412" y="1358900"/>
            <a:ext cx="9905999" cy="4432301"/>
          </a:xfrm>
        </p:spPr>
        <p:txBody>
          <a:bodyPr/>
          <a:lstStyle/>
          <a:p>
            <a:r>
              <a:rPr lang="en-US" dirty="0" err="1"/>
              <a:t>Goto</a:t>
            </a:r>
            <a:r>
              <a:rPr lang="en-US" dirty="0"/>
              <a:t> File </a:t>
            </a:r>
            <a:r>
              <a:rPr lang="en-US" dirty="0">
                <a:latin typeface="Calibri" panose="020F0502020204030204" pitchFamily="34" charset="0"/>
                <a:cs typeface="Calibri" panose="020F0502020204030204" pitchFamily="34" charset="0"/>
              </a:rPr>
              <a:t>→ Settings</a:t>
            </a:r>
            <a:endParaRPr lang="en-US" dirty="0"/>
          </a:p>
          <a:p>
            <a:r>
              <a:rPr lang="en-US" dirty="0"/>
              <a:t>In left pane, select “Instant Run”</a:t>
            </a:r>
          </a:p>
          <a:p>
            <a:r>
              <a:rPr lang="en-US" dirty="0"/>
              <a:t>Make sure Instant Run is disabled (“Enable Instant Run to…” is unchecked)</a:t>
            </a:r>
          </a:p>
          <a:p>
            <a:endParaRPr lang="en-US" dirty="0"/>
          </a:p>
        </p:txBody>
      </p:sp>
      <p:sp>
        <p:nvSpPr>
          <p:cNvPr id="4" name="Footer Placeholder 3">
            <a:extLst>
              <a:ext uri="{FF2B5EF4-FFF2-40B4-BE49-F238E27FC236}">
                <a16:creationId xmlns:a16="http://schemas.microsoft.com/office/drawing/2014/main" id="{60BD564D-C419-45AA-94FC-EF22CC3C15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CBB0FE-4B98-4BC1-9DFB-3F321BBABCC7}"/>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4630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6340-F2B9-4B86-9D32-0A0CFF300140}"/>
              </a:ext>
            </a:extLst>
          </p:cNvPr>
          <p:cNvSpPr>
            <a:spLocks noGrp="1"/>
          </p:cNvSpPr>
          <p:nvPr>
            <p:ph type="title"/>
          </p:nvPr>
        </p:nvSpPr>
        <p:spPr>
          <a:xfrm>
            <a:off x="1141413" y="618518"/>
            <a:ext cx="9905998" cy="816582"/>
          </a:xfrm>
        </p:spPr>
        <p:txBody>
          <a:bodyPr/>
          <a:lstStyle/>
          <a:p>
            <a:r>
              <a:rPr lang="en-US" dirty="0"/>
              <a:t>Main Screen</a:t>
            </a:r>
          </a:p>
        </p:txBody>
      </p:sp>
      <p:sp>
        <p:nvSpPr>
          <p:cNvPr id="3" name="Content Placeholder 2">
            <a:extLst>
              <a:ext uri="{FF2B5EF4-FFF2-40B4-BE49-F238E27FC236}">
                <a16:creationId xmlns:a16="http://schemas.microsoft.com/office/drawing/2014/main" id="{6E90D320-B7A0-463B-B41F-E1F3AF3AF0C8}"/>
              </a:ext>
            </a:extLst>
          </p:cNvPr>
          <p:cNvSpPr>
            <a:spLocks noGrp="1"/>
          </p:cNvSpPr>
          <p:nvPr>
            <p:ph idx="1"/>
          </p:nvPr>
        </p:nvSpPr>
        <p:spPr>
          <a:xfrm>
            <a:off x="1141413" y="1308100"/>
            <a:ext cx="1963689" cy="4483101"/>
          </a:xfrm>
        </p:spPr>
        <p:txBody>
          <a:bodyPr>
            <a:normAutofit/>
          </a:bodyPr>
          <a:lstStyle/>
          <a:p>
            <a:pPr marL="0" indent="0">
              <a:buNone/>
            </a:pPr>
            <a:r>
              <a:rPr lang="en-US" dirty="0"/>
              <a:t>This document tries to explain basic controls and function of the main Android Studio screen</a:t>
            </a:r>
          </a:p>
        </p:txBody>
      </p:sp>
      <p:sp>
        <p:nvSpPr>
          <p:cNvPr id="4" name="Footer Placeholder 3">
            <a:extLst>
              <a:ext uri="{FF2B5EF4-FFF2-40B4-BE49-F238E27FC236}">
                <a16:creationId xmlns:a16="http://schemas.microsoft.com/office/drawing/2014/main" id="{60BD564D-C419-45AA-94FC-EF22CC3C15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CBB0FE-4B98-4BC1-9DFB-3F321BBABCC7}"/>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9" name="Picture 8">
            <a:extLst>
              <a:ext uri="{FF2B5EF4-FFF2-40B4-BE49-F238E27FC236}">
                <a16:creationId xmlns:a16="http://schemas.microsoft.com/office/drawing/2014/main" id="{51AB6D79-9898-491A-9896-31FBA916B8CC}"/>
              </a:ext>
            </a:extLst>
          </p:cNvPr>
          <p:cNvPicPr>
            <a:picLocks noChangeAspect="1"/>
          </p:cNvPicPr>
          <p:nvPr/>
        </p:nvPicPr>
        <p:blipFill>
          <a:blip r:embed="rId2"/>
          <a:stretch>
            <a:fillRect/>
          </a:stretch>
        </p:blipFill>
        <p:spPr>
          <a:xfrm>
            <a:off x="3678191" y="461834"/>
            <a:ext cx="7942309" cy="5329367"/>
          </a:xfrm>
          <a:prstGeom prst="rect">
            <a:avLst/>
          </a:prstGeom>
        </p:spPr>
      </p:pic>
    </p:spTree>
    <p:extLst>
      <p:ext uri="{BB962C8B-B14F-4D97-AF65-F5344CB8AC3E}">
        <p14:creationId xmlns:p14="http://schemas.microsoft.com/office/powerpoint/2010/main" val="216740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6340-F2B9-4B86-9D32-0A0CFF300140}"/>
              </a:ext>
            </a:extLst>
          </p:cNvPr>
          <p:cNvSpPr>
            <a:spLocks noGrp="1"/>
          </p:cNvSpPr>
          <p:nvPr>
            <p:ph type="title"/>
          </p:nvPr>
        </p:nvSpPr>
        <p:spPr>
          <a:xfrm>
            <a:off x="1141413" y="618518"/>
            <a:ext cx="9905998" cy="765782"/>
          </a:xfrm>
        </p:spPr>
        <p:txBody>
          <a:bodyPr/>
          <a:lstStyle/>
          <a:p>
            <a:r>
              <a:rPr lang="en-US" dirty="0"/>
              <a:t>Status</a:t>
            </a:r>
          </a:p>
        </p:txBody>
      </p:sp>
      <p:sp>
        <p:nvSpPr>
          <p:cNvPr id="3" name="Content Placeholder 2">
            <a:extLst>
              <a:ext uri="{FF2B5EF4-FFF2-40B4-BE49-F238E27FC236}">
                <a16:creationId xmlns:a16="http://schemas.microsoft.com/office/drawing/2014/main" id="{6E90D320-B7A0-463B-B41F-E1F3AF3AF0C8}"/>
              </a:ext>
            </a:extLst>
          </p:cNvPr>
          <p:cNvSpPr>
            <a:spLocks noGrp="1"/>
          </p:cNvSpPr>
          <p:nvPr>
            <p:ph idx="1"/>
          </p:nvPr>
        </p:nvSpPr>
        <p:spPr>
          <a:xfrm>
            <a:off x="1141413" y="1257300"/>
            <a:ext cx="3214687" cy="4533901"/>
          </a:xfrm>
        </p:spPr>
        <p:txBody>
          <a:bodyPr>
            <a:normAutofit/>
          </a:bodyPr>
          <a:lstStyle/>
          <a:p>
            <a:pPr marL="0" indent="0">
              <a:buNone/>
            </a:pPr>
            <a:r>
              <a:rPr lang="en-US" dirty="0"/>
              <a:t>The status message tells when Android Studio is busy. If a build is in progress (and it will do a build at startup), don’t bother to start another until it is done. In this case, it has finished.</a:t>
            </a:r>
          </a:p>
        </p:txBody>
      </p:sp>
      <p:sp>
        <p:nvSpPr>
          <p:cNvPr id="4" name="Footer Placeholder 3">
            <a:extLst>
              <a:ext uri="{FF2B5EF4-FFF2-40B4-BE49-F238E27FC236}">
                <a16:creationId xmlns:a16="http://schemas.microsoft.com/office/drawing/2014/main" id="{60BD564D-C419-45AA-94FC-EF22CC3C15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CBB0FE-4B98-4BC1-9DFB-3F321BBABCC7}"/>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7" name="Picture 6">
            <a:extLst>
              <a:ext uri="{FF2B5EF4-FFF2-40B4-BE49-F238E27FC236}">
                <a16:creationId xmlns:a16="http://schemas.microsoft.com/office/drawing/2014/main" id="{B76E1174-4926-42EF-8119-B378FA637899}"/>
              </a:ext>
            </a:extLst>
          </p:cNvPr>
          <p:cNvPicPr>
            <a:picLocks noChangeAspect="1"/>
          </p:cNvPicPr>
          <p:nvPr/>
        </p:nvPicPr>
        <p:blipFill>
          <a:blip r:embed="rId2"/>
          <a:stretch>
            <a:fillRect/>
          </a:stretch>
        </p:blipFill>
        <p:spPr>
          <a:xfrm>
            <a:off x="4305089" y="1257300"/>
            <a:ext cx="7076864" cy="3670300"/>
          </a:xfrm>
          <a:prstGeom prst="rect">
            <a:avLst/>
          </a:prstGeom>
        </p:spPr>
      </p:pic>
    </p:spTree>
    <p:extLst>
      <p:ext uri="{BB962C8B-B14F-4D97-AF65-F5344CB8AC3E}">
        <p14:creationId xmlns:p14="http://schemas.microsoft.com/office/powerpoint/2010/main" val="260232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6340-F2B9-4B86-9D32-0A0CFF300140}"/>
              </a:ext>
            </a:extLst>
          </p:cNvPr>
          <p:cNvSpPr>
            <a:spLocks noGrp="1"/>
          </p:cNvSpPr>
          <p:nvPr>
            <p:ph type="title"/>
          </p:nvPr>
        </p:nvSpPr>
        <p:spPr>
          <a:xfrm>
            <a:off x="1141413" y="618518"/>
            <a:ext cx="9905998" cy="765782"/>
          </a:xfrm>
        </p:spPr>
        <p:txBody>
          <a:bodyPr/>
          <a:lstStyle/>
          <a:p>
            <a:r>
              <a:rPr lang="en-US" dirty="0"/>
              <a:t>Build and Load on Phone</a:t>
            </a:r>
          </a:p>
        </p:txBody>
      </p:sp>
      <p:sp>
        <p:nvSpPr>
          <p:cNvPr id="3" name="Content Placeholder 2">
            <a:extLst>
              <a:ext uri="{FF2B5EF4-FFF2-40B4-BE49-F238E27FC236}">
                <a16:creationId xmlns:a16="http://schemas.microsoft.com/office/drawing/2014/main" id="{6E90D320-B7A0-463B-B41F-E1F3AF3AF0C8}"/>
              </a:ext>
            </a:extLst>
          </p:cNvPr>
          <p:cNvSpPr>
            <a:spLocks noGrp="1"/>
          </p:cNvSpPr>
          <p:nvPr>
            <p:ph idx="1"/>
          </p:nvPr>
        </p:nvSpPr>
        <p:spPr>
          <a:xfrm>
            <a:off x="1141413" y="1257300"/>
            <a:ext cx="8980487" cy="4533901"/>
          </a:xfrm>
        </p:spPr>
        <p:txBody>
          <a:bodyPr>
            <a:normAutofit/>
          </a:bodyPr>
          <a:lstStyle/>
          <a:p>
            <a:pPr marL="0" indent="0">
              <a:buNone/>
            </a:pPr>
            <a:r>
              <a:rPr lang="en-US" dirty="0"/>
              <a:t>The hammer button builds the code and the play button loads it on the phone (if connected via cable)</a:t>
            </a:r>
          </a:p>
        </p:txBody>
      </p:sp>
      <p:sp>
        <p:nvSpPr>
          <p:cNvPr id="4" name="Footer Placeholder 3">
            <a:extLst>
              <a:ext uri="{FF2B5EF4-FFF2-40B4-BE49-F238E27FC236}">
                <a16:creationId xmlns:a16="http://schemas.microsoft.com/office/drawing/2014/main" id="{60BD564D-C419-45AA-94FC-EF22CC3C15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CBB0FE-4B98-4BC1-9DFB-3F321BBABCC7}"/>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8" name="Picture 7">
            <a:extLst>
              <a:ext uri="{FF2B5EF4-FFF2-40B4-BE49-F238E27FC236}">
                <a16:creationId xmlns:a16="http://schemas.microsoft.com/office/drawing/2014/main" id="{ADD3604F-D940-4806-A5BC-453280ABCFF9}"/>
              </a:ext>
            </a:extLst>
          </p:cNvPr>
          <p:cNvPicPr>
            <a:picLocks noChangeAspect="1"/>
          </p:cNvPicPr>
          <p:nvPr/>
        </p:nvPicPr>
        <p:blipFill>
          <a:blip r:embed="rId2"/>
          <a:stretch>
            <a:fillRect/>
          </a:stretch>
        </p:blipFill>
        <p:spPr>
          <a:xfrm>
            <a:off x="903477" y="2273300"/>
            <a:ext cx="10314116" cy="2527300"/>
          </a:xfrm>
          <a:prstGeom prst="rect">
            <a:avLst/>
          </a:prstGeom>
        </p:spPr>
      </p:pic>
    </p:spTree>
    <p:extLst>
      <p:ext uri="{BB962C8B-B14F-4D97-AF65-F5344CB8AC3E}">
        <p14:creationId xmlns:p14="http://schemas.microsoft.com/office/powerpoint/2010/main" val="341313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6340-F2B9-4B86-9D32-0A0CFF300140}"/>
              </a:ext>
            </a:extLst>
          </p:cNvPr>
          <p:cNvSpPr>
            <a:spLocks noGrp="1"/>
          </p:cNvSpPr>
          <p:nvPr>
            <p:ph type="title"/>
          </p:nvPr>
        </p:nvSpPr>
        <p:spPr>
          <a:xfrm>
            <a:off x="1141413" y="618518"/>
            <a:ext cx="9905998" cy="765782"/>
          </a:xfrm>
        </p:spPr>
        <p:txBody>
          <a:bodyPr/>
          <a:lstStyle/>
          <a:p>
            <a:r>
              <a:rPr lang="en-US" dirty="0"/>
              <a:t>Project Window</a:t>
            </a:r>
          </a:p>
        </p:txBody>
      </p:sp>
      <p:sp>
        <p:nvSpPr>
          <p:cNvPr id="3" name="Content Placeholder 2">
            <a:extLst>
              <a:ext uri="{FF2B5EF4-FFF2-40B4-BE49-F238E27FC236}">
                <a16:creationId xmlns:a16="http://schemas.microsoft.com/office/drawing/2014/main" id="{6E90D320-B7A0-463B-B41F-E1F3AF3AF0C8}"/>
              </a:ext>
            </a:extLst>
          </p:cNvPr>
          <p:cNvSpPr>
            <a:spLocks noGrp="1"/>
          </p:cNvSpPr>
          <p:nvPr>
            <p:ph idx="1"/>
          </p:nvPr>
        </p:nvSpPr>
        <p:spPr>
          <a:xfrm>
            <a:off x="1141413" y="1257300"/>
            <a:ext cx="4867278" cy="4533901"/>
          </a:xfrm>
        </p:spPr>
        <p:txBody>
          <a:bodyPr>
            <a:normAutofit/>
          </a:bodyPr>
          <a:lstStyle/>
          <a:p>
            <a:pPr marL="0" indent="0">
              <a:buNone/>
            </a:pPr>
            <a:r>
              <a:rPr lang="en-US" dirty="0"/>
              <a:t>The project window allows navigation to and opening code files. Example files are found in </a:t>
            </a:r>
            <a:r>
              <a:rPr lang="en-US" dirty="0" err="1"/>
              <a:t>FtcRobotController</a:t>
            </a:r>
            <a:r>
              <a:rPr lang="en-US" dirty="0"/>
              <a:t> </a:t>
            </a:r>
            <a:r>
              <a:rPr lang="en-US" dirty="0">
                <a:latin typeface="Calibri" panose="020F0502020204030204" pitchFamily="34" charset="0"/>
                <a:cs typeface="Calibri" panose="020F0502020204030204" pitchFamily="34" charset="0"/>
              </a:rPr>
              <a:t>→ java → </a:t>
            </a:r>
            <a:r>
              <a:rPr lang="en-US" dirty="0" err="1">
                <a:latin typeface="Calibri" panose="020F0502020204030204" pitchFamily="34" charset="0"/>
                <a:cs typeface="Calibri" panose="020F0502020204030204" pitchFamily="34" charset="0"/>
              </a:rPr>
              <a:t>org.firstinspires.ftcrobotcontroller</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external.samples</a:t>
            </a:r>
            <a:endParaRPr lang="en-US" dirty="0"/>
          </a:p>
        </p:txBody>
      </p:sp>
      <p:sp>
        <p:nvSpPr>
          <p:cNvPr id="4" name="Footer Placeholder 3">
            <a:extLst>
              <a:ext uri="{FF2B5EF4-FFF2-40B4-BE49-F238E27FC236}">
                <a16:creationId xmlns:a16="http://schemas.microsoft.com/office/drawing/2014/main" id="{60BD564D-C419-45AA-94FC-EF22CC3C15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CBB0FE-4B98-4BC1-9DFB-3F321BBABCC7}"/>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a:extLst>
              <a:ext uri="{FF2B5EF4-FFF2-40B4-BE49-F238E27FC236}">
                <a16:creationId xmlns:a16="http://schemas.microsoft.com/office/drawing/2014/main" id="{55A77D13-0A46-4BDC-8CB9-1A16E9090954}"/>
              </a:ext>
            </a:extLst>
          </p:cNvPr>
          <p:cNvPicPr>
            <a:picLocks noChangeAspect="1"/>
          </p:cNvPicPr>
          <p:nvPr/>
        </p:nvPicPr>
        <p:blipFill>
          <a:blip r:embed="rId2"/>
          <a:stretch>
            <a:fillRect/>
          </a:stretch>
        </p:blipFill>
        <p:spPr>
          <a:xfrm>
            <a:off x="7073902" y="168688"/>
            <a:ext cx="2908298" cy="6520623"/>
          </a:xfrm>
          <a:prstGeom prst="rect">
            <a:avLst/>
          </a:prstGeom>
        </p:spPr>
      </p:pic>
    </p:spTree>
    <p:extLst>
      <p:ext uri="{BB962C8B-B14F-4D97-AF65-F5344CB8AC3E}">
        <p14:creationId xmlns:p14="http://schemas.microsoft.com/office/powerpoint/2010/main" val="373279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6340-F2B9-4B86-9D32-0A0CFF300140}"/>
              </a:ext>
            </a:extLst>
          </p:cNvPr>
          <p:cNvSpPr>
            <a:spLocks noGrp="1"/>
          </p:cNvSpPr>
          <p:nvPr>
            <p:ph type="title"/>
          </p:nvPr>
        </p:nvSpPr>
        <p:spPr>
          <a:xfrm>
            <a:off x="1141413" y="618518"/>
            <a:ext cx="9905998" cy="765782"/>
          </a:xfrm>
        </p:spPr>
        <p:txBody>
          <a:bodyPr/>
          <a:lstStyle/>
          <a:p>
            <a:r>
              <a:rPr lang="en-US" dirty="0"/>
              <a:t>Git Interface</a:t>
            </a:r>
          </a:p>
        </p:txBody>
      </p:sp>
      <p:sp>
        <p:nvSpPr>
          <p:cNvPr id="3" name="Content Placeholder 2">
            <a:extLst>
              <a:ext uri="{FF2B5EF4-FFF2-40B4-BE49-F238E27FC236}">
                <a16:creationId xmlns:a16="http://schemas.microsoft.com/office/drawing/2014/main" id="{6E90D320-B7A0-463B-B41F-E1F3AF3AF0C8}"/>
              </a:ext>
            </a:extLst>
          </p:cNvPr>
          <p:cNvSpPr>
            <a:spLocks noGrp="1"/>
          </p:cNvSpPr>
          <p:nvPr>
            <p:ph idx="1"/>
          </p:nvPr>
        </p:nvSpPr>
        <p:spPr>
          <a:xfrm>
            <a:off x="1141412" y="1257301"/>
            <a:ext cx="9964391" cy="2042852"/>
          </a:xfrm>
        </p:spPr>
        <p:txBody>
          <a:bodyPr>
            <a:normAutofit/>
          </a:bodyPr>
          <a:lstStyle/>
          <a:p>
            <a:pPr marL="0" indent="0">
              <a:buNone/>
            </a:pPr>
            <a:r>
              <a:rPr lang="en-US" dirty="0"/>
              <a:t>Simple Git controls and information can be found at the bottom of the screen, if “Local Changes” are selected in Version Control. The current branch is always showed at the bottom of the screen, and in the version control screen changed files can be seen and revered, if desired.</a:t>
            </a:r>
          </a:p>
        </p:txBody>
      </p:sp>
      <p:sp>
        <p:nvSpPr>
          <p:cNvPr id="4" name="Footer Placeholder 3">
            <a:extLst>
              <a:ext uri="{FF2B5EF4-FFF2-40B4-BE49-F238E27FC236}">
                <a16:creationId xmlns:a16="http://schemas.microsoft.com/office/drawing/2014/main" id="{60BD564D-C419-45AA-94FC-EF22CC3C15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CBB0FE-4B98-4BC1-9DFB-3F321BBABCC7}"/>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8" name="Picture 7">
            <a:extLst>
              <a:ext uri="{FF2B5EF4-FFF2-40B4-BE49-F238E27FC236}">
                <a16:creationId xmlns:a16="http://schemas.microsoft.com/office/drawing/2014/main" id="{FD02B5E2-FA8A-42F5-B66D-FADD84A0776F}"/>
              </a:ext>
            </a:extLst>
          </p:cNvPr>
          <p:cNvPicPr>
            <a:picLocks noChangeAspect="1"/>
          </p:cNvPicPr>
          <p:nvPr/>
        </p:nvPicPr>
        <p:blipFill>
          <a:blip r:embed="rId2"/>
          <a:stretch>
            <a:fillRect/>
          </a:stretch>
        </p:blipFill>
        <p:spPr>
          <a:xfrm>
            <a:off x="813477" y="3215432"/>
            <a:ext cx="10440305" cy="2385267"/>
          </a:xfrm>
          <a:prstGeom prst="rect">
            <a:avLst/>
          </a:prstGeom>
        </p:spPr>
      </p:pic>
    </p:spTree>
    <p:extLst>
      <p:ext uri="{BB962C8B-B14F-4D97-AF65-F5344CB8AC3E}">
        <p14:creationId xmlns:p14="http://schemas.microsoft.com/office/powerpoint/2010/main" val="138223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6340-F2B9-4B86-9D32-0A0CFF300140}"/>
              </a:ext>
            </a:extLst>
          </p:cNvPr>
          <p:cNvSpPr>
            <a:spLocks noGrp="1"/>
          </p:cNvSpPr>
          <p:nvPr>
            <p:ph type="title"/>
          </p:nvPr>
        </p:nvSpPr>
        <p:spPr>
          <a:xfrm>
            <a:off x="1141413" y="618518"/>
            <a:ext cx="9905998" cy="765782"/>
          </a:xfrm>
        </p:spPr>
        <p:txBody>
          <a:bodyPr/>
          <a:lstStyle/>
          <a:p>
            <a:r>
              <a:rPr lang="en-US" dirty="0"/>
              <a:t>Other Controls</a:t>
            </a:r>
          </a:p>
        </p:txBody>
      </p:sp>
      <p:sp>
        <p:nvSpPr>
          <p:cNvPr id="3" name="Content Placeholder 2">
            <a:extLst>
              <a:ext uri="{FF2B5EF4-FFF2-40B4-BE49-F238E27FC236}">
                <a16:creationId xmlns:a16="http://schemas.microsoft.com/office/drawing/2014/main" id="{6E90D320-B7A0-463B-B41F-E1F3AF3AF0C8}"/>
              </a:ext>
            </a:extLst>
          </p:cNvPr>
          <p:cNvSpPr>
            <a:spLocks noGrp="1"/>
          </p:cNvSpPr>
          <p:nvPr>
            <p:ph idx="1"/>
          </p:nvPr>
        </p:nvSpPr>
        <p:spPr>
          <a:xfrm>
            <a:off x="1141412" y="1479665"/>
            <a:ext cx="9905997" cy="4311536"/>
          </a:xfrm>
        </p:spPr>
        <p:txBody>
          <a:bodyPr>
            <a:normAutofit/>
          </a:bodyPr>
          <a:lstStyle/>
          <a:p>
            <a:r>
              <a:rPr lang="en-US" dirty="0"/>
              <a:t>If you right click on a object type (like </a:t>
            </a:r>
            <a:r>
              <a:rPr lang="en-US" dirty="0" err="1"/>
              <a:t>DcMotor</a:t>
            </a:r>
            <a:r>
              <a:rPr lang="en-US" dirty="0"/>
              <a:t> in the screen shots), choose </a:t>
            </a:r>
            <a:r>
              <a:rPr lang="en-US" dirty="0" err="1"/>
              <a:t>Goto</a:t>
            </a:r>
            <a:r>
              <a:rPr lang="en-US" dirty="0"/>
              <a:t> </a:t>
            </a:r>
            <a:r>
              <a:rPr lang="en-US" dirty="0">
                <a:latin typeface="Calibri" panose="020F0502020204030204" pitchFamily="34" charset="0"/>
                <a:cs typeface="Calibri" panose="020F0502020204030204" pitchFamily="34" charset="0"/>
              </a:rPr>
              <a:t>→ Declaration to go to where the item is created and possibly get more information</a:t>
            </a:r>
          </a:p>
          <a:p>
            <a:r>
              <a:rPr lang="en-US" dirty="0">
                <a:latin typeface="Calibri" panose="020F0502020204030204" pitchFamily="34" charset="0"/>
                <a:cs typeface="Calibri" panose="020F0502020204030204" pitchFamily="34" charset="0"/>
              </a:rPr>
              <a:t>Much of the interaction with Git is done through the VCS → Git → … menu</a:t>
            </a:r>
          </a:p>
          <a:p>
            <a:endParaRPr lang="en-US" dirty="0"/>
          </a:p>
        </p:txBody>
      </p:sp>
      <p:sp>
        <p:nvSpPr>
          <p:cNvPr id="4" name="Footer Placeholder 3">
            <a:extLst>
              <a:ext uri="{FF2B5EF4-FFF2-40B4-BE49-F238E27FC236}">
                <a16:creationId xmlns:a16="http://schemas.microsoft.com/office/drawing/2014/main" id="{60BD564D-C419-45AA-94FC-EF22CC3C15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CBB0FE-4B98-4BC1-9DFB-3F321BBABCC7}"/>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397033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423</TotalTime>
  <Words>278</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Android Studio for FTC Robotics</vt:lpstr>
      <vt:lpstr>Ensure Instant Run is Disabled </vt:lpstr>
      <vt:lpstr>Main Screen</vt:lpstr>
      <vt:lpstr>Status</vt:lpstr>
      <vt:lpstr>Build and Load on Phone</vt:lpstr>
      <vt:lpstr>Project Window</vt:lpstr>
      <vt:lpstr>Git Interface</vt:lpstr>
      <vt:lpstr>Other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ftc software tools</dc:title>
  <dc:creator>Scott, Jeffery</dc:creator>
  <cp:lastModifiedBy>Scott, Jeffery</cp:lastModifiedBy>
  <cp:revision>34</cp:revision>
  <cp:lastPrinted>2018-07-31T16:54:35Z</cp:lastPrinted>
  <dcterms:created xsi:type="dcterms:W3CDTF">2018-07-23T16:40:14Z</dcterms:created>
  <dcterms:modified xsi:type="dcterms:W3CDTF">2018-08-04T02:37:43Z</dcterms:modified>
</cp:coreProperties>
</file>