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8" r:id="rId4"/>
    <p:sldId id="271" r:id="rId5"/>
    <p:sldId id="29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4" r:id="rId23"/>
    <p:sldId id="289" r:id="rId24"/>
    <p:sldId id="290" r:id="rId25"/>
    <p:sldId id="292" r:id="rId26"/>
    <p:sldId id="294" r:id="rId27"/>
    <p:sldId id="295" r:id="rId28"/>
    <p:sldId id="293" r:id="rId2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B3C98A9-F992-4354-9E14-50F04CA589D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5EE231-4F7F-4229-A620-D526CCA4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1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CD572F9-FE3F-4631-99CB-B6E2E1E3C6FE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E27D4-D18D-405B-BFBE-ED1A89BA21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9288" y="5837374"/>
            <a:ext cx="3824042" cy="701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B8D5-E94D-45DB-9B76-FDC3AA456EF2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0CAD-5F02-4376-BBB8-7AE06A20BE1E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2042-8C28-4323-8D16-EC442B7756BF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B53C-B446-4EF0-BCDC-5C83CD50C8D1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CC6D-F4B4-4A78-A40F-D7C807EDC070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AFC-4B3D-46D0-8713-6BD9E52466A7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A9E-1B2A-4A4B-8A4C-551934511E71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8BFE-3AB1-4686-A736-CE3A600FF827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9F04-329E-40C4-AEE9-239C4EC29F86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9683B-A388-4CA0-B094-0847E3409C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411" y="5883274"/>
            <a:ext cx="4080471" cy="748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7D9-8368-44CC-8E24-F14ED342D67C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5AB-FFFA-4199-8C13-00AA85A4AFCD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748C-12A1-4EE5-9DD4-DB9D5D1B8A87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5B37-333F-46E2-95D6-4F4E740A7F83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581C-2EBF-4EFD-8A49-7198BF3F0BFA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38F7-208E-41DE-84FC-209F72BBF418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F74-83D2-4B65-9BE6-A344682BC417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93E3-2E25-41A2-A5A9-91372700E8D9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3F3A73A-DD86-401B-B462-E522F8CEC7A5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1411" y="5881041"/>
            <a:ext cx="3863799" cy="708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inspires.org/sites/default/files/uploads/resource_library/ftc/android-studio-tutorial.pdf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EAF6-9ACE-4C03-8D31-FA66A1E26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for FTC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F245B-1D67-4426-A7E3-F32C360A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B43A1-06F2-46B1-A5A3-12801A30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970" y="175347"/>
            <a:ext cx="5973009" cy="109552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BE337-8C70-4AEF-B2BB-E0D18E37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F2870-B20F-4EA4-B39D-0A3DD151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4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While and Embedded if-else if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88872"/>
            <a:ext cx="9905999" cy="130232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The &lt;variable&gt;++ lines increment the variable. For example, if tries was 2 and “tries++;” is executed, tries will then be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481AB-9279-4846-B497-E5D5F16B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91" y="936072"/>
            <a:ext cx="5654530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End of </a:t>
            </a:r>
            <a:r>
              <a:rPr lang="en-US" dirty="0" err="1"/>
              <a:t>GetColor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25092"/>
            <a:ext cx="9905999" cy="24661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There is one file if/else block that determines what to return to the caller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 method can only return COLORS.RED or COLORS.BLUE because those are the only enumerated values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On the right is an alternate form (not in the code) that creates a COLORS variable, sets it and then returns it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As noted earlier, line 80 closes out the method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CD5CE-CD13-4169-8308-151FA496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51" y="1005840"/>
            <a:ext cx="4371966" cy="1975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F15AB6-27DC-4AC3-A260-4DDBF35D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60" y="1066800"/>
            <a:ext cx="3276884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4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Raise/Lower Knocker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358931"/>
            <a:ext cx="9905999" cy="143226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 next 4 methods raise and lower the knocker by setting the servo position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All methods return nothing (this is what void means) and have empty parameter lists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There were separate methods for each team because the servos were aligned differently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Note that the constants have to be “calibrated”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D5488-4DEE-4EE1-BF55-9F3052FD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88" y="1005840"/>
            <a:ext cx="547925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8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Raise/Lower Knocker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358931"/>
            <a:ext cx="9905999" cy="14322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 next 4 methods were for debug / calibration of the jewel knocker hardware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Note that some methods return values; these have to have a “return …” statement in them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 err="1"/>
              <a:t>KnockerPositionSet</a:t>
            </a:r>
            <a:r>
              <a:rPr lang="en-US" sz="1600" dirty="0"/>
              <a:t> is an example of a method that takes a parameter, a double named </a:t>
            </a:r>
            <a:r>
              <a:rPr lang="en-US" sz="1600" dirty="0" err="1"/>
              <a:t>positon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9C696-3A1A-476C-B157-594EA42D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920809"/>
            <a:ext cx="5342516" cy="33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7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 err="1"/>
              <a:t>Delay_ms</a:t>
            </a:r>
            <a:r>
              <a:rPr lang="en-US" dirty="0"/>
              <a:t> and End of </a:t>
            </a:r>
            <a:r>
              <a:rPr lang="en-US" dirty="0" err="1"/>
              <a:t>JewelKnocker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66902"/>
            <a:ext cx="9905999" cy="25242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 final method is </a:t>
            </a:r>
            <a:r>
              <a:rPr lang="en-US" sz="1600" dirty="0" err="1"/>
              <a:t>Delay_ms</a:t>
            </a:r>
            <a:r>
              <a:rPr lang="en-US" sz="16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 err="1"/>
              <a:t>Delay_ms</a:t>
            </a:r>
            <a:r>
              <a:rPr lang="en-US" sz="1600" dirty="0"/>
              <a:t> is “private” so it can only be called from within the class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It uses </a:t>
            </a:r>
            <a:r>
              <a:rPr lang="en-US" sz="1600" dirty="0" err="1"/>
              <a:t>ElapsedTime</a:t>
            </a:r>
            <a:r>
              <a:rPr lang="en-US" sz="1600" dirty="0"/>
              <a:t> classes to wait a little bit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 </a:t>
            </a:r>
            <a:r>
              <a:rPr lang="en-US" sz="1600" dirty="0" err="1"/>
              <a:t>JewelKnocker</a:t>
            </a:r>
            <a:r>
              <a:rPr lang="en-US" sz="1600" dirty="0"/>
              <a:t> class is closed out on line 142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FB93F-B52D-4BFB-A1A1-BF4E4E58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952389"/>
            <a:ext cx="8514637" cy="216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3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Tele_Op_2017 – Package and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67396"/>
            <a:ext cx="9905999" cy="27238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Tele_Op_2017 is an </a:t>
            </a:r>
            <a:r>
              <a:rPr lang="en-US" sz="1600" dirty="0" err="1"/>
              <a:t>OpMode</a:t>
            </a:r>
            <a:r>
              <a:rPr lang="en-US" sz="1600" dirty="0"/>
              <a:t> class – the top level of the robot software that we create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Package is same as for </a:t>
            </a:r>
            <a:r>
              <a:rPr lang="en-US" sz="1600" dirty="0" err="1"/>
              <a:t>JewelKnocker</a:t>
            </a:r>
            <a:r>
              <a:rPr lang="en-US" sz="16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Imports include FTC libraries for </a:t>
            </a:r>
            <a:r>
              <a:rPr lang="en-US" sz="1600" dirty="0" err="1"/>
              <a:t>opmodes</a:t>
            </a:r>
            <a:r>
              <a:rPr lang="en-US" sz="1600" dirty="0"/>
              <a:t> and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D801A-B325-4CD1-A0C8-A2D0B727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04" y="1005840"/>
            <a:ext cx="6168276" cy="1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1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Tele_Op_2017 – Class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28306"/>
            <a:ext cx="9905999" cy="37628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“@</a:t>
            </a:r>
            <a:r>
              <a:rPr lang="en-US" sz="1800" dirty="0" err="1"/>
              <a:t>TeleOp</a:t>
            </a:r>
            <a:r>
              <a:rPr lang="en-US" sz="1800" dirty="0"/>
              <a:t>(name=“Tele Op 2017”,…” is used to create the op mode as a tele op (driver control) on the phone. Each tele op mode MUST have a unique name (please just match the class name)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If “@Disabled” is not commented out, the tele op mode will not show up on the phone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“public class Tele_Op_2017 extends </a:t>
            </a:r>
            <a:r>
              <a:rPr lang="en-US" sz="1800" dirty="0" err="1"/>
              <a:t>OpMode</a:t>
            </a:r>
            <a:r>
              <a:rPr lang="en-US" sz="1800" dirty="0"/>
              <a:t>” creates the class and </a:t>
            </a:r>
            <a:r>
              <a:rPr lang="en-US" sz="1800" b="1" u="sng" dirty="0"/>
              <a:t>inherits</a:t>
            </a:r>
            <a:r>
              <a:rPr lang="en-US" sz="1800" dirty="0"/>
              <a:t> from </a:t>
            </a:r>
            <a:r>
              <a:rPr lang="en-US" sz="1800" dirty="0" err="1"/>
              <a:t>OpMode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This means that Tele_Op_2017 has all of the characteristics of </a:t>
            </a:r>
            <a:r>
              <a:rPr lang="en-US" sz="1400" dirty="0" err="1"/>
              <a:t>OpMode</a:t>
            </a:r>
            <a:r>
              <a:rPr lang="en-US" sz="1400" dirty="0"/>
              <a:t> like </a:t>
            </a:r>
            <a:r>
              <a:rPr lang="en-US" sz="1400" dirty="0" err="1"/>
              <a:t>hardwareMap</a:t>
            </a:r>
            <a:r>
              <a:rPr lang="en-US" sz="1400" dirty="0"/>
              <a:t>, gamepad1/2, etc.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This class must create </a:t>
            </a:r>
            <a:r>
              <a:rPr lang="en-US" sz="1400" dirty="0" err="1"/>
              <a:t>init</a:t>
            </a:r>
            <a:r>
              <a:rPr lang="en-US" sz="1400" dirty="0"/>
              <a:t>, </a:t>
            </a:r>
            <a:r>
              <a:rPr lang="en-US" sz="1400" dirty="0" err="1"/>
              <a:t>init_loop</a:t>
            </a:r>
            <a:r>
              <a:rPr lang="en-US" sz="1400" dirty="0"/>
              <a:t>, start, loop and stop methods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If you right click on </a:t>
            </a:r>
            <a:r>
              <a:rPr lang="en-US" sz="1400" dirty="0" err="1"/>
              <a:t>OpMode</a:t>
            </a:r>
            <a:r>
              <a:rPr lang="en-US" sz="1400" dirty="0"/>
              <a:t> and choose </a:t>
            </a:r>
            <a:r>
              <a:rPr lang="en-US" sz="1400" dirty="0" err="1"/>
              <a:t>Goto</a:t>
            </a:r>
            <a:r>
              <a:rPr lang="en-US" sz="1400" dirty="0"/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1400" dirty="0">
                <a:cs typeface="Calibri" panose="020F0502020204030204" pitchFamily="34" charset="0"/>
              </a:rPr>
              <a:t> Declaration you can find more information about </a:t>
            </a:r>
            <a:r>
              <a:rPr lang="en-US" sz="1400" dirty="0" err="1">
                <a:cs typeface="Calibri" panose="020F0502020204030204" pitchFamily="34" charset="0"/>
              </a:rPr>
              <a:t>OpMode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Note that this is an “Iterative </a:t>
            </a:r>
            <a:r>
              <a:rPr lang="en-US" sz="1800" dirty="0" err="1"/>
              <a:t>Opmode</a:t>
            </a:r>
            <a:r>
              <a:rPr lang="en-US" sz="1800" dirty="0"/>
              <a:t>”, this means it is designed to loop continually without overly long loops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12689-0A90-458F-AAC5-A96332A9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005840"/>
            <a:ext cx="9408256" cy="7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7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A5AC57-C711-44A0-9973-C57B8AA8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78" y="1005840"/>
            <a:ext cx="4755292" cy="3185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Tele_Op_2017 - First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258" y="1005840"/>
            <a:ext cx="6239309" cy="47853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Drive and </a:t>
            </a:r>
            <a:r>
              <a:rPr lang="en-US" sz="1800" dirty="0" err="1"/>
              <a:t>JewelKnocker</a:t>
            </a:r>
            <a:r>
              <a:rPr lang="en-US" sz="1800" dirty="0"/>
              <a:t> hardware must be created in </a:t>
            </a:r>
            <a:r>
              <a:rPr lang="en-US" sz="1800" dirty="0" err="1"/>
              <a:t>OpMode</a:t>
            </a:r>
            <a:r>
              <a:rPr lang="en-US" sz="1800" dirty="0"/>
              <a:t> and passed in to classes.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Other classes use the </a:t>
            </a:r>
            <a:r>
              <a:rPr lang="en-US" sz="1800" dirty="0" err="1"/>
              <a:t>HardwareMap</a:t>
            </a:r>
            <a:r>
              <a:rPr lang="en-US" sz="1800" dirty="0"/>
              <a:t>  and Drive and </a:t>
            </a:r>
            <a:r>
              <a:rPr lang="en-US" sz="1800" dirty="0" err="1"/>
              <a:t>JewelKnocker</a:t>
            </a:r>
            <a:r>
              <a:rPr lang="en-US" sz="1800" dirty="0"/>
              <a:t> could also be converted to do this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“private Drive Go…”, “private Pole </a:t>
            </a:r>
            <a:r>
              <a:rPr lang="en-US" sz="1800" dirty="0" err="1"/>
              <a:t>wep</a:t>
            </a:r>
            <a:r>
              <a:rPr lang="en-US" sz="1800" dirty="0"/>
              <a:t>…”, etc. create internal fields for each of the hardware classes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Many of the internal hardware objects are initially set to null, this means they don’t exist, yet. They will be created in “</a:t>
            </a:r>
            <a:r>
              <a:rPr lang="en-US" sz="1800" dirty="0" err="1"/>
              <a:t>init</a:t>
            </a:r>
            <a:r>
              <a:rPr lang="en-US" sz="1800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9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Beginning of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24102"/>
            <a:ext cx="9905999" cy="20670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 err="1"/>
              <a:t>Init</a:t>
            </a:r>
            <a:r>
              <a:rPr lang="en-US" sz="1600" dirty="0"/>
              <a:t> is the first method that must be overridden (hence the “@Override”). It is run once when the user presses “</a:t>
            </a:r>
            <a:r>
              <a:rPr lang="en-US" sz="1600" dirty="0" err="1"/>
              <a:t>Init</a:t>
            </a:r>
            <a:r>
              <a:rPr lang="en-US" sz="1600" dirty="0"/>
              <a:t>” on the phone.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 beginning of </a:t>
            </a:r>
            <a:r>
              <a:rPr lang="en-US" sz="1600" dirty="0" err="1"/>
              <a:t>init</a:t>
            </a:r>
            <a:r>
              <a:rPr lang="en-US" sz="1600" dirty="0"/>
              <a:t> uses the </a:t>
            </a:r>
            <a:r>
              <a:rPr lang="en-US" sz="1600" dirty="0" err="1"/>
              <a:t>hardwareMap</a:t>
            </a:r>
            <a:r>
              <a:rPr lang="en-US" sz="1600" dirty="0"/>
              <a:t> to set up the Drive and </a:t>
            </a:r>
            <a:r>
              <a:rPr lang="en-US" sz="1600" dirty="0" err="1"/>
              <a:t>JewelKnocker</a:t>
            </a:r>
            <a:r>
              <a:rPr lang="en-US" sz="1600" dirty="0"/>
              <a:t> hardware that must be passed to those methods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 names passed to </a:t>
            </a:r>
            <a:r>
              <a:rPr lang="en-US" sz="1600" dirty="0" err="1"/>
              <a:t>hardwareMap.dcMotor.get</a:t>
            </a:r>
            <a:r>
              <a:rPr lang="en-US" sz="1600" dirty="0"/>
              <a:t> </a:t>
            </a:r>
            <a:r>
              <a:rPr lang="en-US" sz="1600" b="1" u="sng" dirty="0"/>
              <a:t>MUST</a:t>
            </a:r>
            <a:r>
              <a:rPr lang="en-US" sz="1600" dirty="0"/>
              <a:t> match the names in the active configuration file on the robot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3B0B2-339C-444F-BEB2-88545AE8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005840"/>
            <a:ext cx="8352244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6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End of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24102"/>
            <a:ext cx="9905999" cy="20670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 rest of </a:t>
            </a:r>
            <a:r>
              <a:rPr lang="en-US" sz="1600" dirty="0" err="1"/>
              <a:t>init</a:t>
            </a:r>
            <a:r>
              <a:rPr lang="en-US" sz="1600" dirty="0"/>
              <a:t> creates the hardware classes and runs their constructors either with the hardware or with the </a:t>
            </a:r>
            <a:r>
              <a:rPr lang="en-US" sz="1600" dirty="0" err="1"/>
              <a:t>hardwareMap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The final line “</a:t>
            </a:r>
            <a:r>
              <a:rPr lang="en-US" sz="1600" dirty="0" err="1"/>
              <a:t>telemetry.addData</a:t>
            </a:r>
            <a:r>
              <a:rPr lang="en-US" sz="1600" dirty="0"/>
              <a:t>(…“ is how information is written out to the driver station screen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AF499-46C0-4626-BD53-31DDBFD5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066801"/>
            <a:ext cx="6050804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2717"/>
          </a:xfrm>
        </p:spPr>
        <p:txBody>
          <a:bodyPr/>
          <a:lstStyle/>
          <a:p>
            <a:r>
              <a:rPr lang="en-US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2797"/>
            <a:ext cx="9905999" cy="42884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document is intended to cover basic Java for FTC</a:t>
            </a:r>
          </a:p>
          <a:p>
            <a:r>
              <a:rPr lang="en-US" dirty="0"/>
              <a:t>This is done by walking through files (JewelKnocker.java and Tele_Op_2017.java) from last years code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https://docs.oracle.com/javase/tutorial/</a:t>
            </a:r>
            <a:r>
              <a:rPr lang="en-US" dirty="0"/>
              <a:t> for more detailed information on the Java language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https://www.firstinspires.org/sites/default/files/uploads/resource_library/ftc/android-studio-tutorial.pdf</a:t>
            </a:r>
            <a:r>
              <a:rPr lang="en-US" dirty="0"/>
              <a:t> for additional information on the FTC Java and robot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9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 err="1"/>
              <a:t>init_loop</a:t>
            </a:r>
            <a:r>
              <a:rPr lang="en-US" dirty="0"/>
              <a:t> and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24102"/>
            <a:ext cx="9905999" cy="20670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 err="1"/>
              <a:t>init_loop</a:t>
            </a:r>
            <a:r>
              <a:rPr lang="en-US" sz="1600" dirty="0"/>
              <a:t> must also be overridden and runs continuously after </a:t>
            </a:r>
            <a:r>
              <a:rPr lang="en-US" sz="1600" dirty="0" err="1"/>
              <a:t>init</a:t>
            </a:r>
            <a:r>
              <a:rPr lang="en-US" sz="1600" dirty="0"/>
              <a:t> until the driver pushes the Play button. In this case, we chose to do nothing in </a:t>
            </a:r>
            <a:r>
              <a:rPr lang="en-US" sz="1600" dirty="0" err="1"/>
              <a:t>init_loop</a:t>
            </a:r>
            <a:r>
              <a:rPr lang="en-US" sz="16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start must also be overridden and runs once after the Play button is pushed. To protect the jewel knocker, we put </a:t>
            </a:r>
            <a:r>
              <a:rPr lang="en-US" sz="1600" dirty="0" err="1"/>
              <a:t>RaiseKnocker</a:t>
            </a:r>
            <a:r>
              <a:rPr lang="en-US" sz="1600" dirty="0"/>
              <a:t> in start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E1929-EBF7-41CE-AB1F-EF6D69D9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51" y="1005840"/>
            <a:ext cx="7590178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Start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71257"/>
            <a:ext cx="9905999" cy="91994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loop is the final method that must be overridden. It runs repeatedly after Play is pressed.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The beginning of the method mainly updates debug data on the screen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Remember – this method runs repeatedly during Play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C678B-1C90-4E1E-8310-65AF237D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0" y="910077"/>
            <a:ext cx="7445385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9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34EE9A-5ABA-400A-B4A4-243121A0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81" y="913764"/>
            <a:ext cx="5105842" cy="4252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wep</a:t>
            </a:r>
            <a:r>
              <a:rPr lang="en-US" dirty="0"/>
              <a:t> and lift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258" y="1005840"/>
            <a:ext cx="6239309" cy="47853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This portion of loop uses gamepad inputs to control the weird extending pole (</a:t>
            </a:r>
            <a:r>
              <a:rPr lang="en-US" sz="1800" dirty="0" err="1"/>
              <a:t>wep</a:t>
            </a:r>
            <a:r>
              <a:rPr lang="en-US" sz="1800" dirty="0"/>
              <a:t>) and lift (big scissor lift).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Mapping the </a:t>
            </a:r>
            <a:r>
              <a:rPr lang="en-US" sz="1800" dirty="0" err="1"/>
              <a:t>wep</a:t>
            </a:r>
            <a:r>
              <a:rPr lang="en-US" sz="1800" dirty="0"/>
              <a:t> extend function to the D-pad made it necessary to use the if-else </a:t>
            </a:r>
            <a:r>
              <a:rPr lang="en-US" sz="1800" dirty="0" err="1"/>
              <a:t>if-else</a:t>
            </a:r>
            <a:r>
              <a:rPr lang="en-US" sz="1800" dirty="0"/>
              <a:t> if-…-else structure due to how the methods work.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Code in loop is run continually once PLAY is pressed. This means that the robot runs through this software typically in &lt; 1 sec.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joysticks are continuous inputs from -1.0 to 1.0 and output 0 when not pushed. The </a:t>
            </a:r>
            <a:r>
              <a:rPr lang="en-US" sz="1800" dirty="0" err="1"/>
              <a:t>dpad</a:t>
            </a:r>
            <a:r>
              <a:rPr lang="en-US" sz="1800" dirty="0"/>
              <a:t> buttons just return a true or false depending on if the particular button is pressed, so the software must call “</a:t>
            </a:r>
            <a:r>
              <a:rPr lang="en-US" sz="1800" dirty="0" err="1"/>
              <a:t>wep.stay</a:t>
            </a:r>
            <a:r>
              <a:rPr lang="en-US" sz="1800" dirty="0"/>
              <a:t>( )” when no buttons are pressed to get the pole to stop moving.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1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Drive/move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60321"/>
            <a:ext cx="9905999" cy="32308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These lines of code shape and map the joystick inputs for Drive (go) and then give the inputs to </a:t>
            </a:r>
            <a:r>
              <a:rPr lang="en-US" sz="1400" dirty="0" err="1"/>
              <a:t>go.MoveSimple</a:t>
            </a:r>
            <a:r>
              <a:rPr lang="en-US" sz="1400" dirty="0"/>
              <a:t> (the </a:t>
            </a:r>
            <a:r>
              <a:rPr lang="en-US" sz="1400" dirty="0" err="1"/>
              <a:t>teleop</a:t>
            </a:r>
            <a:r>
              <a:rPr lang="en-US" sz="1400" dirty="0"/>
              <a:t> method for Drive)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Each pass of loop the joystick inputs are shaped (this is what </a:t>
            </a:r>
            <a:r>
              <a:rPr lang="en-US" sz="1400" dirty="0" err="1"/>
              <a:t>JoystickUtilities</a:t>
            </a:r>
            <a:r>
              <a:rPr lang="en-US" sz="1400" dirty="0"/>
              <a:t> is for) and then fed into go to control robot movement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Lots of commented out code after this was test code and is not described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B5724-8C0A-4D25-A0C5-7141F9A5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24" y="1066802"/>
            <a:ext cx="9990686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62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End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65913"/>
            <a:ext cx="9905999" cy="21252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The last few lines control the claw for glyphs and the claw on the </a:t>
            </a:r>
            <a:r>
              <a:rPr lang="en-US" sz="1400" dirty="0" err="1"/>
              <a:t>wep</a:t>
            </a:r>
            <a:r>
              <a:rPr lang="en-US" sz="1400" dirty="0"/>
              <a:t> for relics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Finally, the </a:t>
            </a:r>
            <a:r>
              <a:rPr lang="en-US" sz="1400" dirty="0" err="1"/>
              <a:t>telemetry.update</a:t>
            </a:r>
            <a:r>
              <a:rPr lang="en-US" sz="1400" dirty="0"/>
              <a:t> makes sure the screen </a:t>
            </a:r>
            <a:r>
              <a:rPr lang="en-US" sz="1400"/>
              <a:t>is updated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66518-9149-4D65-8825-E7469E13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918095"/>
            <a:ext cx="497629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3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Stop and End of Tele_Op_2017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19347"/>
            <a:ext cx="9905999" cy="30718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stop is the last method that must be overridden in an iterative tele op mode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Again, we didn’t need to do anything here, so the method is blank (but you must create it)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The “}” on line 288 closes out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185E4-C694-466A-A923-01CE8998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34" y="1097917"/>
            <a:ext cx="470600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9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Iterative Op Mode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616" y="1005840"/>
            <a:ext cx="8765951" cy="47853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As was noted earlier, a iterative op mode has methods that you must override and some of those methods are executed continually until something happens (button press, time out, etc.)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This flowchart is a drawing of that structure.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items in orange boxes are the methods that we must override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decision blocks represent the actions that can be taken from the driver control to stop the loops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All of the tele op modes in the current code follow this structure, and this structure works well for responding to drive inputs and updating multiple outputs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8AB2F-76B9-4F6D-B946-DCD3A487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70" y="954903"/>
            <a:ext cx="1127908" cy="47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2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Linear Op Mode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616" y="1005840"/>
            <a:ext cx="8765951" cy="47853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other op mode structure is called a Linear </a:t>
            </a:r>
            <a:r>
              <a:rPr lang="en-US" sz="1800" dirty="0" err="1"/>
              <a:t>OpMode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This flowchart is a drawing of that structure.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There is only one method we must override implement in a linear op mode - </a:t>
            </a:r>
            <a:r>
              <a:rPr lang="en-US" sz="1800" dirty="0" err="1"/>
              <a:t>runOpMode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delay to wait for the user to hit “PLAY” and the loops to continue executing must all be built into our code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All of the competition auto op modes in our code use this structure. This structure makes it easier to take a single action at a time and finish it before moving to the next step.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iterative op mode has a time limit on “loop” (around 5 seconds), but there is no time limit on </a:t>
            </a:r>
            <a:r>
              <a:rPr lang="en-US" sz="1800" dirty="0" err="1"/>
              <a:t>runOpMode</a:t>
            </a: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2DA14-9B5D-4DE3-BA4B-C5BBADB8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56" y="1324699"/>
            <a:ext cx="1123406" cy="27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39526"/>
            <a:ext cx="9905999" cy="34516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dirty="0"/>
              <a:t>There were no examples of for loops in the two files, so I have created this simple one as an example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dirty="0"/>
              <a:t>For loops are used to repeat a block of code multiple times for a fixed count or to iterate through all entries in something like an array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dirty="0"/>
              <a:t>The loop starts with the keyword “for” and then in parentheses there are three sections separated by ;’s that describe the loop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/>
              <a:t>The first section after the for typically creates the “iterator”. In this case, we created an </a:t>
            </a:r>
            <a:r>
              <a:rPr lang="en-US" sz="1200" dirty="0" err="1"/>
              <a:t>int</a:t>
            </a:r>
            <a:r>
              <a:rPr lang="en-US" sz="1200" dirty="0"/>
              <a:t> called index and set it to 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/>
              <a:t>The next section controls how long to run the loop. In this case, the loop will run until index is &gt;= MAX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200" dirty="0"/>
              <a:t>The last section says what to do at the end of each loop, in this case we increment index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The body of the loop is whatever follows the “for ( ; ; )” statement. You should always use a { } pair after the for.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The iterator value (index in this example) can only be used within the body of the for loop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After this loop completes running, the value of </a:t>
            </a:r>
            <a:r>
              <a:rPr lang="en-US" sz="1600" dirty="0" err="1"/>
              <a:t>myNum</a:t>
            </a:r>
            <a:r>
              <a:rPr lang="en-US" sz="1600" dirty="0"/>
              <a:t> will be 35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297504-EE7C-4FC3-9784-91B2C770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005840"/>
            <a:ext cx="373432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JewelKnocker.java - Package and Imports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83775"/>
            <a:ext cx="9905999" cy="2607426"/>
          </a:xfrm>
        </p:spPr>
        <p:txBody>
          <a:bodyPr>
            <a:normAutofit/>
          </a:bodyPr>
          <a:lstStyle/>
          <a:p>
            <a:r>
              <a:rPr lang="en-US" sz="1800" dirty="0" err="1"/>
              <a:t>JewelKnocker</a:t>
            </a:r>
            <a:r>
              <a:rPr lang="en-US" sz="1800" dirty="0"/>
              <a:t> is a hardware class – a class created to provide a simple interface to use hardware</a:t>
            </a:r>
          </a:p>
          <a:p>
            <a:r>
              <a:rPr lang="en-US" sz="1800" dirty="0"/>
              <a:t>The “package” statement makes this class part of the team code</a:t>
            </a:r>
          </a:p>
          <a:p>
            <a:r>
              <a:rPr lang="en-US" sz="1800" dirty="0"/>
              <a:t>The “import” statements include FTC library classes that are used in this file. </a:t>
            </a:r>
          </a:p>
          <a:p>
            <a:pPr lvl="1"/>
            <a:r>
              <a:rPr lang="en-US" sz="1400" dirty="0"/>
              <a:t>Later in the file, look for where Servo, </a:t>
            </a:r>
            <a:r>
              <a:rPr lang="en-US" sz="1400" dirty="0" err="1"/>
              <a:t>ColorSensor</a:t>
            </a:r>
            <a:r>
              <a:rPr lang="en-US" sz="1400" dirty="0"/>
              <a:t> and </a:t>
            </a:r>
            <a:r>
              <a:rPr lang="en-US" sz="1400" dirty="0" err="1"/>
              <a:t>ElapsedTime</a:t>
            </a:r>
            <a:r>
              <a:rPr lang="en-US" sz="1400" dirty="0"/>
              <a:t> are used (</a:t>
            </a:r>
            <a:r>
              <a:rPr lang="en-US" sz="1400" dirty="0" err="1"/>
              <a:t>DcMotor</a:t>
            </a:r>
            <a:r>
              <a:rPr lang="en-US" sz="1400" dirty="0"/>
              <a:t> isn’t needed)</a:t>
            </a:r>
          </a:p>
          <a:p>
            <a:r>
              <a:rPr lang="en-US" sz="1800" dirty="0"/>
              <a:t>The last bit is just a multi-line comment. “/*” starts the comment and “*/” ends the comment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C3403A-202B-4954-AE2E-1DF703DE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097913"/>
            <a:ext cx="8499828" cy="1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2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Start of Class and Class Scope Fields – key 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333405"/>
            <a:ext cx="11039302" cy="24577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Public, private, final, class, static, </a:t>
            </a:r>
            <a:r>
              <a:rPr lang="en-US" sz="1600" dirty="0" err="1"/>
              <a:t>enum</a:t>
            </a:r>
            <a:r>
              <a:rPr lang="en-US" sz="1600" dirty="0"/>
              <a:t>, double, </a:t>
            </a:r>
            <a:r>
              <a:rPr lang="en-US" sz="1600" dirty="0" err="1"/>
              <a:t>int</a:t>
            </a:r>
            <a:r>
              <a:rPr lang="en-US" sz="1600" dirty="0"/>
              <a:t> and null are all keywords in Java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Public means an item can be seen outside the class; private the item can only be seen / used inside the class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 err="1"/>
              <a:t>Enum</a:t>
            </a:r>
            <a:r>
              <a:rPr lang="en-US" sz="1600" dirty="0"/>
              <a:t> creates an enumeration; this creates a type that can only take the listed values (in this case BLUE and RED)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Final means that the value of the item won’t change; it is used to create constants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Static means the value is the same across all copies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Double creates a number variable that can have a fractional part and </a:t>
            </a:r>
            <a:r>
              <a:rPr lang="en-US" sz="1600" dirty="0" err="1"/>
              <a:t>int</a:t>
            </a:r>
            <a:r>
              <a:rPr lang="en-US" sz="1600" dirty="0"/>
              <a:t> creates a number variable than can only contain whole numbers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Java is an object oriented language, so items in Java are typically “instances” of a class. The class and code within in it are like the design for a house and an instance of that class is like a house built from the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40C00-E883-46FB-80A4-B0DD21F3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9" y="1005840"/>
            <a:ext cx="5595681" cy="22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9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Start of Class and Class Scope Fields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49287"/>
            <a:ext cx="9905999" cy="21419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“public class </a:t>
            </a:r>
            <a:r>
              <a:rPr lang="en-US" sz="1800" dirty="0" err="1"/>
              <a:t>JewelKnocker</a:t>
            </a:r>
            <a:r>
              <a:rPr lang="en-US" sz="1800" dirty="0"/>
              <a:t>” and the { on the next line is the start of the class (note that class name matches file name). Public keyword means others can see it and class indicates we are creating a class.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“public </a:t>
            </a:r>
            <a:r>
              <a:rPr lang="en-US" sz="1800" dirty="0" err="1"/>
              <a:t>enum</a:t>
            </a:r>
            <a:r>
              <a:rPr lang="en-US" sz="1800" dirty="0"/>
              <a:t>…” defines a colors type that is used to tell the user of the class what color the jewel is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next two “private Servo…” and “private </a:t>
            </a:r>
            <a:r>
              <a:rPr lang="en-US" sz="1800" dirty="0" err="1"/>
              <a:t>ColorSensor</a:t>
            </a:r>
            <a:r>
              <a:rPr lang="en-US" sz="1800" dirty="0"/>
              <a:t>…” lines define a servo motor and a color sensor object that can only be seen inside the class. Servo and </a:t>
            </a:r>
            <a:r>
              <a:rPr lang="en-US" sz="1800" dirty="0" err="1"/>
              <a:t>ColorSensor</a:t>
            </a:r>
            <a:r>
              <a:rPr lang="en-US" sz="1800" dirty="0"/>
              <a:t> come from robot core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up/down limits are constants and put here to make them easier to find / adjust. The robots require different values because they are built slightly differently.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40C00-E883-46FB-80A4-B0DD21F3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9" y="1005840"/>
            <a:ext cx="6282458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5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Start of Class and Class Scope Fields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49287"/>
            <a:ext cx="9905999" cy="2141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Fields/variables usually start with a lower case letter and use mixed case for their names with the first letter of subsequent words capitalized (</a:t>
            </a:r>
            <a:r>
              <a:rPr lang="en-US" sz="1800" dirty="0" err="1"/>
              <a:t>knocker</a:t>
            </a:r>
            <a:r>
              <a:rPr lang="en-US" sz="1800" b="1" u="sng" dirty="0" err="1"/>
              <a:t>S</a:t>
            </a:r>
            <a:r>
              <a:rPr lang="en-US" sz="1800" dirty="0" err="1"/>
              <a:t>ervo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Names of constants are usually all CAPS with _’s between words (RED_LOWER_LIMIT)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Java names are case sensitive (i.e. me and Me represent two different items)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40C00-E883-46FB-80A4-B0DD21F3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9" y="1005840"/>
            <a:ext cx="6282458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0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55441"/>
            <a:ext cx="9905999" cy="2735759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“public </a:t>
            </a:r>
            <a:r>
              <a:rPr lang="en-US" sz="1800" dirty="0" err="1"/>
              <a:t>JewelKnocker</a:t>
            </a:r>
            <a:r>
              <a:rPr lang="en-US" sz="1800" dirty="0"/>
              <a:t>…” is a constructor for the </a:t>
            </a:r>
            <a:r>
              <a:rPr lang="en-US" sz="1800" dirty="0" err="1"/>
              <a:t>JewelKnocker</a:t>
            </a:r>
            <a:r>
              <a:rPr lang="en-US" sz="1800" dirty="0"/>
              <a:t> class; this is why it has the same name as the class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 constructor is a special method that runs when an instance (copy) of the class is created. It is used to initialize / setup the class.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“Servo </a:t>
            </a:r>
            <a:r>
              <a:rPr lang="en-US" sz="1800" dirty="0" err="1"/>
              <a:t>servo</a:t>
            </a:r>
            <a:r>
              <a:rPr lang="en-US" sz="1800" dirty="0"/>
              <a:t>, </a:t>
            </a:r>
            <a:r>
              <a:rPr lang="en-US" sz="1800" dirty="0" err="1"/>
              <a:t>ColorSensor</a:t>
            </a:r>
            <a:r>
              <a:rPr lang="en-US" sz="1800" dirty="0"/>
              <a:t> color” are the input parameters to the constructor. This is the same format as other methods with a comma separated list of type and then name (i.e. Servo </a:t>
            </a:r>
            <a:r>
              <a:rPr lang="en-US" sz="1800" dirty="0" err="1"/>
              <a:t>servo</a:t>
            </a:r>
            <a:r>
              <a:rPr lang="en-US" sz="1800" dirty="0"/>
              <a:t> means a Servo object is passed in and the name servo is what it called in the constructor)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“</a:t>
            </a:r>
            <a:r>
              <a:rPr lang="en-US" sz="1800" dirty="0" err="1"/>
              <a:t>knockerServo</a:t>
            </a:r>
            <a:r>
              <a:rPr lang="en-US" sz="1800" dirty="0"/>
              <a:t> = servo” and “</a:t>
            </a:r>
            <a:r>
              <a:rPr lang="en-US" sz="1800" dirty="0" err="1"/>
              <a:t>colorSensor</a:t>
            </a:r>
            <a:r>
              <a:rPr lang="en-US" sz="1800" dirty="0"/>
              <a:t> = color” copy the servo and color parameters into the private class fields.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“</a:t>
            </a:r>
            <a:r>
              <a:rPr lang="en-US" sz="1800" dirty="0" err="1"/>
              <a:t>colorSensor.enableLed</a:t>
            </a:r>
            <a:r>
              <a:rPr lang="en-US" sz="1800" dirty="0"/>
              <a:t>( true )” turns on an LED that is on the color sensor. Right click on “</a:t>
            </a:r>
            <a:r>
              <a:rPr lang="en-US" sz="1800" dirty="0" err="1"/>
              <a:t>ColorSensor</a:t>
            </a:r>
            <a:r>
              <a:rPr lang="en-US" sz="1800" dirty="0"/>
              <a:t>” earlier in the file and choose </a:t>
            </a:r>
            <a:r>
              <a:rPr lang="en-US" sz="1800" dirty="0" err="1"/>
              <a:t>Goto</a:t>
            </a:r>
            <a:r>
              <a:rPr lang="en-US" sz="1800" dirty="0"/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→ Declaration to learn more about the library code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Note that a “;” ends most Java statements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This method has several line comments that start with “//”. Anything from “//” to the end of the line is ignored by the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BE597-9510-4F94-A9F9-6B3AF7B4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097915"/>
            <a:ext cx="7287694" cy="18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Start of </a:t>
            </a:r>
            <a:r>
              <a:rPr lang="en-US" dirty="0" err="1"/>
              <a:t>GetColor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60567"/>
            <a:ext cx="9905999" cy="33306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“public COLORS </a:t>
            </a:r>
            <a:r>
              <a:rPr lang="en-US" sz="1800" dirty="0" err="1"/>
              <a:t>GetColor</a:t>
            </a:r>
            <a:r>
              <a:rPr lang="en-US" sz="1800" dirty="0"/>
              <a:t>( )” is the beginning of a method. The body of the method starts on line 43 with the { and ends on line 80 with the matching 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method takes no parameters (nothing between the ( ) at the end of the method name) and returns a COLORS value (see enumeration above)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next 3 “</a:t>
            </a:r>
            <a:r>
              <a:rPr lang="en-US" sz="1800" dirty="0" err="1"/>
              <a:t>int</a:t>
            </a:r>
            <a:r>
              <a:rPr lang="en-US" sz="1800" dirty="0"/>
              <a:t> …” lines define variables used in the method and initialize them all to 0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These variables only exist inside </a:t>
            </a:r>
            <a:r>
              <a:rPr lang="en-US" sz="1400" dirty="0" err="1"/>
              <a:t>GetColor</a:t>
            </a:r>
            <a:endParaRPr 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Variables must be defined before they are used, and can only be “seen” in the { } pair they are declared in and { } below that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In this case, integers were used because these are used to count. When you always want whole numbers, use an int.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FB092-09B8-4040-B2B7-B1FA3AD2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2" y="1005840"/>
            <a:ext cx="7343733" cy="12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340-F2B9-4B86-9D32-0A0CFF3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387"/>
            <a:ext cx="9905998" cy="603453"/>
          </a:xfrm>
        </p:spPr>
        <p:txBody>
          <a:bodyPr/>
          <a:lstStyle/>
          <a:p>
            <a:r>
              <a:rPr lang="en-US" dirty="0"/>
              <a:t>While and Embedded if-else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D320-B7A0-463B-B41F-E1F3AF3A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34797"/>
            <a:ext cx="9905999" cy="17564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“while (tries &lt; 7 )” creates a loop that will run until tries is &gt;= 7 (i.e. as long as the condition is true)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000" dirty="0"/>
              <a:t>while should always be followed by a { } block – otherwise only the first line of code after the while will be run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“if (…)… else if ( … ) … else” is a standard if-else </a:t>
            </a:r>
            <a:r>
              <a:rPr lang="en-US" sz="1400" dirty="0" err="1"/>
              <a:t>if-else</a:t>
            </a:r>
            <a:r>
              <a:rPr lang="en-US" sz="1400" dirty="0"/>
              <a:t> structure. If and else should always be followed by a { } block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Some logical operators are greater than (&gt;), greater than or equal (&gt;=), less than (&lt;), less than or equal (&lt;=) and equal (==)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“</a:t>
            </a:r>
            <a:r>
              <a:rPr lang="en-US" sz="1400" dirty="0" err="1"/>
              <a:t>Delay_ms</a:t>
            </a:r>
            <a:r>
              <a:rPr lang="en-US" sz="1400" dirty="0"/>
              <a:t>( …” uses a private method that will be described later to create a short delay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64D-C419-45AA-94FC-EF22CC3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0FE-4B98-4BC1-9DFB-3F321BB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481AB-9279-4846-B497-E5D5F16B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91" y="936072"/>
            <a:ext cx="5143745" cy="30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0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917</TotalTime>
  <Words>2638</Words>
  <Application>Microsoft Office PowerPoint</Application>
  <PresentationFormat>Widescreen</PresentationFormat>
  <Paragraphs>169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Tw Cen MT</vt:lpstr>
      <vt:lpstr>Circuit</vt:lpstr>
      <vt:lpstr>Java for FTC Robotics</vt:lpstr>
      <vt:lpstr>Purpose </vt:lpstr>
      <vt:lpstr>JewelKnocker.java - Package and Imports </vt:lpstr>
      <vt:lpstr>Start of Class and Class Scope Fields – key words </vt:lpstr>
      <vt:lpstr>Start of Class and Class Scope Fields </vt:lpstr>
      <vt:lpstr>Start of Class and Class Scope Fields (cont.)</vt:lpstr>
      <vt:lpstr>Constructor</vt:lpstr>
      <vt:lpstr>Start of GetColor Method</vt:lpstr>
      <vt:lpstr>While and Embedded if-else if</vt:lpstr>
      <vt:lpstr>While and Embedded if-else if (cont.)</vt:lpstr>
      <vt:lpstr>End of GetColor</vt:lpstr>
      <vt:lpstr>Raise/Lower Knocker Methods</vt:lpstr>
      <vt:lpstr>Raise/Lower Knocker Methods</vt:lpstr>
      <vt:lpstr>Delay_ms and End of JewelKnocker</vt:lpstr>
      <vt:lpstr>Tele_Op_2017 – Package and Imports</vt:lpstr>
      <vt:lpstr>Tele_Op_2017 – Class Declaration</vt:lpstr>
      <vt:lpstr>Tele_Op_2017 - First Fields</vt:lpstr>
      <vt:lpstr>Beginning of init </vt:lpstr>
      <vt:lpstr>End of init </vt:lpstr>
      <vt:lpstr>init_loop and start</vt:lpstr>
      <vt:lpstr>Start of loop</vt:lpstr>
      <vt:lpstr>loop wep and lift control</vt:lpstr>
      <vt:lpstr>Drive/move in loop</vt:lpstr>
      <vt:lpstr>End of loop</vt:lpstr>
      <vt:lpstr>Stop and End of Tele_Op_2017</vt:lpstr>
      <vt:lpstr>Iterative Op Mode Structure</vt:lpstr>
      <vt:lpstr>Linear Op Mode Structure</vt:lpstr>
      <vt:lpstr>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ftc software tools</dc:title>
  <dc:creator>Scott, Jeffery</dc:creator>
  <cp:lastModifiedBy>Scott, Jeffery</cp:lastModifiedBy>
  <cp:revision>102</cp:revision>
  <cp:lastPrinted>2018-08-13T19:24:51Z</cp:lastPrinted>
  <dcterms:created xsi:type="dcterms:W3CDTF">2018-07-23T16:40:14Z</dcterms:created>
  <dcterms:modified xsi:type="dcterms:W3CDTF">2018-08-13T19:25:01Z</dcterms:modified>
</cp:coreProperties>
</file>