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650" r:id="rId4"/>
    <p:sldId id="657" r:id="rId5"/>
    <p:sldId id="651" r:id="rId6"/>
    <p:sldId id="652" r:id="rId7"/>
    <p:sldId id="653" r:id="rId8"/>
    <p:sldId id="656" r:id="rId9"/>
    <p:sldId id="658" r:id="rId10"/>
    <p:sldId id="659" r:id="rId11"/>
    <p:sldId id="681" r:id="rId12"/>
    <p:sldId id="683" r:id="rId13"/>
    <p:sldId id="693" r:id="rId14"/>
    <p:sldId id="689" r:id="rId15"/>
    <p:sldId id="691" r:id="rId16"/>
    <p:sldId id="690" r:id="rId17"/>
    <p:sldId id="695" r:id="rId18"/>
    <p:sldId id="694" r:id="rId19"/>
    <p:sldId id="703" r:id="rId20"/>
    <p:sldId id="704" r:id="rId21"/>
    <p:sldId id="699" r:id="rId22"/>
    <p:sldId id="684" r:id="rId23"/>
    <p:sldId id="698" r:id="rId24"/>
    <p:sldId id="697" r:id="rId25"/>
    <p:sldId id="700" r:id="rId26"/>
    <p:sldId id="701" r:id="rId27"/>
    <p:sldId id="702" r:id="rId28"/>
    <p:sldId id="7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076BB65-A507-4027-AB3A-B5B683CAE17A}">
          <p14:sldIdLst>
            <p14:sldId id="257"/>
            <p14:sldId id="258"/>
          </p14:sldIdLst>
        </p14:section>
        <p14:section name="Thread" id="{C72A6621-6788-4B65-AC96-7F76839888A5}">
          <p14:sldIdLst>
            <p14:sldId id="650"/>
            <p14:sldId id="657"/>
            <p14:sldId id="651"/>
            <p14:sldId id="652"/>
            <p14:sldId id="653"/>
            <p14:sldId id="656"/>
            <p14:sldId id="658"/>
          </p14:sldIdLst>
        </p14:section>
        <p14:section name="schedule" id="{832DF5C5-4318-49DE-9822-F918CD876113}">
          <p14:sldIdLst>
            <p14:sldId id="659"/>
            <p14:sldId id="681"/>
            <p14:sldId id="683"/>
            <p14:sldId id="693"/>
            <p14:sldId id="689"/>
            <p14:sldId id="691"/>
            <p14:sldId id="690"/>
            <p14:sldId id="695"/>
            <p14:sldId id="694"/>
          </p14:sldIdLst>
        </p14:section>
        <p14:section name="assignmenty" id="{7614CA73-6C66-43CE-A9DE-55F257940DC0}">
          <p14:sldIdLst>
            <p14:sldId id="703"/>
            <p14:sldId id="704"/>
            <p14:sldId id="699"/>
            <p14:sldId id="684"/>
            <p14:sldId id="698"/>
            <p14:sldId id="697"/>
            <p14:sldId id="700"/>
            <p14:sldId id="701"/>
            <p14:sldId id="702"/>
            <p14:sldId id="7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9899"/>
    <a:srgbClr val="D1D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3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9B5B8-7E2D-485B-9B95-BB86B37638F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956FF-06D2-4018-9AEC-2AB027D0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77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787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45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Program: stored on disk in some file and does not require any other resources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935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937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all processes are I/O bound, the ready queue will</a:t>
            </a:r>
          </a:p>
          <a:p>
            <a:r>
              <a:rPr lang="en-US" altLang="zh-CN" dirty="0"/>
              <a:t>almost always be empty, and the short-term scheduler will have little to do.</a:t>
            </a:r>
          </a:p>
          <a:p>
            <a:r>
              <a:rPr lang="en-US" altLang="zh-CN" dirty="0"/>
              <a:t>If all processes are CPU bound, the I/O waiting queue will almost always be</a:t>
            </a:r>
          </a:p>
          <a:p>
            <a:r>
              <a:rPr lang="en-US" altLang="zh-CN" dirty="0"/>
              <a:t>empty, devices will go unused, and again the system will be unbalanced. The</a:t>
            </a:r>
          </a:p>
          <a:p>
            <a:r>
              <a:rPr lang="en-US" altLang="zh-CN" dirty="0"/>
              <a:t>system with the best performance will thus have a combination of CPU -bound</a:t>
            </a:r>
          </a:p>
          <a:p>
            <a:r>
              <a:rPr lang="en-US" altLang="zh-CN" dirty="0"/>
              <a:t>and I/O -bound processes.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689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072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873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686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6239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11F09-7D10-4C3B-B9EF-3A7C6E6C4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9B3221-1151-40FD-B344-01F006093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A6B0E-9F47-446E-8D4C-7B4E68A0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79BE-9FE4-41B2-9391-971C85FEF05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D79162-8761-4F4C-88F9-6BAD8E34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F2873-0829-4B7C-8BF1-3B45811A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9CC4-CA66-445C-B6BC-9C2ADF6D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8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6E449-93D3-4C25-BC01-21E41F5C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B7863D-5A9C-4AD4-98E9-8D0E9EBDA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612F-DAAD-4085-86CC-75E308B7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79BE-9FE4-41B2-9391-971C85FEF05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FA115-57FD-4917-A9B8-680CEC4B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99E29-A5BC-4A93-9021-B1EB82BC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9CC4-CA66-445C-B6BC-9C2ADF6D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0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F3A8FE-8B08-4825-AA00-5E28279A6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3F6779-9171-49CE-91CF-A4C0B7058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FC556-AF5A-4DD2-B96A-0D848149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79BE-9FE4-41B2-9391-971C85FEF05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4B509-261B-4A0D-97A7-A7FD4CD2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F1A04-D54B-455B-87BE-57177E9C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9CC4-CA66-445C-B6BC-9C2ADF6D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1D178-F5D6-4F33-A2D9-BB5FB8BE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4E3345-E307-4DA4-9472-C5CB58FB8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E852F-A95E-4F18-9AA7-EA461ECF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79BE-9FE4-41B2-9391-971C85FEF05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F2919-0C85-419A-AA1D-468AA5B5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CE1B4-ED67-4C6D-B0AD-FBF201AD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9CC4-CA66-445C-B6BC-9C2ADF6D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2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7EFD3-C5D8-4FF0-8D38-40577F53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090100-9C48-417B-8563-8BBC8C37A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0EDA5-DE3F-457F-BF12-A876DD34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79BE-9FE4-41B2-9391-971C85FEF05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8BB2A-6BB4-478F-87BE-C78AE650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E8361-B41B-4099-BB4D-F22BB525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9CC4-CA66-445C-B6BC-9C2ADF6D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AEF5B-13D4-4127-8512-2D287AD9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7E10A1-3E21-4DE5-A9C0-9C395866A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E7D45C-DD57-4323-9942-4EEC147D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4EA0D3-232C-4024-A9CB-CFDCE4EC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79BE-9FE4-41B2-9391-971C85FEF05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93AC11-248C-4AF5-A8DB-FCDC6370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53DAF7-53C2-4F52-A5AF-8C5457C5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9CC4-CA66-445C-B6BC-9C2ADF6D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5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FD33B-9650-4382-A450-F477C3E66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5B4581-F352-455E-83BC-1515BA296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8B9E9E-9CF6-410F-AC5F-2100B4AC4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6A51F6-B804-4D32-A25C-ECD18441B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EF7CBF-6584-4E2D-97A1-A79D88100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FCB5EA-F49A-44C8-A4F2-697FBE96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79BE-9FE4-41B2-9391-971C85FEF05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4395EA-CA37-4FEB-9285-0F2E1496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1EFC0D-95E0-4F1A-8FFA-EFF05F6E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9CC4-CA66-445C-B6BC-9C2ADF6D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3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2DE14-6449-4E74-BA60-1A6B6248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DD43F2-403A-4BBF-AFC7-A2C6A8B5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79BE-9FE4-41B2-9391-971C85FEF05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56DEF0-F7AA-4A53-9845-224D4F6E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559636-AD9F-44F0-91BC-1D133CC8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9CC4-CA66-445C-B6BC-9C2ADF6D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9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BD2EE7-105B-450D-B326-F5D305B6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79BE-9FE4-41B2-9391-971C85FEF05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05A0CC-557E-482A-A5E3-BEC696EE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86BEF8-D189-4CE0-8EDD-00B3BA6F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9CC4-CA66-445C-B6BC-9C2ADF6D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5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3A88B-9A60-4993-B037-4013AEDA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B8679-9833-4BCD-AD3E-2CC9B997F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0D2E7F-771D-497B-9289-B858DF8F0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ED4656-A81A-49FB-A725-C2C4DAFA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79BE-9FE4-41B2-9391-971C85FEF05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510AAD-F0D7-48C8-B436-3A9CD25D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7C414F-84A3-410C-B582-1EBA2634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9CC4-CA66-445C-B6BC-9C2ADF6D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7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2169A-C88C-4935-B710-658F32128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139873-13BC-420C-B6E5-FC34920B5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57111E-601A-4E39-A1D1-688DB0F7E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D794CA-DF86-4E76-8791-1F7555A5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79BE-9FE4-41B2-9391-971C85FEF05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FF6EB0-F550-423E-BE6A-AF6B9245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A257F6-9F9B-4A89-97E0-84DD203B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9CC4-CA66-445C-B6BC-9C2ADF6D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52899B-5090-40E3-B7DF-3E360B3B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91E02E-5E94-4510-AA15-972F70868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134C7-5C8A-4A50-895B-556962CA1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79BE-9FE4-41B2-9391-971C85FEF05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C5C89-863C-4EAD-BF9A-2548895A3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2D816-EE66-4F45-BD9C-0C09B3C4A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69CC4-CA66-445C-B6BC-9C2ADF6D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8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operating_system/os_process_scheduling.ht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107232"/>
            <a:ext cx="7848600" cy="293603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/>
              <a:t>CS302</a:t>
            </a:r>
            <a:br>
              <a:rPr lang="en-US" sz="3600" dirty="0"/>
            </a:br>
            <a:r>
              <a:rPr lang="en-US" sz="3600" dirty="0"/>
              <a:t>Operating System</a:t>
            </a:r>
            <a:br>
              <a:rPr lang="en-US" sz="3600" dirty="0"/>
            </a:br>
            <a:r>
              <a:rPr lang="en-US" sz="3600" dirty="0"/>
              <a:t>L</a:t>
            </a:r>
            <a:r>
              <a:rPr lang="en-US" altLang="zh-CN" sz="3600" dirty="0"/>
              <a:t>ab</a:t>
            </a:r>
            <a:r>
              <a:rPr lang="en-US" sz="3600" dirty="0"/>
              <a:t> 4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Thread and Schedule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446036"/>
            <a:ext cx="8001000" cy="12192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sz="2000" dirty="0">
                <a:ea typeface="Gill Sans" charset="0"/>
              </a:rPr>
              <a:t>ZENG </a:t>
            </a:r>
            <a:r>
              <a:rPr lang="en-US" altLang="en-US" sz="2000" dirty="0" err="1">
                <a:ea typeface="Gill Sans" charset="0"/>
              </a:rPr>
              <a:t>Xinxun</a:t>
            </a:r>
            <a:r>
              <a:rPr lang="en-US" altLang="en-US" sz="2000" dirty="0">
                <a:ea typeface="Gill Sans" charset="0"/>
              </a:rPr>
              <a:t>, ZHANG </a:t>
            </a:r>
            <a:r>
              <a:rPr lang="en-US" altLang="en-US" sz="2000" dirty="0" err="1">
                <a:ea typeface="Gill Sans" charset="0"/>
              </a:rPr>
              <a:t>Shiqi</a:t>
            </a:r>
            <a:endParaRPr lang="en-US" altLang="en-US" sz="2000" dirty="0">
              <a:ea typeface="Gill Sans" charset="0"/>
            </a:endParaRPr>
          </a:p>
          <a:p>
            <a:pPr marL="285750" indent="-285750">
              <a:defRPr/>
            </a:pPr>
            <a:endParaRPr lang="en-US" altLang="en-US" dirty="0">
              <a:ea typeface="Gill Sans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Overview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2600"/>
            <a:ext cx="8153400" cy="5105400"/>
          </a:xfrm>
        </p:spPr>
        <p:txBody>
          <a:bodyPr/>
          <a:lstStyle/>
          <a:p>
            <a:r>
              <a:rPr lang="en-US" altLang="zh-CN" dirty="0"/>
              <a:t>Program, Process, Thread, Job</a:t>
            </a:r>
          </a:p>
          <a:p>
            <a:endParaRPr lang="en-US" altLang="zh-CN" dirty="0"/>
          </a:p>
          <a:p>
            <a:r>
              <a:rPr lang="en-US" altLang="zh-CN" dirty="0"/>
              <a:t>OS Scheduler: </a:t>
            </a:r>
          </a:p>
          <a:p>
            <a:pPr lvl="1"/>
            <a:r>
              <a:rPr lang="en-US" altLang="zh-CN" dirty="0"/>
              <a:t>Long Term, Medium Term and Short Term</a:t>
            </a:r>
          </a:p>
          <a:p>
            <a:endParaRPr lang="en-US" altLang="zh-CN" sz="2600" dirty="0"/>
          </a:p>
          <a:p>
            <a:r>
              <a:rPr lang="en-US" altLang="zh-CN" dirty="0"/>
              <a:t>Assignment: Scheduler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202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Program, Process, Thread, Job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Program</a:t>
            </a:r>
            <a:r>
              <a:rPr lang="en-US" altLang="zh-CN" dirty="0"/>
              <a:t>: a group of instructions to carry out a specified task </a:t>
            </a:r>
          </a:p>
          <a:p>
            <a:pPr lvl="1"/>
            <a:r>
              <a:rPr lang="en-US" altLang="zh-CN" dirty="0"/>
              <a:t>stored on disk in some file.</a:t>
            </a:r>
          </a:p>
          <a:p>
            <a:pPr marL="457200" lvl="1" indent="0">
              <a:buNone/>
            </a:pPr>
            <a:endParaRPr lang="en-US" altLang="zh-CN" b="1" dirty="0"/>
          </a:p>
          <a:p>
            <a:r>
              <a:rPr lang="en-US" altLang="zh-CN" b="1" dirty="0"/>
              <a:t>Process</a:t>
            </a:r>
            <a:r>
              <a:rPr lang="en-US" altLang="zh-CN" dirty="0"/>
              <a:t>: an execution of certain program with its own address space</a:t>
            </a:r>
          </a:p>
          <a:p>
            <a:pPr lvl="1"/>
            <a:r>
              <a:rPr lang="en-US" altLang="zh-CN" dirty="0"/>
              <a:t>resources: CPU, memory address, disk, I/O etc.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Thread</a:t>
            </a:r>
            <a:r>
              <a:rPr lang="en-US" altLang="zh-CN" dirty="0"/>
              <a:t>: the unit of execution in CPU</a:t>
            </a:r>
          </a:p>
          <a:p>
            <a:endParaRPr lang="en-US" altLang="zh-CN" dirty="0"/>
          </a:p>
          <a:p>
            <a:r>
              <a:rPr lang="en-US" altLang="zh-CN" b="1" dirty="0"/>
              <a:t>Job</a:t>
            </a:r>
            <a:r>
              <a:rPr lang="en-US" altLang="zh-CN" dirty="0"/>
              <a:t>: a series of program </a:t>
            </a:r>
            <a:r>
              <a:rPr lang="en-US" altLang="zh-CN" dirty="0" err="1"/>
              <a:t>submited</a:t>
            </a:r>
            <a:r>
              <a:rPr lang="en-US" altLang="zh-CN" dirty="0"/>
              <a:t> to operating system for some goals.</a:t>
            </a:r>
          </a:p>
        </p:txBody>
      </p:sp>
    </p:spTree>
    <p:extLst>
      <p:ext uri="{BB962C8B-B14F-4D97-AF65-F5344CB8AC3E}">
        <p14:creationId xmlns:p14="http://schemas.microsoft.com/office/powerpoint/2010/main" val="267506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 Scheduling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0543"/>
            <a:ext cx="8168640" cy="5105400"/>
          </a:xfrm>
        </p:spPr>
        <p:txBody>
          <a:bodyPr/>
          <a:lstStyle/>
          <a:p>
            <a:r>
              <a:rPr lang="en-US" altLang="zh-CN" b="1" dirty="0"/>
              <a:t>A job, after being submitted to operating system,  will experience three kind of scheduling.</a:t>
            </a:r>
            <a:endParaRPr lang="en-US" altLang="zh-CN" b="1" i="1" dirty="0"/>
          </a:p>
          <a:p>
            <a:pPr lvl="1"/>
            <a:r>
              <a:rPr lang="en-US" altLang="zh-CN" dirty="0"/>
              <a:t>Long Term Scheduler</a:t>
            </a:r>
          </a:p>
          <a:p>
            <a:pPr lvl="1"/>
            <a:r>
              <a:rPr lang="en-US" altLang="zh-CN" dirty="0"/>
              <a:t>Medium Term Scheduler</a:t>
            </a:r>
          </a:p>
          <a:p>
            <a:pPr lvl="1"/>
            <a:r>
              <a:rPr lang="en-US" altLang="zh-CN" dirty="0"/>
              <a:t>Short Term Scheduler</a:t>
            </a:r>
          </a:p>
          <a:p>
            <a:endParaRPr lang="zh-CN" altLang="en-US" b="1" i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5CE3C7A-5725-4852-8652-FF153EE6F2B9}"/>
              </a:ext>
            </a:extLst>
          </p:cNvPr>
          <p:cNvGrpSpPr/>
          <p:nvPr/>
        </p:nvGrpSpPr>
        <p:grpSpPr>
          <a:xfrm>
            <a:off x="1882140" y="3617475"/>
            <a:ext cx="8864917" cy="2875400"/>
            <a:chOff x="922020" y="3525401"/>
            <a:chExt cx="8864917" cy="28754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3282229-209D-4B63-B078-9391047AE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5062" y="3525401"/>
              <a:ext cx="7381875" cy="287540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E607CF0-50FE-41D3-98F2-DF871C51CB5E}"/>
                </a:ext>
              </a:extLst>
            </p:cNvPr>
            <p:cNvSpPr/>
            <p:nvPr/>
          </p:nvSpPr>
          <p:spPr>
            <a:xfrm>
              <a:off x="922020" y="4764981"/>
              <a:ext cx="1600200" cy="396240"/>
            </a:xfrm>
            <a:prstGeom prst="rect">
              <a:avLst/>
            </a:prstGeom>
            <a:solidFill>
              <a:srgbClr val="D1D2D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job queue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26BEE17E-C065-46C5-9CEE-C3DD869B3D16}"/>
              </a:ext>
            </a:extLst>
          </p:cNvPr>
          <p:cNvSpPr/>
          <p:nvPr/>
        </p:nvSpPr>
        <p:spPr>
          <a:xfrm>
            <a:off x="6096000" y="6400801"/>
            <a:ext cx="36068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Source: Operating System Concepts 9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p114 Figure 3.7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66456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Terminology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9720"/>
            <a:ext cx="8382000" cy="5105400"/>
          </a:xfrm>
        </p:spPr>
        <p:txBody>
          <a:bodyPr/>
          <a:lstStyle/>
          <a:p>
            <a:r>
              <a:rPr lang="en-US" altLang="zh-CN" b="1" dirty="0"/>
              <a:t>Degree of multiprogramming</a:t>
            </a:r>
            <a:endParaRPr lang="en-US" altLang="zh-CN" dirty="0"/>
          </a:p>
          <a:p>
            <a:pPr lvl="1"/>
            <a:r>
              <a:rPr lang="en-US" altLang="zh-CN" dirty="0"/>
              <a:t>the number of processes in memory</a:t>
            </a:r>
          </a:p>
          <a:p>
            <a:endParaRPr lang="en-US" altLang="zh-CN" dirty="0"/>
          </a:p>
          <a:p>
            <a:r>
              <a:rPr lang="en-US" altLang="zh-CN" b="1" dirty="0"/>
              <a:t>I/O-bound process</a:t>
            </a:r>
            <a:endParaRPr lang="en-US" altLang="zh-CN" dirty="0"/>
          </a:p>
          <a:p>
            <a:pPr lvl="1"/>
            <a:r>
              <a:rPr lang="en-US" altLang="zh-CN" dirty="0"/>
              <a:t>spends more time doing I/O than doing computations</a:t>
            </a:r>
          </a:p>
          <a:p>
            <a:endParaRPr lang="en-US" altLang="zh-CN" dirty="0"/>
          </a:p>
          <a:p>
            <a:r>
              <a:rPr lang="en-US" altLang="zh-CN" b="1" dirty="0"/>
              <a:t>CPU-bound process</a:t>
            </a:r>
            <a:endParaRPr lang="en-US" altLang="zh-CN" dirty="0"/>
          </a:p>
          <a:p>
            <a:pPr lvl="1"/>
            <a:r>
              <a:rPr lang="en-US" altLang="zh-CN" dirty="0"/>
              <a:t>doing I/O infrequently but using more time on computations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731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 Scheduler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1931"/>
            <a:ext cx="10515600" cy="4351338"/>
          </a:xfrm>
        </p:spPr>
        <p:txBody>
          <a:bodyPr/>
          <a:lstStyle/>
          <a:p>
            <a:r>
              <a:rPr lang="en-US" altLang="zh-CN" dirty="0"/>
              <a:t>Long Term Scheduler (</a:t>
            </a:r>
            <a:r>
              <a:rPr lang="en-US" altLang="zh-CN" b="1" dirty="0"/>
              <a:t>Job scheduler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Select processes from job queue(disk) </a:t>
            </a:r>
          </a:p>
          <a:p>
            <a:pPr lvl="1"/>
            <a:r>
              <a:rPr lang="en-US" altLang="zh-CN" dirty="0"/>
              <a:t>Load processes to ready queue(main memory) </a:t>
            </a:r>
          </a:p>
          <a:p>
            <a:pPr lvl="1"/>
            <a:r>
              <a:rPr lang="en-US" altLang="zh-CN" dirty="0"/>
              <a:t>Select a good </a:t>
            </a:r>
            <a:r>
              <a:rPr lang="en-US" altLang="zh-CN" b="1" dirty="0"/>
              <a:t>process mix </a:t>
            </a:r>
            <a:r>
              <a:rPr lang="en-US" altLang="zh-CN" dirty="0"/>
              <a:t>of </a:t>
            </a:r>
            <a:r>
              <a:rPr lang="en-US" altLang="zh-CN" i="1" dirty="0"/>
              <a:t>IO-bound</a:t>
            </a:r>
            <a:r>
              <a:rPr lang="en-US" altLang="zh-CN" dirty="0"/>
              <a:t> and </a:t>
            </a:r>
            <a:r>
              <a:rPr lang="en-US" altLang="zh-CN" i="1" dirty="0"/>
              <a:t>CPU-bound</a:t>
            </a:r>
            <a:r>
              <a:rPr lang="en-US" altLang="zh-CN" dirty="0"/>
              <a:t> processes</a:t>
            </a:r>
          </a:p>
          <a:p>
            <a:pPr lvl="1"/>
            <a:r>
              <a:rPr lang="en-US" altLang="zh-CN" dirty="0"/>
              <a:t>Control the </a:t>
            </a:r>
            <a:r>
              <a:rPr lang="en-US" altLang="zh-CN" b="1" dirty="0"/>
              <a:t>degree of multiprogramming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D644C66-B6F4-4D4F-B486-052DF77D4C4A}"/>
              </a:ext>
            </a:extLst>
          </p:cNvPr>
          <p:cNvGrpSpPr/>
          <p:nvPr/>
        </p:nvGrpSpPr>
        <p:grpSpPr>
          <a:xfrm>
            <a:off x="1663541" y="3779004"/>
            <a:ext cx="8864917" cy="2875400"/>
            <a:chOff x="922020" y="3525401"/>
            <a:chExt cx="8864917" cy="28754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58258C9-016F-4602-9AA2-2B1FCA953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5062" y="3525401"/>
              <a:ext cx="7381875" cy="287540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BADBD66-0DEF-4D0E-BD3D-8ABC4563EBC9}"/>
                </a:ext>
              </a:extLst>
            </p:cNvPr>
            <p:cNvSpPr/>
            <p:nvPr/>
          </p:nvSpPr>
          <p:spPr>
            <a:xfrm>
              <a:off x="922020" y="4764981"/>
              <a:ext cx="1600200" cy="396240"/>
            </a:xfrm>
            <a:prstGeom prst="rect">
              <a:avLst/>
            </a:prstGeom>
            <a:solidFill>
              <a:srgbClr val="D1D2D3"/>
            </a:solidFill>
            <a:ln w="19050">
              <a:solidFill>
                <a:srgbClr val="9A9899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job queue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CA7C13E7-F426-4656-BB5F-12F5611E94E7}"/>
              </a:ext>
            </a:extLst>
          </p:cNvPr>
          <p:cNvSpPr/>
          <p:nvPr/>
        </p:nvSpPr>
        <p:spPr>
          <a:xfrm>
            <a:off x="3322320" y="5422275"/>
            <a:ext cx="1531620" cy="396240"/>
          </a:xfrm>
          <a:prstGeom prst="wedgeRoundRectCallout">
            <a:avLst>
              <a:gd name="adj1" fmla="val -16641"/>
              <a:gd name="adj2" fmla="val -990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r>
              <a:rPr lang="en-US" altLang="zh-CN" dirty="0"/>
              <a:t>ob scheduler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DC7C920-3A4D-4FB0-BA7D-B3E123830F72}"/>
              </a:ext>
            </a:extLst>
          </p:cNvPr>
          <p:cNvSpPr/>
          <p:nvPr/>
        </p:nvSpPr>
        <p:spPr>
          <a:xfrm>
            <a:off x="6294120" y="6515904"/>
            <a:ext cx="36068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Source: Operating System Concepts 9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p114 Figure 3.7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53184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 Scheduler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5105"/>
            <a:ext cx="10515600" cy="4351338"/>
          </a:xfrm>
        </p:spPr>
        <p:txBody>
          <a:bodyPr/>
          <a:lstStyle/>
          <a:p>
            <a:r>
              <a:rPr lang="en-US" altLang="zh-CN" dirty="0"/>
              <a:t>Short Term Scheduler (</a:t>
            </a:r>
            <a:r>
              <a:rPr lang="en-US" altLang="zh-CN" b="1" dirty="0"/>
              <a:t>CPU scheduler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Select one process from ready queue</a:t>
            </a:r>
          </a:p>
          <a:p>
            <a:pPr lvl="1"/>
            <a:r>
              <a:rPr lang="en-US" altLang="zh-CN" dirty="0"/>
              <a:t>Execute it on CPU</a:t>
            </a:r>
          </a:p>
          <a:p>
            <a:pPr lvl="1"/>
            <a:r>
              <a:rPr lang="en-US" altLang="zh-CN" dirty="0"/>
              <a:t>Scheduling Algorithms: SJF, Round-Robin, Priority 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F16512F-623B-4DC9-AE32-F991ACEFA79C}"/>
              </a:ext>
            </a:extLst>
          </p:cNvPr>
          <p:cNvGrpSpPr/>
          <p:nvPr/>
        </p:nvGrpSpPr>
        <p:grpSpPr>
          <a:xfrm>
            <a:off x="1572101" y="3429000"/>
            <a:ext cx="8864917" cy="2875400"/>
            <a:chOff x="922020" y="3525401"/>
            <a:chExt cx="8864917" cy="28754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D346E39-044F-44C6-8EEE-A97290FBC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5062" y="3525401"/>
              <a:ext cx="7381875" cy="287540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733DEAF-3F4F-417B-9CD5-66589CEA61C5}"/>
                </a:ext>
              </a:extLst>
            </p:cNvPr>
            <p:cNvSpPr/>
            <p:nvPr/>
          </p:nvSpPr>
          <p:spPr>
            <a:xfrm>
              <a:off x="922020" y="4764981"/>
              <a:ext cx="1600200" cy="396240"/>
            </a:xfrm>
            <a:prstGeom prst="rect">
              <a:avLst/>
            </a:prstGeom>
            <a:solidFill>
              <a:srgbClr val="D1D2D3"/>
            </a:solidFill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job queue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CE70F15A-BAB7-4545-8A96-D991A600E1DA}"/>
              </a:ext>
            </a:extLst>
          </p:cNvPr>
          <p:cNvSpPr/>
          <p:nvPr/>
        </p:nvSpPr>
        <p:spPr>
          <a:xfrm>
            <a:off x="6654640" y="5064820"/>
            <a:ext cx="1600200" cy="396240"/>
          </a:xfrm>
          <a:prstGeom prst="wedgeRoundRectCallout">
            <a:avLst>
              <a:gd name="adj1" fmla="val -17117"/>
              <a:gd name="adj2" fmla="val -894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  <a:r>
              <a:rPr lang="en-US" altLang="zh-CN" dirty="0"/>
              <a:t> scheduler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35468C-916C-4DE3-8BBC-4CC1324B3202}"/>
              </a:ext>
            </a:extLst>
          </p:cNvPr>
          <p:cNvSpPr/>
          <p:nvPr/>
        </p:nvSpPr>
        <p:spPr>
          <a:xfrm>
            <a:off x="6096000" y="6354375"/>
            <a:ext cx="36068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Source: Operating System Concepts 9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p114 Figure 3.7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71604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 Scheduler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0345"/>
            <a:ext cx="10515600" cy="4351338"/>
          </a:xfrm>
        </p:spPr>
        <p:txBody>
          <a:bodyPr/>
          <a:lstStyle/>
          <a:p>
            <a:r>
              <a:rPr lang="en-US" altLang="zh-CN" dirty="0"/>
              <a:t>Medium Term Scheduler(</a:t>
            </a:r>
            <a:r>
              <a:rPr lang="en-US" altLang="zh-CN" b="1" dirty="0"/>
              <a:t>Swapping scheduler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b="1" dirty="0"/>
              <a:t>swap</a:t>
            </a:r>
            <a:r>
              <a:rPr lang="en-US" altLang="zh-CN" dirty="0"/>
              <a:t> a process(IO-bound/CPU-bound) </a:t>
            </a:r>
            <a:r>
              <a:rPr lang="en-US" altLang="zh-CN" b="1" dirty="0"/>
              <a:t>out</a:t>
            </a:r>
            <a:r>
              <a:rPr lang="en-US" altLang="zh-CN" dirty="0"/>
              <a:t> of memory</a:t>
            </a:r>
          </a:p>
          <a:p>
            <a:pPr lvl="1"/>
            <a:r>
              <a:rPr lang="en-US" altLang="zh-CN" b="1" dirty="0"/>
              <a:t>swap</a:t>
            </a:r>
            <a:r>
              <a:rPr lang="en-US" altLang="zh-CN" dirty="0"/>
              <a:t> the process back </a:t>
            </a:r>
            <a:r>
              <a:rPr lang="en-US" altLang="zh-CN" b="1" dirty="0"/>
              <a:t>into</a:t>
            </a:r>
            <a:r>
              <a:rPr lang="en-US" altLang="zh-CN" dirty="0"/>
              <a:t> memory  </a:t>
            </a:r>
          </a:p>
          <a:p>
            <a:pPr lvl="1"/>
            <a:r>
              <a:rPr lang="en-US" altLang="zh-CN" dirty="0"/>
              <a:t>reduce the </a:t>
            </a:r>
            <a:r>
              <a:rPr lang="en-US" altLang="zh-CN" b="1" dirty="0"/>
              <a:t>degree of multiprogramming</a:t>
            </a:r>
          </a:p>
          <a:p>
            <a:pPr lvl="1"/>
            <a:r>
              <a:rPr lang="en-US" altLang="zh-CN" dirty="0"/>
              <a:t>improve the </a:t>
            </a:r>
            <a:r>
              <a:rPr lang="en-US" altLang="zh-CN" b="1" dirty="0"/>
              <a:t>process mix </a:t>
            </a:r>
          </a:p>
        </p:txBody>
      </p:sp>
      <p:sp>
        <p:nvSpPr>
          <p:cNvPr id="11" name="矩形 10"/>
          <p:cNvSpPr/>
          <p:nvPr/>
        </p:nvSpPr>
        <p:spPr>
          <a:xfrm>
            <a:off x="6096000" y="6400801"/>
            <a:ext cx="36068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Source: Operating System Concepts 9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p114 Figure 3.7</a:t>
            </a:r>
            <a:endParaRPr lang="zh-CN" altLang="en-US" sz="12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FB3B5CF-CDC9-49D2-8BC0-CFE65D36DBA3}"/>
              </a:ext>
            </a:extLst>
          </p:cNvPr>
          <p:cNvGrpSpPr/>
          <p:nvPr/>
        </p:nvGrpSpPr>
        <p:grpSpPr>
          <a:xfrm>
            <a:off x="922020" y="3525401"/>
            <a:ext cx="8864917" cy="2875400"/>
            <a:chOff x="922020" y="3525401"/>
            <a:chExt cx="8864917" cy="28754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5062" y="3525401"/>
              <a:ext cx="7381875" cy="28754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FCE6480-3FBC-44DC-B105-5AA5E6FFDA68}"/>
                </a:ext>
              </a:extLst>
            </p:cNvPr>
            <p:cNvSpPr/>
            <p:nvPr/>
          </p:nvSpPr>
          <p:spPr>
            <a:xfrm>
              <a:off x="922020" y="4764981"/>
              <a:ext cx="1600200" cy="396240"/>
            </a:xfrm>
            <a:prstGeom prst="rect">
              <a:avLst/>
            </a:prstGeom>
            <a:solidFill>
              <a:srgbClr val="D1D2D3"/>
            </a:solidFill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job queue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4A7B4BFD-BEA4-4F0E-B92E-A675FDF46DB4}"/>
              </a:ext>
            </a:extLst>
          </p:cNvPr>
          <p:cNvSpPr/>
          <p:nvPr/>
        </p:nvSpPr>
        <p:spPr>
          <a:xfrm>
            <a:off x="8321039" y="3192780"/>
            <a:ext cx="1449229" cy="573405"/>
          </a:xfrm>
          <a:prstGeom prst="wedgeRoundRectCallout">
            <a:avLst>
              <a:gd name="adj1" fmla="val -19974"/>
              <a:gd name="adj2" fmla="val 836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Swapping</a:t>
            </a:r>
            <a:r>
              <a:rPr lang="en-US" altLang="zh-CN" dirty="0"/>
              <a:t> scheduler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20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a process </a:t>
            </a:r>
            <a:r>
              <a:rPr lang="en-US" altLang="zh-CN" dirty="0" smtClean="0"/>
              <a:t>go </a:t>
            </a:r>
            <a:r>
              <a:rPr lang="en-US" altLang="zh-CN" dirty="0"/>
              <a:t>after execution?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9952" y="4863233"/>
            <a:ext cx="8893175" cy="1827127"/>
          </a:xfrm>
        </p:spPr>
        <p:txBody>
          <a:bodyPr/>
          <a:lstStyle/>
          <a:p>
            <a:r>
              <a:rPr lang="en-US" altLang="zh-CN" sz="2000" dirty="0"/>
              <a:t>normal terminate</a:t>
            </a:r>
          </a:p>
          <a:p>
            <a:r>
              <a:rPr lang="en-US" altLang="zh-CN" sz="2000" dirty="0"/>
              <a:t>issue an I/O request and then be placed in an I/O queue</a:t>
            </a:r>
          </a:p>
          <a:p>
            <a:r>
              <a:rPr lang="en-US" altLang="zh-CN" sz="2000" dirty="0"/>
              <a:t>create a new child process and wait for the child’s termination</a:t>
            </a:r>
          </a:p>
          <a:p>
            <a:r>
              <a:rPr lang="en-US" altLang="zh-CN" sz="2000" dirty="0"/>
              <a:t>remove from CPU due to an interrupt and back in the ready queue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6477000" y="6549571"/>
            <a:ext cx="33297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Source: Operating System Concepts 9</a:t>
            </a:r>
            <a:r>
              <a:rPr lang="en-US" altLang="zh-CN" sz="1100" baseline="30000" dirty="0"/>
              <a:t>th</a:t>
            </a:r>
            <a:r>
              <a:rPr lang="en-US" altLang="zh-CN" sz="1100" dirty="0"/>
              <a:t> p112 Figure 3.6</a:t>
            </a:r>
            <a:endParaRPr lang="zh-CN" altLang="en-US" sz="11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533" y="1501834"/>
            <a:ext cx="5738813" cy="336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1540" y="617220"/>
            <a:ext cx="7162800" cy="5334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OS Scheduler Comparison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50587"/>
              </p:ext>
            </p:extLst>
          </p:nvPr>
        </p:nvGraphicFramePr>
        <p:xfrm>
          <a:off x="1943100" y="1798321"/>
          <a:ext cx="7848600" cy="3962399"/>
        </p:xfrm>
        <a:graphic>
          <a:graphicData uri="http://schemas.openxmlformats.org/drawingml/2006/table">
            <a:tbl>
              <a:tblPr/>
              <a:tblGrid>
                <a:gridCol w="2616200">
                  <a:extLst>
                    <a:ext uri="{9D8B030D-6E8A-4147-A177-3AD203B41FA5}">
                      <a16:colId xmlns:a16="http://schemas.microsoft.com/office/drawing/2014/main" val="3473670169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325710745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1152107336"/>
                    </a:ext>
                  </a:extLst>
                </a:gridCol>
              </a:tblGrid>
              <a:tr h="357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Long-Term Scheduler</a:t>
                      </a:r>
                      <a:endParaRPr lang="zh-CN" altLang="en-US" sz="1600" b="1" dirty="0"/>
                    </a:p>
                  </a:txBody>
                  <a:tcPr marL="37987" marR="37987" marT="37987" marB="37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Short-Term Scheduler</a:t>
                      </a:r>
                    </a:p>
                  </a:txBody>
                  <a:tcPr marL="37987" marR="37987" marT="37987" marB="37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Medium-Term Scheduler</a:t>
                      </a:r>
                    </a:p>
                  </a:txBody>
                  <a:tcPr marL="37987" marR="37987" marT="37987" marB="37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20461"/>
                  </a:ext>
                </a:extLst>
              </a:tr>
              <a:tr h="5733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>
                          <a:effectLst/>
                        </a:rPr>
                        <a:t>It is a job scheduler</a:t>
                      </a:r>
                    </a:p>
                  </a:txBody>
                  <a:tcPr marL="37987" marR="37987" marT="37987" marB="37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>
                          <a:effectLst/>
                        </a:rPr>
                        <a:t>It is a CPU scheduler</a:t>
                      </a:r>
                    </a:p>
                  </a:txBody>
                  <a:tcPr marL="37987" marR="37987" marT="37987" marB="37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>
                          <a:effectLst/>
                        </a:rPr>
                        <a:t>It is a process swapping scheduler</a:t>
                      </a:r>
                    </a:p>
                  </a:txBody>
                  <a:tcPr marL="37987" marR="37987" marT="37987" marB="37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258284"/>
                  </a:ext>
                </a:extLst>
              </a:tr>
              <a:tr h="7255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>
                          <a:effectLst/>
                        </a:rPr>
                        <a:t>Speed is </a:t>
                      </a:r>
                      <a:r>
                        <a:rPr lang="en-US" sz="1600" b="1" dirty="0">
                          <a:effectLst/>
                        </a:rPr>
                        <a:t>lesser</a:t>
                      </a:r>
                      <a:r>
                        <a:rPr lang="en-US" sz="1600" b="0" dirty="0">
                          <a:effectLst/>
                        </a:rPr>
                        <a:t> than short term scheduler</a:t>
                      </a:r>
                    </a:p>
                  </a:txBody>
                  <a:tcPr marL="37987" marR="37987" marT="37987" marB="37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>
                          <a:effectLst/>
                        </a:rPr>
                        <a:t>Speed is </a:t>
                      </a:r>
                      <a:r>
                        <a:rPr lang="en-US" sz="1600" b="1" dirty="0">
                          <a:effectLst/>
                        </a:rPr>
                        <a:t>fastest</a:t>
                      </a:r>
                      <a:r>
                        <a:rPr lang="en-US" sz="1600" b="0" dirty="0">
                          <a:effectLst/>
                        </a:rPr>
                        <a:t> among other two</a:t>
                      </a:r>
                    </a:p>
                  </a:txBody>
                  <a:tcPr marL="37987" marR="37987" marT="37987" marB="37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>
                          <a:effectLst/>
                        </a:rPr>
                        <a:t>Speed is in </a:t>
                      </a:r>
                      <a:r>
                        <a:rPr lang="en-US" sz="1600" b="1" dirty="0">
                          <a:effectLst/>
                        </a:rPr>
                        <a:t>between</a:t>
                      </a:r>
                      <a:r>
                        <a:rPr lang="en-US" sz="1600" b="0" dirty="0">
                          <a:effectLst/>
                        </a:rPr>
                        <a:t> both short and long term scheduler</a:t>
                      </a:r>
                    </a:p>
                  </a:txBody>
                  <a:tcPr marL="37987" marR="37987" marT="37987" marB="37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287290"/>
                  </a:ext>
                </a:extLst>
              </a:tr>
              <a:tr h="9368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>
                          <a:effectLst/>
                        </a:rPr>
                        <a:t>It </a:t>
                      </a:r>
                      <a:r>
                        <a:rPr lang="en-US" sz="1600" b="1" dirty="0">
                          <a:effectLst/>
                        </a:rPr>
                        <a:t>controls</a:t>
                      </a:r>
                      <a:r>
                        <a:rPr lang="en-US" sz="1600" b="0" dirty="0">
                          <a:effectLst/>
                        </a:rPr>
                        <a:t> the degree of multiprogramming</a:t>
                      </a:r>
                    </a:p>
                  </a:txBody>
                  <a:tcPr marL="37987" marR="37987" marT="37987" marB="37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>
                          <a:effectLst/>
                        </a:rPr>
                        <a:t>It provides </a:t>
                      </a:r>
                      <a:r>
                        <a:rPr lang="en-US" sz="1600" b="1" dirty="0">
                          <a:effectLst/>
                        </a:rPr>
                        <a:t>lesser control </a:t>
                      </a:r>
                      <a:r>
                        <a:rPr lang="en-US" sz="1600" b="0" dirty="0">
                          <a:effectLst/>
                        </a:rPr>
                        <a:t>over degree of multiprogramming</a:t>
                      </a:r>
                    </a:p>
                  </a:txBody>
                  <a:tcPr marL="37987" marR="37987" marT="37987" marB="37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>
                          <a:effectLst/>
                        </a:rPr>
                        <a:t>It </a:t>
                      </a:r>
                      <a:r>
                        <a:rPr lang="en-US" sz="1600" b="1" dirty="0">
                          <a:effectLst/>
                        </a:rPr>
                        <a:t>reduces</a:t>
                      </a:r>
                      <a:r>
                        <a:rPr lang="en-US" sz="1600" b="0" dirty="0">
                          <a:effectLst/>
                        </a:rPr>
                        <a:t> the degree of multiprogramming</a:t>
                      </a:r>
                    </a:p>
                  </a:txBody>
                  <a:tcPr marL="37987" marR="37987" marT="37987" marB="37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224896"/>
                  </a:ext>
                </a:extLst>
              </a:tr>
              <a:tr h="13696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>
                          <a:effectLst/>
                        </a:rPr>
                        <a:t>It selects processes from </a:t>
                      </a:r>
                      <a:r>
                        <a:rPr lang="en-US" sz="1600" b="1" dirty="0">
                          <a:effectLst/>
                        </a:rPr>
                        <a:t>pool(disk) </a:t>
                      </a:r>
                      <a:r>
                        <a:rPr lang="en-US" sz="1600" b="0" dirty="0">
                          <a:effectLst/>
                        </a:rPr>
                        <a:t>and loads them into </a:t>
                      </a:r>
                      <a:r>
                        <a:rPr lang="en-US" sz="1600" b="1" dirty="0">
                          <a:effectLst/>
                        </a:rPr>
                        <a:t>memory</a:t>
                      </a:r>
                      <a:r>
                        <a:rPr lang="en-US" sz="1600" b="0" dirty="0">
                          <a:effectLst/>
                        </a:rPr>
                        <a:t> for execution</a:t>
                      </a:r>
                    </a:p>
                  </a:txBody>
                  <a:tcPr marL="37987" marR="37987" marT="37987" marB="37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>
                          <a:effectLst/>
                        </a:rPr>
                        <a:t>It selects those processes which are </a:t>
                      </a:r>
                      <a:r>
                        <a:rPr lang="en-US" sz="1600" b="1" dirty="0">
                          <a:effectLst/>
                        </a:rPr>
                        <a:t>ready to execute</a:t>
                      </a:r>
                    </a:p>
                  </a:txBody>
                  <a:tcPr marL="37987" marR="37987" marT="37987" marB="37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>
                          <a:effectLst/>
                        </a:rPr>
                        <a:t>It can </a:t>
                      </a:r>
                      <a:r>
                        <a:rPr lang="en-US" sz="1600" b="1" dirty="0">
                          <a:effectLst/>
                        </a:rPr>
                        <a:t>re-introduce</a:t>
                      </a:r>
                      <a:r>
                        <a:rPr lang="en-US" sz="1600" b="0" dirty="0">
                          <a:effectLst/>
                        </a:rPr>
                        <a:t> the process into memory and execution can be continued</a:t>
                      </a:r>
                    </a:p>
                  </a:txBody>
                  <a:tcPr marL="37987" marR="37987" marT="37987" marB="37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0817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562600" y="6522027"/>
            <a:ext cx="52578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hlinkClick r:id="rId2"/>
              </a:rPr>
              <a:t>https://www.tutorialspoint.com/operating_system/os_process_scheduling.htm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81990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63D28-EDB1-4D23-B256-A3EF36BA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C3F9EC-4E64-4273-8E8F-9FAA1A2C5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altLang="zh-CN" dirty="0"/>
              <a:t>ou are </a:t>
            </a:r>
            <a:r>
              <a:rPr lang="en-US" altLang="zh-CN" dirty="0" smtClean="0"/>
              <a:t>asked </a:t>
            </a:r>
            <a:r>
              <a:rPr lang="en-US" altLang="zh-CN" dirty="0"/>
              <a:t>to finish a simple CPU scheduler.</a:t>
            </a:r>
          </a:p>
          <a:p>
            <a:r>
              <a:rPr lang="en-US" dirty="0"/>
              <a:t>One can add, remove, </a:t>
            </a:r>
            <a:r>
              <a:rPr lang="en-US" dirty="0" smtClean="0"/>
              <a:t>query jobs, </a:t>
            </a:r>
            <a:r>
              <a:rPr lang="en-US" dirty="0"/>
              <a:t>the scheduler can schedule the job according the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37639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1E59D-B88A-465F-8D3E-C75C790E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altLang="zh-CN" dirty="0"/>
              <a:t>utline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57649-B8FB-4AD9-A06B-522C4157D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504"/>
            <a:ext cx="10515600" cy="4776881"/>
          </a:xfrm>
        </p:spPr>
        <p:txBody>
          <a:bodyPr/>
          <a:lstStyle/>
          <a:p>
            <a:r>
              <a:rPr lang="en-US" dirty="0"/>
              <a:t>Thread</a:t>
            </a:r>
          </a:p>
          <a:p>
            <a:pPr lvl="1"/>
            <a:r>
              <a:rPr lang="en-US" dirty="0"/>
              <a:t>Why multithreading?</a:t>
            </a:r>
          </a:p>
          <a:p>
            <a:pPr lvl="1"/>
            <a:r>
              <a:rPr lang="en-US" dirty="0"/>
              <a:t>Thread libraries</a:t>
            </a:r>
          </a:p>
          <a:p>
            <a:pPr lvl="1"/>
            <a:r>
              <a:rPr lang="en-US" dirty="0"/>
              <a:t>Practice</a:t>
            </a:r>
          </a:p>
          <a:p>
            <a:pPr lvl="1"/>
            <a:r>
              <a:rPr lang="en-US" dirty="0"/>
              <a:t>Threading </a:t>
            </a:r>
            <a:r>
              <a:rPr lang="en-US" dirty="0" smtClean="0"/>
              <a:t>issue</a:t>
            </a:r>
            <a:endParaRPr lang="en-US" dirty="0"/>
          </a:p>
          <a:p>
            <a:r>
              <a:rPr lang="en-US" dirty="0"/>
              <a:t>Schedule</a:t>
            </a:r>
          </a:p>
          <a:p>
            <a:pPr lvl="1"/>
            <a:r>
              <a:rPr lang="en-US" dirty="0"/>
              <a:t>Why scheduling?</a:t>
            </a:r>
          </a:p>
          <a:p>
            <a:pPr lvl="1"/>
            <a:r>
              <a:rPr lang="en-US" dirty="0"/>
              <a:t>Three level scheduling</a:t>
            </a:r>
          </a:p>
          <a:p>
            <a:r>
              <a:rPr lang="en-US" dirty="0"/>
              <a:t>Assignment: Scheduler</a:t>
            </a:r>
          </a:p>
        </p:txBody>
      </p:sp>
    </p:spTree>
    <p:extLst>
      <p:ext uri="{BB962C8B-B14F-4D97-AF65-F5344CB8AC3E}">
        <p14:creationId xmlns:p14="http://schemas.microsoft.com/office/powerpoint/2010/main" val="2849826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AF53B-E05C-4BE8-9DF4-7879F849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of </a:t>
            </a:r>
            <a:r>
              <a:rPr lang="en-US" altLang="zh-CN" dirty="0"/>
              <a:t>CPU scheduler</a:t>
            </a:r>
            <a:r>
              <a:rPr 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D7FB9-7949-425C-BABF-AAF049F25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Nonpreemptive</a:t>
            </a:r>
            <a:endParaRPr lang="en-US" dirty="0"/>
          </a:p>
          <a:p>
            <a:r>
              <a:rPr lang="en-US" dirty="0"/>
              <a:t>Preemptive</a:t>
            </a:r>
          </a:p>
          <a:p>
            <a:pPr lvl="1"/>
            <a:r>
              <a:rPr lang="en-US" dirty="0"/>
              <a:t>Priority</a:t>
            </a:r>
          </a:p>
          <a:p>
            <a:pPr lvl="1"/>
            <a:r>
              <a:rPr lang="en-US" dirty="0"/>
              <a:t>Shortest job first</a:t>
            </a:r>
          </a:p>
          <a:p>
            <a:pPr lvl="1"/>
            <a:r>
              <a:rPr lang="en-US" altLang="zh-CN" dirty="0"/>
              <a:t>Round-Robin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82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Strategy: Priority based round-robin, time slice: 100ms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Job Status: READY, RUNNING, DONE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Priority Level: 0, 1, 2, 3 (from low to high)</a:t>
            </a:r>
          </a:p>
          <a:p>
            <a:endParaRPr lang="en-US" altLang="zh-CN" dirty="0"/>
          </a:p>
          <a:p>
            <a:r>
              <a:rPr lang="en-US" altLang="zh-CN" dirty="0"/>
              <a:t>Initial priority vs Current </a:t>
            </a:r>
            <a:r>
              <a:rPr lang="en-US" altLang="zh-CN" dirty="0" smtClean="0"/>
              <a:t>priority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9123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File organization:</a:t>
            </a:r>
          </a:p>
          <a:p>
            <a:pPr lvl="1"/>
            <a:r>
              <a:rPr lang="en-US" altLang="zh-CN" sz="2000" b="1" dirty="0" err="1"/>
              <a:t>sample.c</a:t>
            </a:r>
            <a:r>
              <a:rPr lang="en-US" altLang="zh-CN" sz="2000" b="1" dirty="0"/>
              <a:t>: </a:t>
            </a:r>
            <a:r>
              <a:rPr lang="en-US" altLang="zh-CN" sz="2000" dirty="0"/>
              <a:t>a sample job which runs more than 100ms 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b="1" dirty="0" err="1"/>
              <a:t>scheduler.c</a:t>
            </a:r>
            <a:r>
              <a:rPr lang="en-US" altLang="zh-CN" sz="2000" b="1" dirty="0"/>
              <a:t>: </a:t>
            </a:r>
            <a:r>
              <a:rPr lang="en-US" altLang="zh-CN" sz="2000" dirty="0"/>
              <a:t>the main part of this scheduling system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b="1" dirty="0" err="1"/>
              <a:t>enq.c</a:t>
            </a:r>
            <a:r>
              <a:rPr lang="en-US" altLang="zh-CN" sz="2000" b="1" dirty="0"/>
              <a:t>: </a:t>
            </a:r>
            <a:r>
              <a:rPr lang="en-US" altLang="zh-CN" sz="2000" dirty="0"/>
              <a:t>operations about job enqueue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b="1" dirty="0" err="1"/>
              <a:t>deq.c</a:t>
            </a:r>
            <a:r>
              <a:rPr lang="en-US" altLang="zh-CN" sz="2000" b="1" dirty="0"/>
              <a:t>: </a:t>
            </a:r>
            <a:r>
              <a:rPr lang="en-US" altLang="zh-CN" sz="2000" dirty="0"/>
              <a:t>operations about job </a:t>
            </a:r>
            <a:r>
              <a:rPr lang="en-US" altLang="zh-CN" sz="2000" dirty="0" err="1"/>
              <a:t>dequeue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b="1" dirty="0" err="1"/>
              <a:t>stat.c</a:t>
            </a:r>
            <a:r>
              <a:rPr lang="en-US" altLang="zh-CN" sz="2000" b="1" dirty="0"/>
              <a:t>: </a:t>
            </a:r>
            <a:r>
              <a:rPr lang="en-US" altLang="zh-CN" sz="2000" dirty="0"/>
              <a:t>operations about printing status</a:t>
            </a:r>
          </a:p>
          <a:p>
            <a:pPr lvl="1"/>
            <a:endParaRPr lang="en-US" altLang="zh-CN" sz="2000" b="1" dirty="0"/>
          </a:p>
          <a:p>
            <a:pPr lvl="1"/>
            <a:r>
              <a:rPr lang="en-US" altLang="zh-CN" sz="2000" b="1" dirty="0" err="1"/>
              <a:t>job.h</a:t>
            </a:r>
            <a:r>
              <a:rPr lang="en-US" altLang="zh-CN" sz="2000" b="1" dirty="0"/>
              <a:t>: </a:t>
            </a:r>
            <a:r>
              <a:rPr lang="en-US" altLang="zh-CN" sz="2000" dirty="0"/>
              <a:t>relevant data structures for job</a:t>
            </a:r>
            <a:endParaRPr lang="en-US" altLang="zh-CN" sz="2000" b="1" dirty="0"/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06795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Scheduler.c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Function:</a:t>
            </a:r>
          </a:p>
          <a:p>
            <a:pPr lvl="1"/>
            <a:r>
              <a:rPr lang="en-US" altLang="zh-CN" dirty="0"/>
              <a:t>Create a process for a new job. Set its state to READY and put it in the waiting queue.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A job will </a:t>
            </a:r>
            <a:r>
              <a:rPr lang="en-US" altLang="zh-CN" dirty="0" err="1"/>
              <a:t>dequeue</a:t>
            </a:r>
            <a:r>
              <a:rPr lang="en-US" altLang="zh-CN" dirty="0"/>
              <a:t> when receive </a:t>
            </a:r>
            <a:r>
              <a:rPr lang="en-US" altLang="zh-CN" dirty="0" err="1"/>
              <a:t>dequeue</a:t>
            </a:r>
            <a:r>
              <a:rPr lang="en-US" altLang="zh-CN" dirty="0"/>
              <a:t> request, and the relevant data structure will be cleared. </a:t>
            </a:r>
          </a:p>
          <a:p>
            <a:pPr lvl="2"/>
            <a:r>
              <a:rPr lang="en-US" altLang="zh-CN" dirty="0"/>
              <a:t>If the job is currently running, it will first stop running and then </a:t>
            </a:r>
            <a:r>
              <a:rPr lang="en-US" altLang="zh-CN" dirty="0" err="1"/>
              <a:t>dequeue</a:t>
            </a:r>
            <a:r>
              <a:rPr lang="en-US" altLang="zh-CN" dirty="0"/>
              <a:t>.</a:t>
            </a:r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If status request, it outputs information about the currently running job and all jobs in the waiting queue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310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Enq.c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Send a </a:t>
            </a:r>
            <a:r>
              <a:rPr lang="en-US" altLang="zh-CN" dirty="0" err="1"/>
              <a:t>enqueue</a:t>
            </a:r>
            <a:r>
              <a:rPr lang="en-US" altLang="zh-CN" dirty="0"/>
              <a:t> request to the scheduler and submit the job for running.</a:t>
            </a:r>
          </a:p>
          <a:p>
            <a:r>
              <a:rPr lang="en-US" altLang="zh-CN" dirty="0"/>
              <a:t>Scheduler</a:t>
            </a:r>
          </a:p>
          <a:p>
            <a:pPr lvl="1"/>
            <a:r>
              <a:rPr lang="en-US" altLang="zh-CN" dirty="0"/>
              <a:t>assigns a unique </a:t>
            </a:r>
            <a:r>
              <a:rPr lang="en-US" altLang="zh-CN" dirty="0" err="1"/>
              <a:t>jid</a:t>
            </a:r>
            <a:r>
              <a:rPr lang="en-US" altLang="zh-CN" dirty="0"/>
              <a:t> to each job; </a:t>
            </a:r>
          </a:p>
          <a:p>
            <a:pPr lvl="1"/>
            <a:r>
              <a:rPr lang="en-US" altLang="zh-CN" dirty="0"/>
              <a:t>create a process for it and set its status to READY; </a:t>
            </a:r>
          </a:p>
          <a:p>
            <a:pPr lvl="1"/>
            <a:r>
              <a:rPr lang="en-US" altLang="zh-CN" dirty="0"/>
              <a:t>put this process into the waiting queue.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55420" y="4566782"/>
            <a:ext cx="3663054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800" dirty="0" err="1"/>
              <a:t>enq</a:t>
            </a:r>
            <a:r>
              <a:rPr lang="en-US" altLang="zh-CN" sz="2800" dirty="0"/>
              <a:t> [-p </a:t>
            </a:r>
            <a:r>
              <a:rPr lang="en-US" altLang="zh-CN" sz="2800" dirty="0" err="1"/>
              <a:t>num</a:t>
            </a:r>
            <a:r>
              <a:rPr lang="en-US" altLang="zh-CN" sz="2800" dirty="0"/>
              <a:t>] </a:t>
            </a:r>
            <a:r>
              <a:rPr lang="en-US" altLang="zh-CN" sz="2800" dirty="0" err="1"/>
              <a:t>e_file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args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455420" y="5224939"/>
            <a:ext cx="5181600" cy="101566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000" dirty="0"/>
              <a:t>-p </a:t>
            </a:r>
            <a:r>
              <a:rPr lang="en-US" altLang="zh-CN" sz="2000" dirty="0" err="1"/>
              <a:t>num</a:t>
            </a:r>
            <a:r>
              <a:rPr lang="zh-CN" altLang="en-US" sz="2000" dirty="0"/>
              <a:t>： </a:t>
            </a:r>
            <a:r>
              <a:rPr lang="en-US" altLang="zh-CN" sz="2000" dirty="0"/>
              <a:t>optional, assign an initial priority</a:t>
            </a:r>
            <a:endParaRPr lang="zh-CN" altLang="en-US" sz="2000" dirty="0"/>
          </a:p>
          <a:p>
            <a:pPr eaLnBrk="1" hangingPunct="1">
              <a:buFontTx/>
              <a:buNone/>
            </a:pPr>
            <a:r>
              <a:rPr lang="en-US" altLang="zh-CN" sz="2000" dirty="0" err="1"/>
              <a:t>e_file</a:t>
            </a:r>
            <a:r>
              <a:rPr lang="en-US" altLang="zh-CN" sz="2000" dirty="0"/>
              <a:t>: the name of the executable file </a:t>
            </a:r>
          </a:p>
          <a:p>
            <a:pPr eaLnBrk="1" hangingPunct="1">
              <a:buFontTx/>
              <a:buNone/>
            </a:pPr>
            <a:r>
              <a:rPr lang="en-US" altLang="zh-CN" sz="2000" dirty="0" err="1"/>
              <a:t>args</a:t>
            </a:r>
            <a:r>
              <a:rPr lang="zh-CN" altLang="en-US" sz="2000" dirty="0"/>
              <a:t>： </a:t>
            </a:r>
            <a:r>
              <a:rPr lang="en-US" altLang="zh-CN" sz="2000" dirty="0"/>
              <a:t>the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 of the executable file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6437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Deq.c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Send a </a:t>
            </a:r>
            <a:r>
              <a:rPr lang="en-US" altLang="zh-CN" dirty="0" err="1"/>
              <a:t>dequeue</a:t>
            </a:r>
            <a:r>
              <a:rPr lang="en-US" altLang="zh-CN" dirty="0"/>
              <a:t> request to the scheduler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60874" y="2720340"/>
            <a:ext cx="1180131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800" dirty="0" err="1"/>
              <a:t>deq</a:t>
            </a:r>
            <a:r>
              <a:rPr lang="en-US" altLang="zh-CN" sz="2800" dirty="0"/>
              <a:t> </a:t>
            </a:r>
            <a:r>
              <a:rPr lang="en-US" altLang="zh-CN" sz="2800" dirty="0" err="1"/>
              <a:t>jid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260874" y="3495690"/>
            <a:ext cx="4309346" cy="4616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 err="1"/>
              <a:t>jid</a:t>
            </a:r>
            <a:r>
              <a:rPr lang="zh-CN" altLang="en-US" sz="2400" dirty="0"/>
              <a:t>： </a:t>
            </a:r>
            <a:r>
              <a:rPr lang="en-US" altLang="zh-CN" sz="2400" dirty="0" err="1"/>
              <a:t>jid</a:t>
            </a:r>
            <a:r>
              <a:rPr lang="en-US" altLang="zh-CN" sz="2400" dirty="0"/>
              <a:t> that need dequeue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7751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stats.c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Print out the following information of current running jobs and jobs in waiting queue on standard output:</a:t>
            </a:r>
          </a:p>
          <a:p>
            <a:pPr lvl="1"/>
            <a:r>
              <a:rPr lang="en-US" altLang="zh-CN" dirty="0" err="1"/>
              <a:t>pid</a:t>
            </a:r>
            <a:endParaRPr lang="en-US" altLang="zh-CN" dirty="0"/>
          </a:p>
          <a:p>
            <a:pPr lvl="1"/>
            <a:r>
              <a:rPr lang="en-US" altLang="zh-CN" dirty="0"/>
              <a:t>user name</a:t>
            </a:r>
          </a:p>
          <a:p>
            <a:pPr lvl="1"/>
            <a:r>
              <a:rPr lang="en-US" altLang="zh-CN" dirty="0"/>
              <a:t>execution time</a:t>
            </a:r>
          </a:p>
          <a:p>
            <a:pPr lvl="1"/>
            <a:r>
              <a:rPr lang="en-US" altLang="zh-CN" dirty="0"/>
              <a:t>waiting time</a:t>
            </a:r>
          </a:p>
          <a:p>
            <a:pPr lvl="1"/>
            <a:r>
              <a:rPr lang="en-US" altLang="zh-CN" dirty="0"/>
              <a:t>create time</a:t>
            </a:r>
          </a:p>
          <a:p>
            <a:pPr lvl="1"/>
            <a:r>
              <a:rPr lang="en-US" altLang="zh-CN" dirty="0"/>
              <a:t>job status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422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Job.h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the data struct of all things.</a:t>
            </a:r>
          </a:p>
          <a:p>
            <a:endParaRPr lang="en-US" altLang="zh-CN" dirty="0"/>
          </a:p>
          <a:p>
            <a:r>
              <a:rPr lang="en-US" altLang="zh-CN" dirty="0"/>
              <a:t>Define the path of FIFO(use for communicate between all components).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 a </a:t>
            </a:r>
            <a:r>
              <a:rPr lang="en-US" altLang="zh-CN" dirty="0" err="1"/>
              <a:t>fifo</a:t>
            </a:r>
            <a:r>
              <a:rPr lang="en-US" altLang="zh-CN" dirty="0"/>
              <a:t> file in this path to let it work.</a:t>
            </a:r>
          </a:p>
        </p:txBody>
      </p:sp>
    </p:spTree>
    <p:extLst>
      <p:ext uri="{BB962C8B-B14F-4D97-AF65-F5344CB8AC3E}">
        <p14:creationId xmlns:p14="http://schemas.microsoft.com/office/powerpoint/2010/main" val="372408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4513"/>
            <a:ext cx="10515600" cy="483986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/>
              <a:t>M</a:t>
            </a:r>
            <a:r>
              <a:rPr lang="en-US" altLang="zh-CN" b="1" dirty="0" smtClean="0"/>
              <a:t>odify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do_stat</a:t>
            </a:r>
            <a:r>
              <a:rPr lang="en-US" altLang="zh-CN" dirty="0" smtClean="0"/>
              <a:t>() in </a:t>
            </a:r>
            <a:r>
              <a:rPr lang="en-US" altLang="zh-CN" dirty="0" err="1" smtClean="0"/>
              <a:t>scheduler.c</a:t>
            </a:r>
            <a:r>
              <a:rPr lang="en-US" altLang="zh-CN" dirty="0" smtClean="0"/>
              <a:t> such that it can also output </a:t>
            </a:r>
            <a:r>
              <a:rPr lang="en-US" altLang="zh-CN" b="1" i="1" dirty="0" err="1" smtClean="0"/>
              <a:t>jobname</a:t>
            </a:r>
            <a:r>
              <a:rPr lang="en-US" altLang="zh-CN" dirty="0" smtClean="0"/>
              <a:t>, </a:t>
            </a:r>
            <a:r>
              <a:rPr lang="en-US" altLang="zh-CN" b="1" i="1" dirty="0" smtClean="0"/>
              <a:t>current priority </a:t>
            </a:r>
            <a:r>
              <a:rPr lang="en-US" altLang="zh-CN" dirty="0" smtClean="0"/>
              <a:t>and </a:t>
            </a:r>
            <a:r>
              <a:rPr lang="en-US" altLang="zh-CN" b="1" i="1" dirty="0" smtClean="0"/>
              <a:t>default priority</a:t>
            </a:r>
          </a:p>
          <a:p>
            <a:endParaRPr lang="en-US" altLang="zh-CN" b="1" i="1" dirty="0" smtClean="0"/>
          </a:p>
          <a:p>
            <a:r>
              <a:rPr lang="en-US" altLang="zh-CN" b="1" dirty="0" smtClean="0"/>
              <a:t>Implement schedule </a:t>
            </a:r>
            <a:r>
              <a:rPr lang="en-US" altLang="zh-CN" b="1" dirty="0" smtClean="0"/>
              <a:t>strategy</a:t>
            </a:r>
            <a:r>
              <a:rPr lang="en-US" altLang="zh-CN" dirty="0" smtClean="0"/>
              <a:t>: job with highest priority runs first, if with same priority, the job waiting longest runs first</a:t>
            </a:r>
          </a:p>
          <a:p>
            <a:pPr lvl="1"/>
            <a:r>
              <a:rPr lang="en-US" altLang="zh-CN" dirty="0"/>
              <a:t>Priority add 1 after waiting for </a:t>
            </a:r>
            <a:r>
              <a:rPr lang="en-US" altLang="zh-CN" dirty="0" smtClean="0"/>
              <a:t>100ms</a:t>
            </a:r>
            <a:endParaRPr lang="en-US" altLang="zh-CN" dirty="0"/>
          </a:p>
          <a:p>
            <a:pPr lvl="1"/>
            <a:r>
              <a:rPr lang="en-US" altLang="zh-CN" dirty="0"/>
              <a:t>Priority reset to initial priority after </a:t>
            </a:r>
            <a:r>
              <a:rPr lang="en-US" altLang="zh-CN" dirty="0" smtClean="0"/>
              <a:t>running</a:t>
            </a:r>
          </a:p>
          <a:p>
            <a:endParaRPr lang="en-US" altLang="zh-CN" b="1" i="1" dirty="0"/>
          </a:p>
          <a:p>
            <a:r>
              <a:rPr lang="en-US" altLang="zh-CN" b="1" dirty="0" smtClean="0"/>
              <a:t>Debug:</a:t>
            </a:r>
            <a:r>
              <a:rPr lang="en-US" altLang="zh-CN" b="1" i="1" dirty="0" smtClean="0"/>
              <a:t> </a:t>
            </a:r>
            <a:r>
              <a:rPr lang="en-US" altLang="zh-CN" dirty="0" smtClean="0"/>
              <a:t>There are some bugs in code, such as cannot add more tha</a:t>
            </a:r>
            <a:r>
              <a:rPr lang="en-US" altLang="zh-CN" dirty="0" smtClean="0"/>
              <a:t>n </a:t>
            </a:r>
            <a:r>
              <a:rPr lang="en-US" altLang="zh-CN" smtClean="0"/>
              <a:t>3 jobs, </a:t>
            </a:r>
            <a:r>
              <a:rPr lang="en-US" altLang="zh-CN" dirty="0" smtClean="0"/>
              <a:t>time slicing is wrong, job </a:t>
            </a:r>
            <a:r>
              <a:rPr lang="en-US" altLang="zh-CN" dirty="0" err="1" smtClean="0"/>
              <a:t>deque</a:t>
            </a:r>
            <a:r>
              <a:rPr lang="en-US" altLang="zh-CN" dirty="0" smtClean="0"/>
              <a:t> is not working as expectation…</a:t>
            </a:r>
            <a:endParaRPr lang="en-US" altLang="zh-CN" b="1" i="1" dirty="0" smtClean="0"/>
          </a:p>
          <a:p>
            <a:pPr marL="0" indent="0">
              <a:buNone/>
            </a:pPr>
            <a:endParaRPr lang="en-US" altLang="zh-CN" b="1" i="1" dirty="0"/>
          </a:p>
          <a:p>
            <a:r>
              <a:rPr lang="en-US" altLang="zh-CN" b="1" dirty="0" smtClean="0"/>
              <a:t>Run</a:t>
            </a:r>
            <a:r>
              <a:rPr lang="en-US" altLang="zh-CN" dirty="0" smtClean="0"/>
              <a:t> </a:t>
            </a:r>
            <a:r>
              <a:rPr lang="en-US" altLang="zh-CN" dirty="0" smtClean="0"/>
              <a:t>this scheduler system</a:t>
            </a:r>
          </a:p>
          <a:p>
            <a:pPr lvl="1"/>
            <a:r>
              <a:rPr lang="en-US" altLang="zh-CN" dirty="0" smtClean="0"/>
              <a:t>do </a:t>
            </a:r>
            <a:r>
              <a:rPr lang="en-US" altLang="zh-CN" dirty="0" err="1" smtClean="0"/>
              <a:t>enqueue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dequeue</a:t>
            </a:r>
            <a:r>
              <a:rPr lang="en-US" altLang="zh-CN" dirty="0" smtClean="0"/>
              <a:t> and status operations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nswer the questions in report </a:t>
            </a:r>
          </a:p>
          <a:p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867769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Why multithreading?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Responsiveness</a:t>
            </a:r>
          </a:p>
          <a:p>
            <a:r>
              <a:rPr lang="en-US" altLang="zh-CN" dirty="0"/>
              <a:t>Scalability</a:t>
            </a:r>
          </a:p>
          <a:p>
            <a:r>
              <a:rPr lang="en-US" altLang="zh-CN" dirty="0"/>
              <a:t>Resource sharing</a:t>
            </a:r>
          </a:p>
          <a:p>
            <a:r>
              <a:rPr lang="en-US" altLang="zh-CN" dirty="0"/>
              <a:t>Economy</a:t>
            </a:r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3E80F0-F7DD-46F2-8BD7-8B55F28A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177" y="1357312"/>
            <a:ext cx="5495925" cy="46767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316A5A9-2925-4874-8261-2DB721AFF181}"/>
              </a:ext>
            </a:extLst>
          </p:cNvPr>
          <p:cNvSpPr/>
          <p:nvPr/>
        </p:nvSpPr>
        <p:spPr>
          <a:xfrm>
            <a:off x="5614508" y="5850175"/>
            <a:ext cx="5807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Picture from: https://computing.llnl.gov/tutorials/pthreads/</a:t>
            </a:r>
          </a:p>
        </p:txBody>
      </p:sp>
    </p:spTree>
    <p:extLst>
      <p:ext uri="{BB962C8B-B14F-4D97-AF65-F5344CB8AC3E}">
        <p14:creationId xmlns:p14="http://schemas.microsoft.com/office/powerpoint/2010/main" val="349278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557E4-A833-4E29-8C7C-675D7C9AF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vs Processing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F058642-D0A9-412E-B558-10B91E88C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2107"/>
            <a:ext cx="10515600" cy="32724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96DDACC-A840-432B-B205-39E93DEA4AA1}"/>
              </a:ext>
            </a:extLst>
          </p:cNvPr>
          <p:cNvSpPr txBox="1"/>
          <p:nvPr/>
        </p:nvSpPr>
        <p:spPr>
          <a:xfrm>
            <a:off x="4274296" y="4900110"/>
            <a:ext cx="7057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 utility of 50,000 process/</a:t>
            </a:r>
            <a:r>
              <a:rPr lang="en-US" sz="2800" dirty="0" err="1"/>
              <a:t>pthread</a:t>
            </a:r>
            <a:r>
              <a:rPr lang="en-US" sz="2800" dirty="0"/>
              <a:t> creation</a:t>
            </a:r>
            <a:endParaRPr 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11068B-C8BA-4B71-9BD6-F73FD0A493D2}"/>
              </a:ext>
            </a:extLst>
          </p:cNvPr>
          <p:cNvSpPr/>
          <p:nvPr/>
        </p:nvSpPr>
        <p:spPr>
          <a:xfrm>
            <a:off x="6185975" y="4561556"/>
            <a:ext cx="51678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Picture from: https://computing.llnl.gov/tutorials/pthreads/</a:t>
            </a:r>
          </a:p>
        </p:txBody>
      </p:sp>
    </p:spTree>
    <p:extLst>
      <p:ext uri="{BB962C8B-B14F-4D97-AF65-F5344CB8AC3E}">
        <p14:creationId xmlns:p14="http://schemas.microsoft.com/office/powerpoint/2010/main" val="230661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Thread libraries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Three main libraries:</a:t>
            </a:r>
          </a:p>
          <a:p>
            <a:pPr lvl="1"/>
            <a:r>
              <a:rPr lang="en-US" altLang="zh-CN" dirty="0"/>
              <a:t>POSIX Pthread</a:t>
            </a:r>
          </a:p>
          <a:p>
            <a:pPr lvl="1"/>
            <a:r>
              <a:rPr lang="en-US" altLang="zh-CN" dirty="0"/>
              <a:t>Windows thread</a:t>
            </a:r>
          </a:p>
          <a:p>
            <a:pPr lvl="1"/>
            <a:r>
              <a:rPr lang="en-US" altLang="zh-CN" dirty="0"/>
              <a:t>Java thread</a:t>
            </a:r>
          </a:p>
        </p:txBody>
      </p:sp>
    </p:spTree>
    <p:extLst>
      <p:ext uri="{BB962C8B-B14F-4D97-AF65-F5344CB8AC3E}">
        <p14:creationId xmlns:p14="http://schemas.microsoft.com/office/powerpoint/2010/main" val="53371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POSIX Pthread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1765"/>
            <a:ext cx="10515600" cy="4351338"/>
          </a:xfrm>
        </p:spPr>
        <p:txBody>
          <a:bodyPr/>
          <a:lstStyle/>
          <a:p>
            <a:r>
              <a:rPr lang="en-US" altLang="zh-CN" dirty="0"/>
              <a:t>Compile flag: -</a:t>
            </a:r>
            <a:r>
              <a:rPr lang="en-US" altLang="zh-CN" dirty="0" err="1"/>
              <a:t>pthread</a:t>
            </a:r>
            <a:r>
              <a:rPr lang="en-US" altLang="zh-CN" dirty="0"/>
              <a:t>   e.g.  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en-US" altLang="zh-CN" dirty="0" err="1"/>
              <a:t>thread.c</a:t>
            </a:r>
            <a:r>
              <a:rPr lang="en-US" altLang="zh-CN" dirty="0"/>
              <a:t> –o thread –</a:t>
            </a:r>
            <a:r>
              <a:rPr lang="en-US" altLang="zh-CN" dirty="0" err="1"/>
              <a:t>pthread</a:t>
            </a:r>
            <a:endParaRPr lang="en-US" altLang="zh-CN" dirty="0"/>
          </a:p>
          <a:p>
            <a:r>
              <a:rPr lang="en-US" altLang="zh-CN" dirty="0"/>
              <a:t>API</a:t>
            </a:r>
          </a:p>
          <a:p>
            <a:pPr lvl="1"/>
            <a:r>
              <a:rPr lang="en-US" altLang="zh-CN" dirty="0" err="1"/>
              <a:t>pthread_create</a:t>
            </a:r>
            <a:endParaRPr lang="en-US" altLang="zh-CN" dirty="0"/>
          </a:p>
          <a:p>
            <a:pPr lvl="1"/>
            <a:r>
              <a:rPr lang="en-US" altLang="zh-CN" dirty="0" err="1"/>
              <a:t>pthread_exit</a:t>
            </a:r>
            <a:endParaRPr lang="en-US" altLang="zh-CN" dirty="0"/>
          </a:p>
          <a:p>
            <a:pPr lvl="1"/>
            <a:r>
              <a:rPr lang="en-US" altLang="zh-CN" dirty="0" err="1"/>
              <a:t>pthread_cancel</a:t>
            </a:r>
            <a:endParaRPr lang="en-US" altLang="zh-CN" dirty="0"/>
          </a:p>
          <a:p>
            <a:pPr lvl="1"/>
            <a:r>
              <a:rPr lang="en-US" altLang="zh-CN" dirty="0" err="1"/>
              <a:t>pthread_join</a:t>
            </a:r>
            <a:endParaRPr lang="en-US" altLang="zh-CN" dirty="0"/>
          </a:p>
          <a:p>
            <a:pPr lvl="1"/>
            <a:r>
              <a:rPr lang="en-US" altLang="zh-CN" dirty="0" err="1"/>
              <a:t>pthread_detach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E1DF2F7-B854-4B68-8272-B7A966826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419" y="1813869"/>
            <a:ext cx="5552381" cy="4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Implicit Threading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Thread pool</a:t>
            </a:r>
          </a:p>
          <a:p>
            <a:pPr lvl="1"/>
            <a:r>
              <a:rPr lang="en-US" altLang="zh-CN" dirty="0"/>
              <a:t>A management pattern of threads.</a:t>
            </a:r>
          </a:p>
          <a:p>
            <a:r>
              <a:rPr lang="en-US" altLang="zh-CN" dirty="0"/>
              <a:t>OpenMP</a:t>
            </a:r>
          </a:p>
          <a:p>
            <a:pPr lvl="1"/>
            <a:r>
              <a:rPr lang="en-US" altLang="zh-CN" dirty="0"/>
              <a:t>Threading automatically by compiler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Try: </a:t>
            </a:r>
            <a:r>
              <a:rPr lang="en-US" altLang="zh-CN" dirty="0" err="1"/>
              <a:t>gcc</a:t>
            </a:r>
            <a:r>
              <a:rPr lang="en-US" altLang="zh-CN" dirty="0"/>
              <a:t> openmp1.c -o openmp1 –</a:t>
            </a:r>
            <a:r>
              <a:rPr lang="en-US" altLang="zh-CN" dirty="0" err="1"/>
              <a:t>fopenmp</a:t>
            </a:r>
            <a:endParaRPr lang="en-US" altLang="zh-CN" dirty="0"/>
          </a:p>
          <a:p>
            <a:pPr lvl="1"/>
            <a:r>
              <a:rPr lang="en-US" altLang="zh-CN" dirty="0"/>
              <a:t>Try: </a:t>
            </a:r>
            <a:r>
              <a:rPr lang="en-US" altLang="zh-CN" dirty="0" err="1"/>
              <a:t>gcc</a:t>
            </a:r>
            <a:r>
              <a:rPr lang="en-US" altLang="zh-CN" dirty="0"/>
              <a:t> openmp2.c -o openmp2 -</a:t>
            </a:r>
            <a:r>
              <a:rPr lang="en-US" altLang="zh-CN" dirty="0" err="1"/>
              <a:t>fopenmp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AE410B-81D1-4189-9035-A43657084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765" y="3344227"/>
            <a:ext cx="4142857" cy="29142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398F8F-25A6-4AF6-856F-1B01A4387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292" y="4665357"/>
            <a:ext cx="5752381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0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a multithreaded program, user input a series of number, calculates three statistical values in different thread, print the result in given order.</a:t>
            </a:r>
          </a:p>
          <a:p>
            <a:r>
              <a:rPr lang="en-US" altLang="zh-CN" dirty="0"/>
              <a:t>Input: 	90 81 78 95 79 72 85</a:t>
            </a:r>
          </a:p>
          <a:p>
            <a:r>
              <a:rPr lang="en-US" altLang="zh-CN" dirty="0"/>
              <a:t>Output: 	average: 82</a:t>
            </a:r>
          </a:p>
          <a:p>
            <a:pPr marL="1371600" lvl="3" indent="0">
              <a:buNone/>
            </a:pPr>
            <a:r>
              <a:rPr lang="en-US" altLang="zh-CN" dirty="0"/>
              <a:t>	</a:t>
            </a:r>
            <a:r>
              <a:rPr lang="en-US" altLang="zh-CN" sz="2800" dirty="0"/>
              <a:t>minimum: 72</a:t>
            </a:r>
          </a:p>
          <a:p>
            <a:pPr marL="1371600" lvl="3" indent="0">
              <a:buNone/>
            </a:pPr>
            <a:r>
              <a:rPr lang="en-US" altLang="zh-CN" sz="2800" dirty="0"/>
              <a:t>	maximum: 95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59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BDECF-5EB0-458A-BA23-CA37C76E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issue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36D65-DB92-460F-867C-E0DF4F0BF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fork() and exec()</a:t>
            </a:r>
          </a:p>
          <a:p>
            <a:r>
              <a:rPr lang="en-US" dirty="0"/>
              <a:t>Signal handing</a:t>
            </a:r>
          </a:p>
          <a:p>
            <a:r>
              <a:rPr lang="en-US" dirty="0"/>
              <a:t>Thread cancellation</a:t>
            </a:r>
          </a:p>
          <a:p>
            <a:r>
              <a:rPr lang="en-US" dirty="0"/>
              <a:t>Thread-local storage</a:t>
            </a:r>
          </a:p>
          <a:p>
            <a:r>
              <a:rPr lang="en-US" dirty="0"/>
              <a:t>Scheduler activations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Operating System Concept – 4.6</a:t>
            </a:r>
          </a:p>
        </p:txBody>
      </p:sp>
    </p:spTree>
    <p:extLst>
      <p:ext uri="{BB962C8B-B14F-4D97-AF65-F5344CB8AC3E}">
        <p14:creationId xmlns:p14="http://schemas.microsoft.com/office/powerpoint/2010/main" val="15199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3849</TotalTime>
  <Words>1101</Words>
  <Application>Microsoft Office PowerPoint</Application>
  <PresentationFormat>宽屏</PresentationFormat>
  <Paragraphs>219</Paragraphs>
  <Slides>28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Gill Sans</vt:lpstr>
      <vt:lpstr>等线</vt:lpstr>
      <vt:lpstr>等线 Light</vt:lpstr>
      <vt:lpstr>Arial</vt:lpstr>
      <vt:lpstr>Calibri</vt:lpstr>
      <vt:lpstr>Calibri Light</vt:lpstr>
      <vt:lpstr>Comic Sans MS</vt:lpstr>
      <vt:lpstr>Office 主题​​</vt:lpstr>
      <vt:lpstr>CS302 Operating System Lab 4  Thread and Schedule</vt:lpstr>
      <vt:lpstr>Outline</vt:lpstr>
      <vt:lpstr>Why multithreading?</vt:lpstr>
      <vt:lpstr>Threading vs Processing</vt:lpstr>
      <vt:lpstr>Thread libraries</vt:lpstr>
      <vt:lpstr>POSIX Pthread</vt:lpstr>
      <vt:lpstr>Implicit Threading</vt:lpstr>
      <vt:lpstr>Practice</vt:lpstr>
      <vt:lpstr>Threading issue</vt:lpstr>
      <vt:lpstr>Overview</vt:lpstr>
      <vt:lpstr>Program, Process, Thread, Job</vt:lpstr>
      <vt:lpstr>OS Scheduling</vt:lpstr>
      <vt:lpstr>Background Terminology</vt:lpstr>
      <vt:lpstr>OS Scheduler</vt:lpstr>
      <vt:lpstr>OS Scheduler</vt:lpstr>
      <vt:lpstr>OS Scheduler</vt:lpstr>
      <vt:lpstr>Where a process go after execution?</vt:lpstr>
      <vt:lpstr>OS Scheduler Comparison</vt:lpstr>
      <vt:lpstr>Assignment</vt:lpstr>
      <vt:lpstr>Strategy of CPU scheduler </vt:lpstr>
      <vt:lpstr>Background</vt:lpstr>
      <vt:lpstr>Assignment</vt:lpstr>
      <vt:lpstr>Scheduler.c</vt:lpstr>
      <vt:lpstr>Enq.c</vt:lpstr>
      <vt:lpstr>Deq.c</vt:lpstr>
      <vt:lpstr>stats.c</vt:lpstr>
      <vt:lpstr>Job.h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Operating System Lab 3  Process2</dc:title>
  <dc:creator>曾 歆勋</dc:creator>
  <cp:lastModifiedBy>曾 歆勋</cp:lastModifiedBy>
  <cp:revision>90</cp:revision>
  <dcterms:created xsi:type="dcterms:W3CDTF">2019-03-10T09:50:11Z</dcterms:created>
  <dcterms:modified xsi:type="dcterms:W3CDTF">2019-03-20T07:34:16Z</dcterms:modified>
</cp:coreProperties>
</file>