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8" r:id="rId4"/>
    <p:sldId id="259" r:id="rId5"/>
    <p:sldId id="262" r:id="rId6"/>
    <p:sldId id="257" r:id="rId7"/>
    <p:sldId id="273" r:id="rId8"/>
    <p:sldId id="260" r:id="rId9"/>
    <p:sldId id="270" r:id="rId10"/>
    <p:sldId id="261" r:id="rId11"/>
    <p:sldId id="263" r:id="rId12"/>
    <p:sldId id="267" r:id="rId13"/>
    <p:sldId id="264" r:id="rId14"/>
    <p:sldId id="269" r:id="rId15"/>
    <p:sldId id="272" r:id="rId16"/>
    <p:sldId id="265" r:id="rId17"/>
    <p:sldId id="275" r:id="rId18"/>
    <p:sldId id="266"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D25C4-BDFD-4A05-AF62-828CA8519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C684A-FEBE-4CF5-A177-C44076BF3E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67CEC4-D2BF-4257-B2AC-9835DCF6D2D8}"/>
              </a:ext>
            </a:extLst>
          </p:cNvPr>
          <p:cNvSpPr>
            <a:spLocks noGrp="1"/>
          </p:cNvSpPr>
          <p:nvPr>
            <p:ph type="dt" sz="half" idx="10"/>
          </p:nvPr>
        </p:nvSpPr>
        <p:spPr/>
        <p:txBody>
          <a:bodyPr/>
          <a:lstStyle/>
          <a:p>
            <a:fld id="{79F87027-2F16-4A68-BA00-E2C1901732B5}" type="datetimeFigureOut">
              <a:rPr lang="en-US" smtClean="0"/>
              <a:t>9/12/2023</a:t>
            </a:fld>
            <a:endParaRPr lang="en-US"/>
          </a:p>
        </p:txBody>
      </p:sp>
      <p:sp>
        <p:nvSpPr>
          <p:cNvPr id="5" name="Footer Placeholder 4">
            <a:extLst>
              <a:ext uri="{FF2B5EF4-FFF2-40B4-BE49-F238E27FC236}">
                <a16:creationId xmlns:a16="http://schemas.microsoft.com/office/drawing/2014/main" id="{A5F79142-5C4B-4669-98CB-280DBC9D5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D65C4-4AB4-4D76-9706-AC972877282D}"/>
              </a:ext>
            </a:extLst>
          </p:cNvPr>
          <p:cNvSpPr>
            <a:spLocks noGrp="1"/>
          </p:cNvSpPr>
          <p:nvPr>
            <p:ph type="sldNum" sz="quarter" idx="12"/>
          </p:nvPr>
        </p:nvSpPr>
        <p:spPr/>
        <p:txBody>
          <a:bodyPr/>
          <a:lstStyle/>
          <a:p>
            <a:fld id="{5BD98B5A-31D7-42E8-91C5-B78C1B3406E4}" type="slidenum">
              <a:rPr lang="en-US" smtClean="0"/>
              <a:t>‹#›</a:t>
            </a:fld>
            <a:endParaRPr lang="en-US"/>
          </a:p>
        </p:txBody>
      </p:sp>
    </p:spTree>
    <p:extLst>
      <p:ext uri="{BB962C8B-B14F-4D97-AF65-F5344CB8AC3E}">
        <p14:creationId xmlns:p14="http://schemas.microsoft.com/office/powerpoint/2010/main" val="550206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E0E8-3DB4-4335-90D8-B4562439F9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554D67-4770-471C-8E6C-CA957BFCDC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CEB59-76B0-4587-8C4B-A7519748A70D}"/>
              </a:ext>
            </a:extLst>
          </p:cNvPr>
          <p:cNvSpPr>
            <a:spLocks noGrp="1"/>
          </p:cNvSpPr>
          <p:nvPr>
            <p:ph type="dt" sz="half" idx="10"/>
          </p:nvPr>
        </p:nvSpPr>
        <p:spPr/>
        <p:txBody>
          <a:bodyPr/>
          <a:lstStyle/>
          <a:p>
            <a:fld id="{79F87027-2F16-4A68-BA00-E2C1901732B5}" type="datetimeFigureOut">
              <a:rPr lang="en-US" smtClean="0"/>
              <a:t>9/12/2023</a:t>
            </a:fld>
            <a:endParaRPr lang="en-US"/>
          </a:p>
        </p:txBody>
      </p:sp>
      <p:sp>
        <p:nvSpPr>
          <p:cNvPr id="5" name="Footer Placeholder 4">
            <a:extLst>
              <a:ext uri="{FF2B5EF4-FFF2-40B4-BE49-F238E27FC236}">
                <a16:creationId xmlns:a16="http://schemas.microsoft.com/office/drawing/2014/main" id="{C0B24AFA-5295-43DA-BE8D-8B9D373BC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A3D6D-926E-48ED-B285-E595609EEE73}"/>
              </a:ext>
            </a:extLst>
          </p:cNvPr>
          <p:cNvSpPr>
            <a:spLocks noGrp="1"/>
          </p:cNvSpPr>
          <p:nvPr>
            <p:ph type="sldNum" sz="quarter" idx="12"/>
          </p:nvPr>
        </p:nvSpPr>
        <p:spPr/>
        <p:txBody>
          <a:bodyPr/>
          <a:lstStyle/>
          <a:p>
            <a:fld id="{5BD98B5A-31D7-42E8-91C5-B78C1B3406E4}" type="slidenum">
              <a:rPr lang="en-US" smtClean="0"/>
              <a:t>‹#›</a:t>
            </a:fld>
            <a:endParaRPr lang="en-US"/>
          </a:p>
        </p:txBody>
      </p:sp>
    </p:spTree>
    <p:extLst>
      <p:ext uri="{BB962C8B-B14F-4D97-AF65-F5344CB8AC3E}">
        <p14:creationId xmlns:p14="http://schemas.microsoft.com/office/powerpoint/2010/main" val="717684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AA5FBD-8EFF-472B-8A37-0C471371EC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8DE0EC-6C20-4531-ABDC-7A39C42EC4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BB5887-DDE1-4452-AAE2-41E407C33B8C}"/>
              </a:ext>
            </a:extLst>
          </p:cNvPr>
          <p:cNvSpPr>
            <a:spLocks noGrp="1"/>
          </p:cNvSpPr>
          <p:nvPr>
            <p:ph type="dt" sz="half" idx="10"/>
          </p:nvPr>
        </p:nvSpPr>
        <p:spPr/>
        <p:txBody>
          <a:bodyPr/>
          <a:lstStyle/>
          <a:p>
            <a:fld id="{79F87027-2F16-4A68-BA00-E2C1901732B5}" type="datetimeFigureOut">
              <a:rPr lang="en-US" smtClean="0"/>
              <a:t>9/12/2023</a:t>
            </a:fld>
            <a:endParaRPr lang="en-US"/>
          </a:p>
        </p:txBody>
      </p:sp>
      <p:sp>
        <p:nvSpPr>
          <p:cNvPr id="5" name="Footer Placeholder 4">
            <a:extLst>
              <a:ext uri="{FF2B5EF4-FFF2-40B4-BE49-F238E27FC236}">
                <a16:creationId xmlns:a16="http://schemas.microsoft.com/office/drawing/2014/main" id="{B2BC6934-C722-4FDB-BED4-66F297A59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A2AF68-016C-4728-AB36-3C281D9927AC}"/>
              </a:ext>
            </a:extLst>
          </p:cNvPr>
          <p:cNvSpPr>
            <a:spLocks noGrp="1"/>
          </p:cNvSpPr>
          <p:nvPr>
            <p:ph type="sldNum" sz="quarter" idx="12"/>
          </p:nvPr>
        </p:nvSpPr>
        <p:spPr/>
        <p:txBody>
          <a:bodyPr/>
          <a:lstStyle/>
          <a:p>
            <a:fld id="{5BD98B5A-31D7-42E8-91C5-B78C1B3406E4}" type="slidenum">
              <a:rPr lang="en-US" smtClean="0"/>
              <a:t>‹#›</a:t>
            </a:fld>
            <a:endParaRPr lang="en-US"/>
          </a:p>
        </p:txBody>
      </p:sp>
    </p:spTree>
    <p:extLst>
      <p:ext uri="{BB962C8B-B14F-4D97-AF65-F5344CB8AC3E}">
        <p14:creationId xmlns:p14="http://schemas.microsoft.com/office/powerpoint/2010/main" val="121871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B885-1FB7-4DCC-9618-154C4EC011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6CB547-0013-4EFE-B216-4F877D47FE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921C5-C429-4F32-9E3B-B65712B0BC9E}"/>
              </a:ext>
            </a:extLst>
          </p:cNvPr>
          <p:cNvSpPr>
            <a:spLocks noGrp="1"/>
          </p:cNvSpPr>
          <p:nvPr>
            <p:ph type="dt" sz="half" idx="10"/>
          </p:nvPr>
        </p:nvSpPr>
        <p:spPr/>
        <p:txBody>
          <a:bodyPr/>
          <a:lstStyle/>
          <a:p>
            <a:fld id="{79F87027-2F16-4A68-BA00-E2C1901732B5}" type="datetimeFigureOut">
              <a:rPr lang="en-US" smtClean="0"/>
              <a:t>9/12/2023</a:t>
            </a:fld>
            <a:endParaRPr lang="en-US"/>
          </a:p>
        </p:txBody>
      </p:sp>
      <p:sp>
        <p:nvSpPr>
          <p:cNvPr id="5" name="Footer Placeholder 4">
            <a:extLst>
              <a:ext uri="{FF2B5EF4-FFF2-40B4-BE49-F238E27FC236}">
                <a16:creationId xmlns:a16="http://schemas.microsoft.com/office/drawing/2014/main" id="{2188C28E-78B4-4B30-83C1-287BD89C1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7CEDCC-2E41-4F3B-A13F-65E2A3C41333}"/>
              </a:ext>
            </a:extLst>
          </p:cNvPr>
          <p:cNvSpPr>
            <a:spLocks noGrp="1"/>
          </p:cNvSpPr>
          <p:nvPr>
            <p:ph type="sldNum" sz="quarter" idx="12"/>
          </p:nvPr>
        </p:nvSpPr>
        <p:spPr/>
        <p:txBody>
          <a:bodyPr/>
          <a:lstStyle/>
          <a:p>
            <a:fld id="{5BD98B5A-31D7-42E8-91C5-B78C1B3406E4}" type="slidenum">
              <a:rPr lang="en-US" smtClean="0"/>
              <a:t>‹#›</a:t>
            </a:fld>
            <a:endParaRPr lang="en-US"/>
          </a:p>
        </p:txBody>
      </p:sp>
    </p:spTree>
    <p:extLst>
      <p:ext uri="{BB962C8B-B14F-4D97-AF65-F5344CB8AC3E}">
        <p14:creationId xmlns:p14="http://schemas.microsoft.com/office/powerpoint/2010/main" val="397381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D2D4-3523-41C3-AC0D-C0B4E7DA91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2BA001-9177-417C-8930-82AA4292D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86B852-601A-4769-BAD0-9FB16B0DCCB5}"/>
              </a:ext>
            </a:extLst>
          </p:cNvPr>
          <p:cNvSpPr>
            <a:spLocks noGrp="1"/>
          </p:cNvSpPr>
          <p:nvPr>
            <p:ph type="dt" sz="half" idx="10"/>
          </p:nvPr>
        </p:nvSpPr>
        <p:spPr/>
        <p:txBody>
          <a:bodyPr/>
          <a:lstStyle/>
          <a:p>
            <a:fld id="{79F87027-2F16-4A68-BA00-E2C1901732B5}" type="datetimeFigureOut">
              <a:rPr lang="en-US" smtClean="0"/>
              <a:t>9/12/2023</a:t>
            </a:fld>
            <a:endParaRPr lang="en-US"/>
          </a:p>
        </p:txBody>
      </p:sp>
      <p:sp>
        <p:nvSpPr>
          <p:cNvPr id="5" name="Footer Placeholder 4">
            <a:extLst>
              <a:ext uri="{FF2B5EF4-FFF2-40B4-BE49-F238E27FC236}">
                <a16:creationId xmlns:a16="http://schemas.microsoft.com/office/drawing/2014/main" id="{EBB71EDE-12CF-44C1-AEC9-BFAD6D57E3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184C5-9033-4EE4-8330-DA0F9CB00195}"/>
              </a:ext>
            </a:extLst>
          </p:cNvPr>
          <p:cNvSpPr>
            <a:spLocks noGrp="1"/>
          </p:cNvSpPr>
          <p:nvPr>
            <p:ph type="sldNum" sz="quarter" idx="12"/>
          </p:nvPr>
        </p:nvSpPr>
        <p:spPr/>
        <p:txBody>
          <a:bodyPr/>
          <a:lstStyle/>
          <a:p>
            <a:fld id="{5BD98B5A-31D7-42E8-91C5-B78C1B3406E4}" type="slidenum">
              <a:rPr lang="en-US" smtClean="0"/>
              <a:t>‹#›</a:t>
            </a:fld>
            <a:endParaRPr lang="en-US"/>
          </a:p>
        </p:txBody>
      </p:sp>
    </p:spTree>
    <p:extLst>
      <p:ext uri="{BB962C8B-B14F-4D97-AF65-F5344CB8AC3E}">
        <p14:creationId xmlns:p14="http://schemas.microsoft.com/office/powerpoint/2010/main" val="3905693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57637-CAB8-4BE2-8512-5BDD9E7879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2FB4FE-E747-4911-8AEA-2A4B61B646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82704E-D469-45C0-9EC9-8DC58FF235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BA8782-A1F4-44C6-9A9C-CAC8F871F090}"/>
              </a:ext>
            </a:extLst>
          </p:cNvPr>
          <p:cNvSpPr>
            <a:spLocks noGrp="1"/>
          </p:cNvSpPr>
          <p:nvPr>
            <p:ph type="dt" sz="half" idx="10"/>
          </p:nvPr>
        </p:nvSpPr>
        <p:spPr/>
        <p:txBody>
          <a:bodyPr/>
          <a:lstStyle/>
          <a:p>
            <a:fld id="{79F87027-2F16-4A68-BA00-E2C1901732B5}" type="datetimeFigureOut">
              <a:rPr lang="en-US" smtClean="0"/>
              <a:t>9/12/2023</a:t>
            </a:fld>
            <a:endParaRPr lang="en-US"/>
          </a:p>
        </p:txBody>
      </p:sp>
      <p:sp>
        <p:nvSpPr>
          <p:cNvPr id="6" name="Footer Placeholder 5">
            <a:extLst>
              <a:ext uri="{FF2B5EF4-FFF2-40B4-BE49-F238E27FC236}">
                <a16:creationId xmlns:a16="http://schemas.microsoft.com/office/drawing/2014/main" id="{585A3AC0-1EF9-495E-85B5-3CEDBFD3B9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251108-8A52-4A46-9CFD-ABE28F493B37}"/>
              </a:ext>
            </a:extLst>
          </p:cNvPr>
          <p:cNvSpPr>
            <a:spLocks noGrp="1"/>
          </p:cNvSpPr>
          <p:nvPr>
            <p:ph type="sldNum" sz="quarter" idx="12"/>
          </p:nvPr>
        </p:nvSpPr>
        <p:spPr/>
        <p:txBody>
          <a:bodyPr/>
          <a:lstStyle/>
          <a:p>
            <a:fld id="{5BD98B5A-31D7-42E8-91C5-B78C1B3406E4}" type="slidenum">
              <a:rPr lang="en-US" smtClean="0"/>
              <a:t>‹#›</a:t>
            </a:fld>
            <a:endParaRPr lang="en-US"/>
          </a:p>
        </p:txBody>
      </p:sp>
    </p:spTree>
    <p:extLst>
      <p:ext uri="{BB962C8B-B14F-4D97-AF65-F5344CB8AC3E}">
        <p14:creationId xmlns:p14="http://schemas.microsoft.com/office/powerpoint/2010/main" val="3658885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8A0B-1B8C-426C-8C28-41A5E1A857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85C607-D913-4894-B97C-96BF7AFD1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57CB9-0B5A-41F5-BB1C-4214A20D31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9155B5-40C7-4C7A-A5D4-2C52219612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DBAFEC-8358-4A81-9A21-F884E4CC49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67EF2E-AC19-4932-B695-9EC9670A4864}"/>
              </a:ext>
            </a:extLst>
          </p:cNvPr>
          <p:cNvSpPr>
            <a:spLocks noGrp="1"/>
          </p:cNvSpPr>
          <p:nvPr>
            <p:ph type="dt" sz="half" idx="10"/>
          </p:nvPr>
        </p:nvSpPr>
        <p:spPr/>
        <p:txBody>
          <a:bodyPr/>
          <a:lstStyle/>
          <a:p>
            <a:fld id="{79F87027-2F16-4A68-BA00-E2C1901732B5}" type="datetimeFigureOut">
              <a:rPr lang="en-US" smtClean="0"/>
              <a:t>9/12/2023</a:t>
            </a:fld>
            <a:endParaRPr lang="en-US"/>
          </a:p>
        </p:txBody>
      </p:sp>
      <p:sp>
        <p:nvSpPr>
          <p:cNvPr id="8" name="Footer Placeholder 7">
            <a:extLst>
              <a:ext uri="{FF2B5EF4-FFF2-40B4-BE49-F238E27FC236}">
                <a16:creationId xmlns:a16="http://schemas.microsoft.com/office/drawing/2014/main" id="{BA34B1AA-E246-4357-9207-E6BFEA4BB2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D97556-4CBF-4602-AFCB-F7EB5E0F3E52}"/>
              </a:ext>
            </a:extLst>
          </p:cNvPr>
          <p:cNvSpPr>
            <a:spLocks noGrp="1"/>
          </p:cNvSpPr>
          <p:nvPr>
            <p:ph type="sldNum" sz="quarter" idx="12"/>
          </p:nvPr>
        </p:nvSpPr>
        <p:spPr/>
        <p:txBody>
          <a:bodyPr/>
          <a:lstStyle/>
          <a:p>
            <a:fld id="{5BD98B5A-31D7-42E8-91C5-B78C1B3406E4}" type="slidenum">
              <a:rPr lang="en-US" smtClean="0"/>
              <a:t>‹#›</a:t>
            </a:fld>
            <a:endParaRPr lang="en-US"/>
          </a:p>
        </p:txBody>
      </p:sp>
    </p:spTree>
    <p:extLst>
      <p:ext uri="{BB962C8B-B14F-4D97-AF65-F5344CB8AC3E}">
        <p14:creationId xmlns:p14="http://schemas.microsoft.com/office/powerpoint/2010/main" val="285508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5803C-2D89-4C50-85AF-5D35F7A512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54C604-76B6-4E2D-9974-38BB28F0CB8B}"/>
              </a:ext>
            </a:extLst>
          </p:cNvPr>
          <p:cNvSpPr>
            <a:spLocks noGrp="1"/>
          </p:cNvSpPr>
          <p:nvPr>
            <p:ph type="dt" sz="half" idx="10"/>
          </p:nvPr>
        </p:nvSpPr>
        <p:spPr/>
        <p:txBody>
          <a:bodyPr/>
          <a:lstStyle/>
          <a:p>
            <a:fld id="{79F87027-2F16-4A68-BA00-E2C1901732B5}" type="datetimeFigureOut">
              <a:rPr lang="en-US" smtClean="0"/>
              <a:t>9/12/2023</a:t>
            </a:fld>
            <a:endParaRPr lang="en-US"/>
          </a:p>
        </p:txBody>
      </p:sp>
      <p:sp>
        <p:nvSpPr>
          <p:cNvPr id="4" name="Footer Placeholder 3">
            <a:extLst>
              <a:ext uri="{FF2B5EF4-FFF2-40B4-BE49-F238E27FC236}">
                <a16:creationId xmlns:a16="http://schemas.microsoft.com/office/drawing/2014/main" id="{BFA66FBF-085F-4239-8D3D-FD747ECB28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D658F0-EE15-4669-BBFB-C6AD493484FD}"/>
              </a:ext>
            </a:extLst>
          </p:cNvPr>
          <p:cNvSpPr>
            <a:spLocks noGrp="1"/>
          </p:cNvSpPr>
          <p:nvPr>
            <p:ph type="sldNum" sz="quarter" idx="12"/>
          </p:nvPr>
        </p:nvSpPr>
        <p:spPr/>
        <p:txBody>
          <a:bodyPr/>
          <a:lstStyle/>
          <a:p>
            <a:fld id="{5BD98B5A-31D7-42E8-91C5-B78C1B3406E4}" type="slidenum">
              <a:rPr lang="en-US" smtClean="0"/>
              <a:t>‹#›</a:t>
            </a:fld>
            <a:endParaRPr lang="en-US"/>
          </a:p>
        </p:txBody>
      </p:sp>
    </p:spTree>
    <p:extLst>
      <p:ext uri="{BB962C8B-B14F-4D97-AF65-F5344CB8AC3E}">
        <p14:creationId xmlns:p14="http://schemas.microsoft.com/office/powerpoint/2010/main" val="154368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659AE6-40B1-4381-98EB-6B0F59DE99FB}"/>
              </a:ext>
            </a:extLst>
          </p:cNvPr>
          <p:cNvSpPr>
            <a:spLocks noGrp="1"/>
          </p:cNvSpPr>
          <p:nvPr>
            <p:ph type="dt" sz="half" idx="10"/>
          </p:nvPr>
        </p:nvSpPr>
        <p:spPr/>
        <p:txBody>
          <a:bodyPr/>
          <a:lstStyle/>
          <a:p>
            <a:fld id="{79F87027-2F16-4A68-BA00-E2C1901732B5}" type="datetimeFigureOut">
              <a:rPr lang="en-US" smtClean="0"/>
              <a:t>9/12/2023</a:t>
            </a:fld>
            <a:endParaRPr lang="en-US"/>
          </a:p>
        </p:txBody>
      </p:sp>
      <p:sp>
        <p:nvSpPr>
          <p:cNvPr id="3" name="Footer Placeholder 2">
            <a:extLst>
              <a:ext uri="{FF2B5EF4-FFF2-40B4-BE49-F238E27FC236}">
                <a16:creationId xmlns:a16="http://schemas.microsoft.com/office/drawing/2014/main" id="{4A4588BE-B2F5-4C19-A306-E2E3AE14E7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3BA669-A886-46F0-A89F-040BBE40C422}"/>
              </a:ext>
            </a:extLst>
          </p:cNvPr>
          <p:cNvSpPr>
            <a:spLocks noGrp="1"/>
          </p:cNvSpPr>
          <p:nvPr>
            <p:ph type="sldNum" sz="quarter" idx="12"/>
          </p:nvPr>
        </p:nvSpPr>
        <p:spPr/>
        <p:txBody>
          <a:bodyPr/>
          <a:lstStyle/>
          <a:p>
            <a:fld id="{5BD98B5A-31D7-42E8-91C5-B78C1B3406E4}" type="slidenum">
              <a:rPr lang="en-US" smtClean="0"/>
              <a:t>‹#›</a:t>
            </a:fld>
            <a:endParaRPr lang="en-US"/>
          </a:p>
        </p:txBody>
      </p:sp>
    </p:spTree>
    <p:extLst>
      <p:ext uri="{BB962C8B-B14F-4D97-AF65-F5344CB8AC3E}">
        <p14:creationId xmlns:p14="http://schemas.microsoft.com/office/powerpoint/2010/main" val="1162086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A701-9C00-4BF1-984D-BD582C361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48D15A-E11E-4E8F-AA99-86119B9E8C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CF42F8-8656-42FA-ABA0-6102B0A44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E7080-C242-4967-87B7-8AEAD0F4FA0D}"/>
              </a:ext>
            </a:extLst>
          </p:cNvPr>
          <p:cNvSpPr>
            <a:spLocks noGrp="1"/>
          </p:cNvSpPr>
          <p:nvPr>
            <p:ph type="dt" sz="half" idx="10"/>
          </p:nvPr>
        </p:nvSpPr>
        <p:spPr/>
        <p:txBody>
          <a:bodyPr/>
          <a:lstStyle/>
          <a:p>
            <a:fld id="{79F87027-2F16-4A68-BA00-E2C1901732B5}" type="datetimeFigureOut">
              <a:rPr lang="en-US" smtClean="0"/>
              <a:t>9/12/2023</a:t>
            </a:fld>
            <a:endParaRPr lang="en-US"/>
          </a:p>
        </p:txBody>
      </p:sp>
      <p:sp>
        <p:nvSpPr>
          <p:cNvPr id="6" name="Footer Placeholder 5">
            <a:extLst>
              <a:ext uri="{FF2B5EF4-FFF2-40B4-BE49-F238E27FC236}">
                <a16:creationId xmlns:a16="http://schemas.microsoft.com/office/drawing/2014/main" id="{98824A69-CF9B-4890-9448-D1A9F03331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88F993-58AF-4C4B-BE4E-9F8C1FB03653}"/>
              </a:ext>
            </a:extLst>
          </p:cNvPr>
          <p:cNvSpPr>
            <a:spLocks noGrp="1"/>
          </p:cNvSpPr>
          <p:nvPr>
            <p:ph type="sldNum" sz="quarter" idx="12"/>
          </p:nvPr>
        </p:nvSpPr>
        <p:spPr/>
        <p:txBody>
          <a:bodyPr/>
          <a:lstStyle/>
          <a:p>
            <a:fld id="{5BD98B5A-31D7-42E8-91C5-B78C1B3406E4}" type="slidenum">
              <a:rPr lang="en-US" smtClean="0"/>
              <a:t>‹#›</a:t>
            </a:fld>
            <a:endParaRPr lang="en-US"/>
          </a:p>
        </p:txBody>
      </p:sp>
    </p:spTree>
    <p:extLst>
      <p:ext uri="{BB962C8B-B14F-4D97-AF65-F5344CB8AC3E}">
        <p14:creationId xmlns:p14="http://schemas.microsoft.com/office/powerpoint/2010/main" val="293246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4C2AC-83D8-45C1-9E72-DAAA30EA1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1D1F7E-99A8-4C55-B667-B9AFAD2219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BA33E5-3F74-4A94-A783-AA5436DB5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03155-05CA-41DA-9E17-8EBAF629CB5A}"/>
              </a:ext>
            </a:extLst>
          </p:cNvPr>
          <p:cNvSpPr>
            <a:spLocks noGrp="1"/>
          </p:cNvSpPr>
          <p:nvPr>
            <p:ph type="dt" sz="half" idx="10"/>
          </p:nvPr>
        </p:nvSpPr>
        <p:spPr/>
        <p:txBody>
          <a:bodyPr/>
          <a:lstStyle/>
          <a:p>
            <a:fld id="{79F87027-2F16-4A68-BA00-E2C1901732B5}" type="datetimeFigureOut">
              <a:rPr lang="en-US" smtClean="0"/>
              <a:t>9/12/2023</a:t>
            </a:fld>
            <a:endParaRPr lang="en-US"/>
          </a:p>
        </p:txBody>
      </p:sp>
      <p:sp>
        <p:nvSpPr>
          <p:cNvPr id="6" name="Footer Placeholder 5">
            <a:extLst>
              <a:ext uri="{FF2B5EF4-FFF2-40B4-BE49-F238E27FC236}">
                <a16:creationId xmlns:a16="http://schemas.microsoft.com/office/drawing/2014/main" id="{16C0474B-4490-46A4-A46A-CF52AF3060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9043F3-8E24-4FAF-8277-54D93013DA0B}"/>
              </a:ext>
            </a:extLst>
          </p:cNvPr>
          <p:cNvSpPr>
            <a:spLocks noGrp="1"/>
          </p:cNvSpPr>
          <p:nvPr>
            <p:ph type="sldNum" sz="quarter" idx="12"/>
          </p:nvPr>
        </p:nvSpPr>
        <p:spPr/>
        <p:txBody>
          <a:bodyPr/>
          <a:lstStyle/>
          <a:p>
            <a:fld id="{5BD98B5A-31D7-42E8-91C5-B78C1B3406E4}" type="slidenum">
              <a:rPr lang="en-US" smtClean="0"/>
              <a:t>‹#›</a:t>
            </a:fld>
            <a:endParaRPr lang="en-US"/>
          </a:p>
        </p:txBody>
      </p:sp>
    </p:spTree>
    <p:extLst>
      <p:ext uri="{BB962C8B-B14F-4D97-AF65-F5344CB8AC3E}">
        <p14:creationId xmlns:p14="http://schemas.microsoft.com/office/powerpoint/2010/main" val="790939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1000">
              <a:schemeClr val="accent1">
                <a:lumMod val="0"/>
                <a:lumOff val="100000"/>
                <a:alpha val="0"/>
              </a:schemeClr>
            </a:gs>
            <a:gs pos="100000">
              <a:srgbClr val="C5D4ED"/>
            </a:gs>
            <a:gs pos="100000">
              <a:srgbClr val="CFDBF0"/>
            </a:gs>
            <a:gs pos="100000">
              <a:schemeClr val="accent1">
                <a:lumMod val="45000"/>
                <a:lumOff val="55000"/>
              </a:schemeClr>
            </a:gs>
            <a:gs pos="100000">
              <a:schemeClr val="accent1">
                <a:lumMod val="30000"/>
                <a:lumOff val="70000"/>
              </a:schemeClr>
            </a:gs>
          </a:gsLst>
          <a:lin ang="72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DC2AC4-EF1C-487F-A1A6-93210A8494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4709EF-610C-4034-A1C0-A14CE551F3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F49CD3-99E7-4C42-B02A-AE34CBE9E5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87027-2F16-4A68-BA00-E2C1901732B5}" type="datetimeFigureOut">
              <a:rPr lang="en-US" smtClean="0"/>
              <a:t>9/12/2023</a:t>
            </a:fld>
            <a:endParaRPr lang="en-US"/>
          </a:p>
        </p:txBody>
      </p:sp>
      <p:sp>
        <p:nvSpPr>
          <p:cNvPr id="5" name="Footer Placeholder 4">
            <a:extLst>
              <a:ext uri="{FF2B5EF4-FFF2-40B4-BE49-F238E27FC236}">
                <a16:creationId xmlns:a16="http://schemas.microsoft.com/office/drawing/2014/main" id="{BA77E601-779C-4E0D-BAF9-445FC182C0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58DB07-8D20-482C-9817-4EC3208994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98B5A-31D7-42E8-91C5-B78C1B3406E4}" type="slidenum">
              <a:rPr lang="en-US" smtClean="0"/>
              <a:t>‹#›</a:t>
            </a:fld>
            <a:endParaRPr lang="en-US"/>
          </a:p>
        </p:txBody>
      </p:sp>
    </p:spTree>
    <p:extLst>
      <p:ext uri="{BB962C8B-B14F-4D97-AF65-F5344CB8AC3E}">
        <p14:creationId xmlns:p14="http://schemas.microsoft.com/office/powerpoint/2010/main" val="397058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abstract/document/9484150"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simplilearn.com/react-vs-angular-vs-vue-article" TargetMode="Externa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17DF-C84F-49B4-81E9-92F5C14BCB80}"/>
              </a:ext>
            </a:extLst>
          </p:cNvPr>
          <p:cNvSpPr>
            <a:spLocks noGrp="1"/>
          </p:cNvSpPr>
          <p:nvPr>
            <p:ph type="ctrTitle"/>
          </p:nvPr>
        </p:nvSpPr>
        <p:spPr/>
        <p:txBody>
          <a:bodyPr>
            <a:normAutofit fontScale="90000"/>
          </a:bodyPr>
          <a:lstStyle/>
          <a:p>
            <a:r>
              <a:rPr lang="en-GB" dirty="0"/>
              <a:t>Developing a Web Application with SQL and NoSQL Database</a:t>
            </a:r>
            <a:br>
              <a:rPr lang="en-US" dirty="0"/>
            </a:br>
            <a:r>
              <a:rPr lang="en-GB" dirty="0"/>
              <a:t>Management Systems: An Exploratory Case Study</a:t>
            </a:r>
            <a:endParaRPr lang="en-US" dirty="0"/>
          </a:p>
        </p:txBody>
      </p:sp>
      <p:sp>
        <p:nvSpPr>
          <p:cNvPr id="3" name="Subtitle 2">
            <a:extLst>
              <a:ext uri="{FF2B5EF4-FFF2-40B4-BE49-F238E27FC236}">
                <a16:creationId xmlns:a16="http://schemas.microsoft.com/office/drawing/2014/main" id="{4F33F763-3956-43F7-B393-8C3052A297D2}"/>
              </a:ext>
            </a:extLst>
          </p:cNvPr>
          <p:cNvSpPr>
            <a:spLocks noGrp="1"/>
          </p:cNvSpPr>
          <p:nvPr>
            <p:ph type="subTitle" idx="1"/>
          </p:nvPr>
        </p:nvSpPr>
        <p:spPr/>
        <p:txBody>
          <a:bodyPr/>
          <a:lstStyle/>
          <a:p>
            <a:r>
              <a:rPr lang="en-US" dirty="0"/>
              <a:t>SID 2182389</a:t>
            </a:r>
          </a:p>
        </p:txBody>
      </p:sp>
    </p:spTree>
    <p:extLst>
      <p:ext uri="{BB962C8B-B14F-4D97-AF65-F5344CB8AC3E}">
        <p14:creationId xmlns:p14="http://schemas.microsoft.com/office/powerpoint/2010/main" val="1456481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A30BE-B1CC-44F3-97FE-D35B78488F78}"/>
              </a:ext>
            </a:extLst>
          </p:cNvPr>
          <p:cNvSpPr>
            <a:spLocks noGrp="1"/>
          </p:cNvSpPr>
          <p:nvPr>
            <p:ph type="title"/>
          </p:nvPr>
        </p:nvSpPr>
        <p:spPr/>
        <p:txBody>
          <a:bodyPr/>
          <a:lstStyle/>
          <a:p>
            <a:r>
              <a:rPr lang="en-US" dirty="0"/>
              <a:t>Back-end decisions</a:t>
            </a:r>
          </a:p>
        </p:txBody>
      </p:sp>
      <p:sp>
        <p:nvSpPr>
          <p:cNvPr id="3" name="Content Placeholder 2">
            <a:extLst>
              <a:ext uri="{FF2B5EF4-FFF2-40B4-BE49-F238E27FC236}">
                <a16:creationId xmlns:a16="http://schemas.microsoft.com/office/drawing/2014/main" id="{EF3AE368-BD45-4C0A-A2CB-0E2EC9CF0E4F}"/>
              </a:ext>
            </a:extLst>
          </p:cNvPr>
          <p:cNvSpPr>
            <a:spLocks noGrp="1"/>
          </p:cNvSpPr>
          <p:nvPr>
            <p:ph idx="1"/>
          </p:nvPr>
        </p:nvSpPr>
        <p:spPr/>
        <p:txBody>
          <a:bodyPr>
            <a:normAutofit fontScale="85000" lnSpcReduction="20000"/>
          </a:bodyPr>
          <a:lstStyle/>
          <a:p>
            <a:r>
              <a:rPr lang="en-US" dirty="0"/>
              <a:t>PostgreSQL is ideal for storing relational data, such as the usage stats data. Further the data, once parsed and stored locally, is in CSV format, which are very similar to tables.</a:t>
            </a:r>
          </a:p>
          <a:p>
            <a:r>
              <a:rPr lang="en-US" dirty="0"/>
              <a:t>For data collection, Python was chosen for the language due to the authors previous experience as a data scientist using Python for data cleaning, storage and analysis.</a:t>
            </a:r>
          </a:p>
          <a:p>
            <a:r>
              <a:rPr lang="en-US" dirty="0"/>
              <a:t>MongoDB contains user profile data, which may vary greatly from one user to the next, the only required user fields are username and email in the MongoDB collection. As MongoDB allows for more flexible data storage, it is ideal for this scenario.</a:t>
            </a:r>
          </a:p>
          <a:p>
            <a:r>
              <a:rPr lang="en-US" dirty="0" err="1"/>
              <a:t>ExpressJS</a:t>
            </a:r>
            <a:r>
              <a:rPr lang="en-US" dirty="0"/>
              <a:t> is a lightweight and easy-to-use server library, as well previous familiarity developing Express servers was a factor in deciding.</a:t>
            </a:r>
          </a:p>
          <a:p>
            <a:r>
              <a:rPr lang="en-US" dirty="0"/>
              <a:t>NodeJS serves as the JavaScript runtime environment for this project due to being widely used in industry and its flexibility for a variety of applications.</a:t>
            </a:r>
          </a:p>
        </p:txBody>
      </p:sp>
    </p:spTree>
    <p:extLst>
      <p:ext uri="{BB962C8B-B14F-4D97-AF65-F5344CB8AC3E}">
        <p14:creationId xmlns:p14="http://schemas.microsoft.com/office/powerpoint/2010/main" val="3096582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86837-DB31-403D-87B9-E069BA13D148}"/>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9E0BFDFD-5A53-46EE-B6B7-6BA7BBEA35CF}"/>
              </a:ext>
            </a:extLst>
          </p:cNvPr>
          <p:cNvSpPr>
            <a:spLocks noGrp="1"/>
          </p:cNvSpPr>
          <p:nvPr>
            <p:ph idx="1"/>
          </p:nvPr>
        </p:nvSpPr>
        <p:spPr/>
        <p:txBody>
          <a:bodyPr>
            <a:normAutofit/>
          </a:bodyPr>
          <a:lstStyle/>
          <a:p>
            <a:r>
              <a:rPr lang="en-US" dirty="0"/>
              <a:t>All parts of the application (server, application, data pipeline and databases) are run locally</a:t>
            </a:r>
          </a:p>
          <a:p>
            <a:r>
              <a:rPr lang="en-US" dirty="0"/>
              <a:t>The commands `</a:t>
            </a:r>
            <a:r>
              <a:rPr lang="en-US" dirty="0" err="1">
                <a:latin typeface="Miriam Mono CLM" panose="02000503000000000000" pitchFamily="2" charset="-79"/>
                <a:cs typeface="Miriam Mono CLM" panose="02000503000000000000" pitchFamily="2" charset="-79"/>
              </a:rPr>
              <a:t>npm</a:t>
            </a:r>
            <a:r>
              <a:rPr lang="en-US" dirty="0">
                <a:latin typeface="Miriam Mono CLM" panose="02000503000000000000" pitchFamily="2" charset="-79"/>
                <a:cs typeface="Miriam Mono CLM" panose="02000503000000000000" pitchFamily="2" charset="-79"/>
              </a:rPr>
              <a:t> run dev</a:t>
            </a:r>
            <a:r>
              <a:rPr lang="en-US" dirty="0"/>
              <a:t>` and `</a:t>
            </a:r>
            <a:r>
              <a:rPr lang="en-US" dirty="0" err="1">
                <a:latin typeface="Miriam Mono CLM" panose="02000503000000000000" pitchFamily="2" charset="-79"/>
                <a:cs typeface="Miriam Mono CLM" panose="02000503000000000000" pitchFamily="2" charset="-79"/>
              </a:rPr>
              <a:t>npm</a:t>
            </a:r>
            <a:r>
              <a:rPr lang="en-US" dirty="0">
                <a:latin typeface="Miriam Mono CLM" panose="02000503000000000000" pitchFamily="2" charset="-79"/>
                <a:cs typeface="Miriam Mono CLM" panose="02000503000000000000" pitchFamily="2" charset="-79"/>
              </a:rPr>
              <a:t> run start</a:t>
            </a:r>
            <a:r>
              <a:rPr lang="en-US" dirty="0"/>
              <a:t>` start up the Vue application and Express server, respectively.</a:t>
            </a:r>
          </a:p>
          <a:p>
            <a:r>
              <a:rPr lang="en-US" dirty="0"/>
              <a:t>Connections to MongoDB and PostgreSQL servers for the Express server are carried out in the `</a:t>
            </a:r>
            <a:r>
              <a:rPr lang="en-US" dirty="0">
                <a:latin typeface="Miriam Mono CLM" panose="02000503000000000000" pitchFamily="2" charset="-79"/>
                <a:cs typeface="Miriam Mono CLM" panose="02000503000000000000" pitchFamily="2" charset="-79"/>
              </a:rPr>
              <a:t>mongo_db.js</a:t>
            </a:r>
            <a:r>
              <a:rPr lang="en-US" dirty="0"/>
              <a:t>` and `</a:t>
            </a:r>
            <a:r>
              <a:rPr lang="en-US" dirty="0">
                <a:latin typeface="Miriam Mono CLM" panose="02000503000000000000" pitchFamily="2" charset="-79"/>
                <a:cs typeface="Miriam Mono CLM" panose="02000503000000000000" pitchFamily="2" charset="-79"/>
              </a:rPr>
              <a:t>sql_db.js</a:t>
            </a:r>
            <a:r>
              <a:rPr lang="en-US" dirty="0"/>
              <a:t>` files.</a:t>
            </a:r>
          </a:p>
          <a:p>
            <a:r>
              <a:rPr lang="en-US" dirty="0"/>
              <a:t>A scheduled task runs on the 5</a:t>
            </a:r>
            <a:r>
              <a:rPr lang="en-US" baseline="30000" dirty="0"/>
              <a:t>th</a:t>
            </a:r>
            <a:r>
              <a:rPr lang="en-US" dirty="0"/>
              <a:t> of each month to run the Python script which updates the database. If this were to migrate to a Linux environment, a </a:t>
            </a:r>
            <a:r>
              <a:rPr lang="en-US" dirty="0" err="1"/>
              <a:t>chronjob</a:t>
            </a:r>
            <a:r>
              <a:rPr lang="en-US" dirty="0"/>
              <a:t> would be used to perform this action.</a:t>
            </a:r>
          </a:p>
        </p:txBody>
      </p:sp>
    </p:spTree>
    <p:extLst>
      <p:ext uri="{BB962C8B-B14F-4D97-AF65-F5344CB8AC3E}">
        <p14:creationId xmlns:p14="http://schemas.microsoft.com/office/powerpoint/2010/main" val="4004209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7114C6-492E-4243-BEF4-E9EFF52B7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520" y="721757"/>
            <a:ext cx="7016101" cy="6077492"/>
          </a:xfrm>
          <a:prstGeom prst="rect">
            <a:avLst/>
          </a:prstGeom>
        </p:spPr>
      </p:pic>
      <p:pic>
        <p:nvPicPr>
          <p:cNvPr id="7" name="Picture 6">
            <a:extLst>
              <a:ext uri="{FF2B5EF4-FFF2-40B4-BE49-F238E27FC236}">
                <a16:creationId xmlns:a16="http://schemas.microsoft.com/office/drawing/2014/main" id="{CB6044CE-4167-4837-8F6C-DEB672580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142" y="1128783"/>
            <a:ext cx="2972215" cy="2133898"/>
          </a:xfrm>
          <a:prstGeom prst="rect">
            <a:avLst/>
          </a:prstGeom>
        </p:spPr>
      </p:pic>
      <p:sp>
        <p:nvSpPr>
          <p:cNvPr id="8" name="TextBox 7">
            <a:extLst>
              <a:ext uri="{FF2B5EF4-FFF2-40B4-BE49-F238E27FC236}">
                <a16:creationId xmlns:a16="http://schemas.microsoft.com/office/drawing/2014/main" id="{78871A0A-0C45-476D-9895-7883594A56AD}"/>
              </a:ext>
            </a:extLst>
          </p:cNvPr>
          <p:cNvSpPr txBox="1"/>
          <p:nvPr/>
        </p:nvSpPr>
        <p:spPr>
          <a:xfrm>
            <a:off x="426224" y="3760503"/>
            <a:ext cx="3448050" cy="923330"/>
          </a:xfrm>
          <a:prstGeom prst="rect">
            <a:avLst/>
          </a:prstGeom>
          <a:noFill/>
        </p:spPr>
        <p:txBody>
          <a:bodyPr wrap="square" rtlCol="0">
            <a:spAutoFit/>
          </a:bodyPr>
          <a:lstStyle/>
          <a:p>
            <a:pPr algn="ctr"/>
            <a:r>
              <a:rPr lang="en-US" dirty="0"/>
              <a:t>Figure 5: Mongo Database </a:t>
            </a:r>
            <a:r>
              <a:rPr lang="en-US" dirty="0" err="1"/>
              <a:t>app_users.users</a:t>
            </a:r>
            <a:r>
              <a:rPr lang="en-US" dirty="0"/>
              <a:t> collection schema (Left)</a:t>
            </a:r>
          </a:p>
        </p:txBody>
      </p:sp>
      <p:sp>
        <p:nvSpPr>
          <p:cNvPr id="9" name="TextBox 8">
            <a:extLst>
              <a:ext uri="{FF2B5EF4-FFF2-40B4-BE49-F238E27FC236}">
                <a16:creationId xmlns:a16="http://schemas.microsoft.com/office/drawing/2014/main" id="{A57B8DF8-8EE9-42B3-93CC-2DC67E161E23}"/>
              </a:ext>
            </a:extLst>
          </p:cNvPr>
          <p:cNvSpPr txBox="1"/>
          <p:nvPr/>
        </p:nvSpPr>
        <p:spPr>
          <a:xfrm>
            <a:off x="857250" y="4858489"/>
            <a:ext cx="2390775" cy="646331"/>
          </a:xfrm>
          <a:prstGeom prst="rect">
            <a:avLst/>
          </a:prstGeom>
          <a:noFill/>
        </p:spPr>
        <p:txBody>
          <a:bodyPr wrap="square" rtlCol="0">
            <a:spAutoFit/>
          </a:bodyPr>
          <a:lstStyle/>
          <a:p>
            <a:r>
              <a:rPr lang="en-US" dirty="0"/>
              <a:t>Figure 6: PostgreSQL DB Architecture (Right)</a:t>
            </a:r>
          </a:p>
        </p:txBody>
      </p:sp>
    </p:spTree>
    <p:extLst>
      <p:ext uri="{BB962C8B-B14F-4D97-AF65-F5344CB8AC3E}">
        <p14:creationId xmlns:p14="http://schemas.microsoft.com/office/powerpoint/2010/main" val="645375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A37C1-8184-47F8-A58B-9ED074665809}"/>
              </a:ext>
            </a:extLst>
          </p:cNvPr>
          <p:cNvSpPr>
            <a:spLocks noGrp="1"/>
          </p:cNvSpPr>
          <p:nvPr>
            <p:ph type="title"/>
          </p:nvPr>
        </p:nvSpPr>
        <p:spPr/>
        <p:txBody>
          <a:bodyPr/>
          <a:lstStyle/>
          <a:p>
            <a:r>
              <a:rPr lang="en-US" dirty="0"/>
              <a:t>Implementation (</a:t>
            </a:r>
            <a:r>
              <a:rPr lang="en-US" dirty="0" err="1"/>
              <a:t>cont</a:t>
            </a:r>
            <a:r>
              <a:rPr lang="en-US" dirty="0"/>
              <a:t>)</a:t>
            </a:r>
          </a:p>
        </p:txBody>
      </p:sp>
      <p:sp>
        <p:nvSpPr>
          <p:cNvPr id="3" name="Content Placeholder 2">
            <a:extLst>
              <a:ext uri="{FF2B5EF4-FFF2-40B4-BE49-F238E27FC236}">
                <a16:creationId xmlns:a16="http://schemas.microsoft.com/office/drawing/2014/main" id="{D1A62039-4573-4885-87AC-F650891BBC5D}"/>
              </a:ext>
            </a:extLst>
          </p:cNvPr>
          <p:cNvSpPr>
            <a:spLocks noGrp="1"/>
          </p:cNvSpPr>
          <p:nvPr>
            <p:ph idx="1"/>
          </p:nvPr>
        </p:nvSpPr>
        <p:spPr/>
        <p:txBody>
          <a:bodyPr/>
          <a:lstStyle/>
          <a:p>
            <a:r>
              <a:rPr lang="en-US" dirty="0"/>
              <a:t>The Vue application serves the landing page, featuring a brief explanation, a series of disclaimers and a short set of instructions to guide new users.</a:t>
            </a:r>
          </a:p>
          <a:p>
            <a:r>
              <a:rPr lang="en-US" dirty="0"/>
              <a:t>The main page (</a:t>
            </a:r>
            <a:r>
              <a:rPr lang="en-US" dirty="0">
                <a:latin typeface="Miriam Mono CLM" panose="02000503000000000000" pitchFamily="2" charset="-79"/>
                <a:cs typeface="Miriam Mono CLM" panose="02000503000000000000" pitchFamily="2" charset="-79"/>
              </a:rPr>
              <a:t>/main</a:t>
            </a:r>
            <a:r>
              <a:rPr lang="en-US" dirty="0">
                <a:cs typeface="Miriam Mono CLM" panose="02000503000000000000" pitchFamily="2" charset="-79"/>
              </a:rPr>
              <a:t>) </a:t>
            </a:r>
            <a:r>
              <a:rPr lang="en-US" dirty="0"/>
              <a:t>features the core component of the application, with the user team input form and output areas of the application.</a:t>
            </a:r>
          </a:p>
          <a:p>
            <a:r>
              <a:rPr lang="en-US" dirty="0" err="1">
                <a:latin typeface="Miriam Mono CLM" panose="02000503000000000000" pitchFamily="2" charset="-79"/>
                <a:cs typeface="Miriam Mono CLM" panose="02000503000000000000" pitchFamily="2" charset="-79"/>
              </a:rPr>
              <a:t>VueRouter</a:t>
            </a:r>
            <a:r>
              <a:rPr lang="en-US" dirty="0"/>
              <a:t> handles routes between the different pages in the application by creating aliases for the different views, special </a:t>
            </a:r>
            <a:r>
              <a:rPr lang="en-US" dirty="0" err="1">
                <a:latin typeface="Miriam Mono CLM" panose="02000503000000000000" pitchFamily="2" charset="-79"/>
                <a:cs typeface="Miriam Mono CLM" panose="02000503000000000000" pitchFamily="2" charset="-79"/>
              </a:rPr>
              <a:t>RouterLink</a:t>
            </a:r>
            <a:r>
              <a:rPr lang="en-US" dirty="0"/>
              <a:t> tags function like anchor tags and allow router links to redirect to different views</a:t>
            </a:r>
          </a:p>
        </p:txBody>
      </p:sp>
    </p:spTree>
    <p:extLst>
      <p:ext uri="{BB962C8B-B14F-4D97-AF65-F5344CB8AC3E}">
        <p14:creationId xmlns:p14="http://schemas.microsoft.com/office/powerpoint/2010/main" val="1181502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7F076D-DEBB-47C8-86D1-5BC6366B47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00" y="0"/>
            <a:ext cx="7531875" cy="3646762"/>
          </a:xfrm>
          <a:prstGeom prst="rect">
            <a:avLst/>
          </a:prstGeom>
        </p:spPr>
      </p:pic>
      <p:pic>
        <p:nvPicPr>
          <p:cNvPr id="2" name="Picture 1">
            <a:extLst>
              <a:ext uri="{FF2B5EF4-FFF2-40B4-BE49-F238E27FC236}">
                <a16:creationId xmlns:a16="http://schemas.microsoft.com/office/drawing/2014/main" id="{02C0D20A-B45A-4746-8CDF-086B0D444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2714" y="3027098"/>
            <a:ext cx="7939286" cy="3830902"/>
          </a:xfrm>
          <a:prstGeom prst="rect">
            <a:avLst/>
          </a:prstGeom>
        </p:spPr>
      </p:pic>
      <p:sp>
        <p:nvSpPr>
          <p:cNvPr id="4" name="Arrow: Bent 3">
            <a:extLst>
              <a:ext uri="{FF2B5EF4-FFF2-40B4-BE49-F238E27FC236}">
                <a16:creationId xmlns:a16="http://schemas.microsoft.com/office/drawing/2014/main" id="{35891D20-AA30-4DAA-8339-720C7055D1A3}"/>
              </a:ext>
            </a:extLst>
          </p:cNvPr>
          <p:cNvSpPr/>
          <p:nvPr/>
        </p:nvSpPr>
        <p:spPr>
          <a:xfrm flipV="1">
            <a:off x="1314450" y="3709331"/>
            <a:ext cx="2804914" cy="1543050"/>
          </a:xfrm>
          <a:prstGeom prst="bentArrow">
            <a:avLst>
              <a:gd name="adj1" fmla="val 25000"/>
              <a:gd name="adj2" fmla="val 26543"/>
              <a:gd name="adj3" fmla="val 25000"/>
              <a:gd name="adj4" fmla="val 4375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06245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44C8F609-2F21-49C4-8EEF-CCBF1A375088}"/>
              </a:ext>
            </a:extLst>
          </p:cNvPr>
          <p:cNvPicPr>
            <a:picLocks noChangeAspect="1"/>
          </p:cNvPicPr>
          <p:nvPr/>
        </p:nvPicPr>
        <p:blipFill rotWithShape="1">
          <a:blip r:embed="rId2">
            <a:extLst>
              <a:ext uri="{28A0092B-C50C-407E-A947-70E740481C1C}">
                <a14:useLocalDpi xmlns:a14="http://schemas.microsoft.com/office/drawing/2010/main" val="0"/>
              </a:ext>
            </a:extLst>
          </a:blip>
          <a:srcRect r="17259" b="-2"/>
          <a:stretch/>
        </p:blipFill>
        <p:spPr>
          <a:xfrm>
            <a:off x="838199" y="557188"/>
            <a:ext cx="3462131" cy="5751713"/>
          </a:xfrm>
          <a:prstGeom prst="rect">
            <a:avLst/>
          </a:prstGeom>
        </p:spPr>
      </p:pic>
      <p:pic>
        <p:nvPicPr>
          <p:cNvPr id="3" name="Picture 2">
            <a:extLst>
              <a:ext uri="{FF2B5EF4-FFF2-40B4-BE49-F238E27FC236}">
                <a16:creationId xmlns:a16="http://schemas.microsoft.com/office/drawing/2014/main" id="{476B8921-810E-4853-BA3C-C6A53E2BEBA6}"/>
              </a:ext>
            </a:extLst>
          </p:cNvPr>
          <p:cNvPicPr>
            <a:picLocks noChangeAspect="1"/>
          </p:cNvPicPr>
          <p:nvPr/>
        </p:nvPicPr>
        <p:blipFill rotWithShape="1">
          <a:blip r:embed="rId3">
            <a:extLst>
              <a:ext uri="{28A0092B-C50C-407E-A947-70E740481C1C}">
                <a14:useLocalDpi xmlns:a14="http://schemas.microsoft.com/office/drawing/2010/main" val="0"/>
              </a:ext>
            </a:extLst>
          </a:blip>
          <a:srcRect r="10484" b="-2"/>
          <a:stretch/>
        </p:blipFill>
        <p:spPr>
          <a:xfrm>
            <a:off x="7891667" y="553143"/>
            <a:ext cx="3295096" cy="5751713"/>
          </a:xfrm>
          <a:prstGeom prst="rect">
            <a:avLst/>
          </a:prstGeom>
        </p:spPr>
      </p:pic>
      <p:pic>
        <p:nvPicPr>
          <p:cNvPr id="6" name="Picture 5">
            <a:extLst>
              <a:ext uri="{FF2B5EF4-FFF2-40B4-BE49-F238E27FC236}">
                <a16:creationId xmlns:a16="http://schemas.microsoft.com/office/drawing/2014/main" id="{9FCC6564-4E01-4E21-8DA0-7761E9CB7800}"/>
              </a:ext>
            </a:extLst>
          </p:cNvPr>
          <p:cNvPicPr/>
          <p:nvPr/>
        </p:nvPicPr>
        <p:blipFill rotWithShape="1">
          <a:blip r:embed="rId4"/>
          <a:srcRect r="31453" b="-2"/>
          <a:stretch/>
        </p:blipFill>
        <p:spPr>
          <a:xfrm>
            <a:off x="4376069" y="553143"/>
            <a:ext cx="3439859" cy="5751713"/>
          </a:xfrm>
          <a:prstGeom prst="rect">
            <a:avLst/>
          </a:prstGeom>
        </p:spPr>
      </p:pic>
      <p:sp>
        <p:nvSpPr>
          <p:cNvPr id="7" name="TextBox 6">
            <a:extLst>
              <a:ext uri="{FF2B5EF4-FFF2-40B4-BE49-F238E27FC236}">
                <a16:creationId xmlns:a16="http://schemas.microsoft.com/office/drawing/2014/main" id="{A33B04AB-3E2E-4523-83E5-D1F5AEAF2BF6}"/>
              </a:ext>
            </a:extLst>
          </p:cNvPr>
          <p:cNvSpPr txBox="1"/>
          <p:nvPr/>
        </p:nvSpPr>
        <p:spPr>
          <a:xfrm>
            <a:off x="3081328" y="6394739"/>
            <a:ext cx="6029343" cy="369332"/>
          </a:xfrm>
          <a:prstGeom prst="rect">
            <a:avLst/>
          </a:prstGeom>
          <a:noFill/>
        </p:spPr>
        <p:txBody>
          <a:bodyPr wrap="none" rtlCol="0">
            <a:spAutoFit/>
          </a:bodyPr>
          <a:lstStyle/>
          <a:p>
            <a:r>
              <a:rPr lang="en-US" dirty="0"/>
              <a:t>Figure 7: Express Routes (Left, Middle) and Vue Routes (Right) </a:t>
            </a:r>
          </a:p>
        </p:txBody>
      </p:sp>
    </p:spTree>
    <p:extLst>
      <p:ext uri="{BB962C8B-B14F-4D97-AF65-F5344CB8AC3E}">
        <p14:creationId xmlns:p14="http://schemas.microsoft.com/office/powerpoint/2010/main" val="1406519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AA8B2-2EA1-4B15-81AB-F9FF92AFC670}"/>
              </a:ext>
            </a:extLst>
          </p:cNvPr>
          <p:cNvSpPr>
            <a:spLocks noGrp="1"/>
          </p:cNvSpPr>
          <p:nvPr>
            <p:ph type="title"/>
          </p:nvPr>
        </p:nvSpPr>
        <p:spPr/>
        <p:txBody>
          <a:bodyPr/>
          <a:lstStyle/>
          <a:p>
            <a:r>
              <a:rPr lang="en-US" dirty="0"/>
              <a:t>Implementation (</a:t>
            </a:r>
            <a:r>
              <a:rPr lang="en-US" dirty="0" err="1"/>
              <a:t>cont</a:t>
            </a:r>
            <a:r>
              <a:rPr lang="en-US" dirty="0"/>
              <a:t>)</a:t>
            </a:r>
          </a:p>
        </p:txBody>
      </p:sp>
      <p:sp>
        <p:nvSpPr>
          <p:cNvPr id="3" name="Content Placeholder 2">
            <a:extLst>
              <a:ext uri="{FF2B5EF4-FFF2-40B4-BE49-F238E27FC236}">
                <a16:creationId xmlns:a16="http://schemas.microsoft.com/office/drawing/2014/main" id="{9A58EB9F-13AB-4243-9D59-77F00F6789F8}"/>
              </a:ext>
            </a:extLst>
          </p:cNvPr>
          <p:cNvSpPr>
            <a:spLocks noGrp="1"/>
          </p:cNvSpPr>
          <p:nvPr>
            <p:ph idx="1"/>
          </p:nvPr>
        </p:nvSpPr>
        <p:spPr/>
        <p:txBody>
          <a:bodyPr/>
          <a:lstStyle/>
          <a:p>
            <a:r>
              <a:rPr lang="en-US" dirty="0" err="1"/>
              <a:t>Pinia</a:t>
            </a:r>
            <a:r>
              <a:rPr lang="en-US" dirty="0"/>
              <a:t> stores are used to manage state control for submitted teams, and user login and authorization.</a:t>
            </a:r>
          </a:p>
          <a:p>
            <a:r>
              <a:rPr lang="en-US" dirty="0"/>
              <a:t>Stores update as changes are made through user interaction. Due to lack of cookie implementation, stores do </a:t>
            </a:r>
            <a:r>
              <a:rPr lang="en-US" b="1" dirty="0"/>
              <a:t>not</a:t>
            </a:r>
            <a:r>
              <a:rPr lang="en-US" dirty="0"/>
              <a:t> persist after navigating away from the application or refreshing the page. </a:t>
            </a:r>
          </a:p>
          <a:p>
            <a:pPr lvl="1"/>
            <a:r>
              <a:rPr lang="en-US" dirty="0"/>
              <a:t>Future implementations would use cookies to have a smoother user experience.</a:t>
            </a:r>
          </a:p>
          <a:p>
            <a:r>
              <a:rPr lang="en-US" dirty="0"/>
              <a:t>Stores interact with the API, depending on the desired functionality, and middleman front-end and back-end interactions</a:t>
            </a:r>
          </a:p>
        </p:txBody>
      </p:sp>
    </p:spTree>
    <p:extLst>
      <p:ext uri="{BB962C8B-B14F-4D97-AF65-F5344CB8AC3E}">
        <p14:creationId xmlns:p14="http://schemas.microsoft.com/office/powerpoint/2010/main" val="1484384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CD9A-1FCD-4D88-9ABF-64EC533722A9}"/>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89E1AD60-E5E6-4D39-9EAE-23712246ADDD}"/>
              </a:ext>
            </a:extLst>
          </p:cNvPr>
          <p:cNvSpPr>
            <a:spLocks noGrp="1"/>
          </p:cNvSpPr>
          <p:nvPr>
            <p:ph idx="1"/>
          </p:nvPr>
        </p:nvSpPr>
        <p:spPr/>
        <p:txBody>
          <a:bodyPr/>
          <a:lstStyle/>
          <a:p>
            <a:r>
              <a:rPr lang="en-US" dirty="0"/>
              <a:t>Testing was done ad-hoc, as parts of the application were developed, by using sample data and console.log() outputs</a:t>
            </a:r>
          </a:p>
          <a:p>
            <a:r>
              <a:rPr lang="en-US" dirty="0"/>
              <a:t>Only Postman, an API testing application, was used to test the Express server for successful requests</a:t>
            </a:r>
          </a:p>
          <a:p>
            <a:r>
              <a:rPr lang="en-US" dirty="0" err="1"/>
              <a:t>Vitest</a:t>
            </a:r>
            <a:r>
              <a:rPr lang="en-US" dirty="0"/>
              <a:t> is a testing suite designed specifically for </a:t>
            </a:r>
            <a:r>
              <a:rPr lang="en-US" dirty="0" err="1"/>
              <a:t>Vite</a:t>
            </a:r>
            <a:r>
              <a:rPr lang="en-US" dirty="0"/>
              <a:t> applications, and would have been used to conduct unit testing</a:t>
            </a:r>
          </a:p>
        </p:txBody>
      </p:sp>
    </p:spTree>
    <p:extLst>
      <p:ext uri="{BB962C8B-B14F-4D97-AF65-F5344CB8AC3E}">
        <p14:creationId xmlns:p14="http://schemas.microsoft.com/office/powerpoint/2010/main" val="2882314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8F0A8-D962-4B03-BFFA-76AB008C7EC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4E3F0FB-2273-4DD7-A318-8DF244DE2843}"/>
              </a:ext>
            </a:extLst>
          </p:cNvPr>
          <p:cNvSpPr>
            <a:spLocks noGrp="1"/>
          </p:cNvSpPr>
          <p:nvPr>
            <p:ph idx="1"/>
          </p:nvPr>
        </p:nvSpPr>
        <p:spPr/>
        <p:txBody>
          <a:bodyPr/>
          <a:lstStyle/>
          <a:p>
            <a:r>
              <a:rPr lang="en-US" dirty="0"/>
              <a:t>Aims and objectives met as described</a:t>
            </a:r>
          </a:p>
          <a:p>
            <a:r>
              <a:rPr lang="en-US" dirty="0"/>
              <a:t>Uses some basic cybersecurity measures to protect against attacks by parameterized queries and storing encrypted passwords, as opposed to plaintext</a:t>
            </a:r>
          </a:p>
          <a:p>
            <a:r>
              <a:rPr lang="en-US" dirty="0"/>
              <a:t>Future considerations:</a:t>
            </a:r>
          </a:p>
          <a:p>
            <a:pPr lvl="1"/>
            <a:r>
              <a:rPr lang="en-US" dirty="0"/>
              <a:t>Expanding user interface to include user profile</a:t>
            </a:r>
          </a:p>
          <a:p>
            <a:pPr lvl="1"/>
            <a:r>
              <a:rPr lang="en-US" dirty="0"/>
              <a:t>More analysis on team composition</a:t>
            </a:r>
          </a:p>
          <a:p>
            <a:pPr lvl="1"/>
            <a:r>
              <a:rPr lang="en-US" dirty="0"/>
              <a:t>Using cookies to persist user sessions</a:t>
            </a:r>
          </a:p>
        </p:txBody>
      </p:sp>
    </p:spTree>
    <p:extLst>
      <p:ext uri="{BB962C8B-B14F-4D97-AF65-F5344CB8AC3E}">
        <p14:creationId xmlns:p14="http://schemas.microsoft.com/office/powerpoint/2010/main" val="1410230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4139-33A9-40B1-BD09-B65DDD343A3E}"/>
              </a:ext>
            </a:extLst>
          </p:cNvPr>
          <p:cNvSpPr>
            <a:spLocks noGrp="1"/>
          </p:cNvSpPr>
          <p:nvPr>
            <p:ph type="title"/>
          </p:nvPr>
        </p:nvSpPr>
        <p:spPr>
          <a:xfrm>
            <a:off x="838200" y="1996701"/>
            <a:ext cx="10515600" cy="1325563"/>
          </a:xfrm>
        </p:spPr>
        <p:txBody>
          <a:bodyPr/>
          <a:lstStyle/>
          <a:p>
            <a:pPr algn="ctr"/>
            <a:r>
              <a:rPr lang="en-US" dirty="0"/>
              <a:t>Questions?</a:t>
            </a:r>
          </a:p>
        </p:txBody>
      </p:sp>
    </p:spTree>
    <p:extLst>
      <p:ext uri="{BB962C8B-B14F-4D97-AF65-F5344CB8AC3E}">
        <p14:creationId xmlns:p14="http://schemas.microsoft.com/office/powerpoint/2010/main" val="174846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3D7F-B956-4BDA-A651-64C6807E2B4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D223CF28-FCBB-4CD4-8F0A-F6A2FC0F271C}"/>
              </a:ext>
            </a:extLst>
          </p:cNvPr>
          <p:cNvSpPr>
            <a:spLocks noGrp="1"/>
          </p:cNvSpPr>
          <p:nvPr>
            <p:ph idx="1"/>
          </p:nvPr>
        </p:nvSpPr>
        <p:spPr/>
        <p:txBody>
          <a:bodyPr>
            <a:normAutofit fontScale="92500"/>
          </a:bodyPr>
          <a:lstStyle/>
          <a:p>
            <a:r>
              <a:rPr lang="en-US" dirty="0"/>
              <a:t>Interested in development of full stack applications</a:t>
            </a:r>
          </a:p>
          <a:p>
            <a:r>
              <a:rPr lang="en-US" dirty="0"/>
              <a:t>There are many frameworks and tech stacks to choose from</a:t>
            </a:r>
          </a:p>
          <a:p>
            <a:r>
              <a:rPr lang="en-US" dirty="0"/>
              <a:t>Familiarity with one framework can translate to others, in the same way familiarity with one programming can be used to learn others</a:t>
            </a:r>
          </a:p>
          <a:p>
            <a:r>
              <a:rPr lang="en-US" dirty="0"/>
              <a:t>In previous professional experience, systems were often married to a single database solution, rather than using them to compliment each other</a:t>
            </a:r>
          </a:p>
          <a:p>
            <a:r>
              <a:rPr lang="en-US" dirty="0"/>
              <a:t>Issues can arise with having to maintain two separate and different DBMS</a:t>
            </a:r>
          </a:p>
          <a:p>
            <a:r>
              <a:rPr lang="en-US" dirty="0"/>
              <a:t>Aims to explore development process of selecting, implementing and developing with a chosen technology stack</a:t>
            </a:r>
          </a:p>
        </p:txBody>
      </p:sp>
    </p:spTree>
    <p:extLst>
      <p:ext uri="{BB962C8B-B14F-4D97-AF65-F5344CB8AC3E}">
        <p14:creationId xmlns:p14="http://schemas.microsoft.com/office/powerpoint/2010/main" val="148931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4637-E637-433F-A05F-44D97F0AF3B7}"/>
              </a:ext>
            </a:extLst>
          </p:cNvPr>
          <p:cNvSpPr>
            <a:spLocks noGrp="1"/>
          </p:cNvSpPr>
          <p:nvPr>
            <p:ph type="title"/>
          </p:nvPr>
        </p:nvSpPr>
        <p:spPr/>
        <p:txBody>
          <a:bodyPr/>
          <a:lstStyle/>
          <a:p>
            <a:r>
              <a:rPr lang="en-US" dirty="0"/>
              <a:t>Aims and Objectives</a:t>
            </a:r>
          </a:p>
        </p:txBody>
      </p:sp>
      <p:sp>
        <p:nvSpPr>
          <p:cNvPr id="3" name="Content Placeholder 2">
            <a:extLst>
              <a:ext uri="{FF2B5EF4-FFF2-40B4-BE49-F238E27FC236}">
                <a16:creationId xmlns:a16="http://schemas.microsoft.com/office/drawing/2014/main" id="{B6641549-8D6F-4ACE-ACF9-F5287E36E9BF}"/>
              </a:ext>
            </a:extLst>
          </p:cNvPr>
          <p:cNvSpPr>
            <a:spLocks noGrp="1"/>
          </p:cNvSpPr>
          <p:nvPr>
            <p:ph idx="1"/>
          </p:nvPr>
        </p:nvSpPr>
        <p:spPr>
          <a:xfrm>
            <a:off x="838200" y="1825625"/>
            <a:ext cx="5159188" cy="4351338"/>
          </a:xfrm>
        </p:spPr>
        <p:txBody>
          <a:bodyPr>
            <a:normAutofit fontScale="85000" lnSpcReduction="10000"/>
          </a:bodyPr>
          <a:lstStyle/>
          <a:p>
            <a:r>
              <a:rPr lang="en-US" dirty="0"/>
              <a:t>Create a data pipeline that collects information from origin, parses and stores data locally</a:t>
            </a:r>
          </a:p>
          <a:p>
            <a:r>
              <a:rPr lang="en-US" dirty="0"/>
              <a:t>Store data in a PostgreSQL database</a:t>
            </a:r>
          </a:p>
          <a:p>
            <a:r>
              <a:rPr lang="en-US" dirty="0"/>
              <a:t>Enable user login and registration and store user profile data in a Mongo database</a:t>
            </a:r>
          </a:p>
          <a:p>
            <a:r>
              <a:rPr lang="en-US" dirty="0"/>
              <a:t>Enable a functional server to connect database systems to web application</a:t>
            </a:r>
          </a:p>
          <a:p>
            <a:r>
              <a:rPr lang="en-US" dirty="0"/>
              <a:t>Create a functional web application that accepts user inputs and returns data to the user</a:t>
            </a:r>
          </a:p>
          <a:p>
            <a:endParaRPr lang="en-US" dirty="0"/>
          </a:p>
        </p:txBody>
      </p:sp>
      <p:pic>
        <p:nvPicPr>
          <p:cNvPr id="4" name="Picture 3">
            <a:extLst>
              <a:ext uri="{FF2B5EF4-FFF2-40B4-BE49-F238E27FC236}">
                <a16:creationId xmlns:a16="http://schemas.microsoft.com/office/drawing/2014/main" id="{2E9CAFF0-EEE0-4EA1-8404-54473EC4B254}"/>
              </a:ext>
            </a:extLst>
          </p:cNvPr>
          <p:cNvPicPr/>
          <p:nvPr/>
        </p:nvPicPr>
        <p:blipFill>
          <a:blip r:embed="rId2"/>
          <a:stretch>
            <a:fillRect/>
          </a:stretch>
        </p:blipFill>
        <p:spPr>
          <a:xfrm>
            <a:off x="6096000" y="1825625"/>
            <a:ext cx="5901690" cy="2660015"/>
          </a:xfrm>
          <a:prstGeom prst="rect">
            <a:avLst/>
          </a:prstGeom>
          <a:ln w="12700">
            <a:solidFill>
              <a:schemeClr val="tx1"/>
            </a:solidFill>
          </a:ln>
        </p:spPr>
      </p:pic>
      <p:sp>
        <p:nvSpPr>
          <p:cNvPr id="5" name="TextBox 4">
            <a:extLst>
              <a:ext uri="{FF2B5EF4-FFF2-40B4-BE49-F238E27FC236}">
                <a16:creationId xmlns:a16="http://schemas.microsoft.com/office/drawing/2014/main" id="{130F5953-1DF3-4240-8C3B-228E0E6E9450}"/>
              </a:ext>
            </a:extLst>
          </p:cNvPr>
          <p:cNvSpPr txBox="1"/>
          <p:nvPr/>
        </p:nvSpPr>
        <p:spPr>
          <a:xfrm>
            <a:off x="6970539" y="4620577"/>
            <a:ext cx="4152612" cy="369332"/>
          </a:xfrm>
          <a:prstGeom prst="rect">
            <a:avLst/>
          </a:prstGeom>
          <a:noFill/>
        </p:spPr>
        <p:txBody>
          <a:bodyPr wrap="none" rtlCol="0">
            <a:spAutoFit/>
          </a:bodyPr>
          <a:lstStyle/>
          <a:p>
            <a:r>
              <a:rPr lang="en-US" dirty="0"/>
              <a:t>Figure 1: Application end-to-end workflow</a:t>
            </a:r>
          </a:p>
        </p:txBody>
      </p:sp>
    </p:spTree>
    <p:extLst>
      <p:ext uri="{BB962C8B-B14F-4D97-AF65-F5344CB8AC3E}">
        <p14:creationId xmlns:p14="http://schemas.microsoft.com/office/powerpoint/2010/main" val="1354019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EE92-3671-46F2-B29E-52F4E40EB46B}"/>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6D0E4CF2-5BA6-4FB8-85F9-655FDB45CCC5}"/>
              </a:ext>
            </a:extLst>
          </p:cNvPr>
          <p:cNvSpPr>
            <a:spLocks noGrp="1"/>
          </p:cNvSpPr>
          <p:nvPr>
            <p:ph idx="1"/>
          </p:nvPr>
        </p:nvSpPr>
        <p:spPr/>
        <p:txBody>
          <a:bodyPr>
            <a:normAutofit/>
          </a:bodyPr>
          <a:lstStyle/>
          <a:p>
            <a:r>
              <a:rPr lang="en-US" dirty="0"/>
              <a:t>As a user, I want to be able to post my team from Showdown and see the usage stats for the metagame I am playing in.</a:t>
            </a:r>
          </a:p>
          <a:p>
            <a:r>
              <a:rPr lang="en-US" dirty="0"/>
              <a:t>As a user, I want to able to login and/or register an account.</a:t>
            </a:r>
          </a:p>
          <a:p>
            <a:r>
              <a:rPr lang="en-US" dirty="0"/>
              <a:t>As a user, I want to be able to save my teams submitted. </a:t>
            </a:r>
          </a:p>
          <a:p>
            <a:r>
              <a:rPr lang="en-US" dirty="0"/>
              <a:t>As a user, I would like to be able to browse the usage stats data of various tiers.</a:t>
            </a:r>
          </a:p>
          <a:p>
            <a:r>
              <a:rPr lang="en-US" dirty="0"/>
              <a:t>As a developer, I want to create an intuitive and simple interface for users to navigate</a:t>
            </a:r>
          </a:p>
        </p:txBody>
      </p:sp>
    </p:spTree>
    <p:extLst>
      <p:ext uri="{BB962C8B-B14F-4D97-AF65-F5344CB8AC3E}">
        <p14:creationId xmlns:p14="http://schemas.microsoft.com/office/powerpoint/2010/main" val="2157497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360C-FC69-43CC-8767-689814355B5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6773263-6CC0-4F6E-8D5E-9D07E0A9D708}"/>
              </a:ext>
            </a:extLst>
          </p:cNvPr>
          <p:cNvSpPr>
            <a:spLocks noGrp="1"/>
          </p:cNvSpPr>
          <p:nvPr>
            <p:ph idx="1"/>
          </p:nvPr>
        </p:nvSpPr>
        <p:spPr/>
        <p:txBody>
          <a:bodyPr/>
          <a:lstStyle/>
          <a:p>
            <a:r>
              <a:rPr lang="en-US" dirty="0"/>
              <a:t>This project is an exploratory case study on the development of a web-based application using VueJS, MongoDB, Express, PostgreSQL and NodeJS.</a:t>
            </a:r>
          </a:p>
          <a:p>
            <a:r>
              <a:rPr lang="en-US" dirty="0"/>
              <a:t>By exploring end-to-end application development, this project aims to explore and understand best development practices, implementation of cyber security measures, API development and data storage in a potentially real-world application scenario.</a:t>
            </a:r>
          </a:p>
          <a:p>
            <a:r>
              <a:rPr lang="en-US" dirty="0"/>
              <a:t>This project also aims to understand the benefits of using SQL and NoSQL databases together to enable greater data storage and access flexibility.</a:t>
            </a:r>
          </a:p>
        </p:txBody>
      </p:sp>
    </p:spTree>
    <p:extLst>
      <p:ext uri="{BB962C8B-B14F-4D97-AF65-F5344CB8AC3E}">
        <p14:creationId xmlns:p14="http://schemas.microsoft.com/office/powerpoint/2010/main" val="1043287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5BD0-E2E8-4DE0-9577-D5D3C6ACFF28}"/>
              </a:ext>
            </a:extLst>
          </p:cNvPr>
          <p:cNvSpPr>
            <a:spLocks noGrp="1"/>
          </p:cNvSpPr>
          <p:nvPr>
            <p:ph type="title"/>
          </p:nvPr>
        </p:nvSpPr>
        <p:spPr/>
        <p:txBody>
          <a:bodyPr/>
          <a:lstStyle/>
          <a:p>
            <a:r>
              <a:rPr lang="en-US" dirty="0"/>
              <a:t>Determining the Technology Stack</a:t>
            </a:r>
          </a:p>
        </p:txBody>
      </p:sp>
      <p:sp>
        <p:nvSpPr>
          <p:cNvPr id="16" name="Flowchart: Decision 15">
            <a:extLst>
              <a:ext uri="{FF2B5EF4-FFF2-40B4-BE49-F238E27FC236}">
                <a16:creationId xmlns:a16="http://schemas.microsoft.com/office/drawing/2014/main" id="{9291DB72-F0E4-43A7-B93C-B79D113776C4}"/>
              </a:ext>
            </a:extLst>
          </p:cNvPr>
          <p:cNvSpPr/>
          <p:nvPr/>
        </p:nvSpPr>
        <p:spPr>
          <a:xfrm>
            <a:off x="1426369" y="3324224"/>
            <a:ext cx="3600450" cy="814388"/>
          </a:xfrm>
          <a:prstGeom prst="flowChartDecision">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CSS</a:t>
            </a:r>
          </a:p>
          <a:p>
            <a:pPr algn="ctr"/>
            <a:endParaRPr lang="en-US" dirty="0"/>
          </a:p>
        </p:txBody>
      </p:sp>
      <p:sp>
        <p:nvSpPr>
          <p:cNvPr id="17" name="Flowchart: Decision 16">
            <a:extLst>
              <a:ext uri="{FF2B5EF4-FFF2-40B4-BE49-F238E27FC236}">
                <a16:creationId xmlns:a16="http://schemas.microsoft.com/office/drawing/2014/main" id="{E5233351-9516-4845-99A4-627F7DD63CE8}"/>
              </a:ext>
            </a:extLst>
          </p:cNvPr>
          <p:cNvSpPr/>
          <p:nvPr/>
        </p:nvSpPr>
        <p:spPr>
          <a:xfrm>
            <a:off x="1426369" y="3807618"/>
            <a:ext cx="3600450" cy="814388"/>
          </a:xfrm>
          <a:prstGeom prst="flowChartDecision">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VueJS 3</a:t>
            </a:r>
          </a:p>
          <a:p>
            <a:pPr algn="ctr"/>
            <a:endParaRPr lang="en-US" dirty="0"/>
          </a:p>
        </p:txBody>
      </p:sp>
      <p:sp>
        <p:nvSpPr>
          <p:cNvPr id="18" name="Flowchart: Decision 17">
            <a:extLst>
              <a:ext uri="{FF2B5EF4-FFF2-40B4-BE49-F238E27FC236}">
                <a16:creationId xmlns:a16="http://schemas.microsoft.com/office/drawing/2014/main" id="{9A9A03A7-C936-44FA-9D1E-2838F42149AC}"/>
              </a:ext>
            </a:extLst>
          </p:cNvPr>
          <p:cNvSpPr/>
          <p:nvPr/>
        </p:nvSpPr>
        <p:spPr>
          <a:xfrm>
            <a:off x="1426369" y="4291012"/>
            <a:ext cx="3600450" cy="814388"/>
          </a:xfrm>
          <a:prstGeom prst="flowChartDecision">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BootStrap 5</a:t>
            </a:r>
          </a:p>
          <a:p>
            <a:pPr algn="ctr"/>
            <a:endParaRPr lang="en-US" dirty="0"/>
          </a:p>
        </p:txBody>
      </p:sp>
      <p:sp>
        <p:nvSpPr>
          <p:cNvPr id="19" name="Rectangle 18">
            <a:extLst>
              <a:ext uri="{FF2B5EF4-FFF2-40B4-BE49-F238E27FC236}">
                <a16:creationId xmlns:a16="http://schemas.microsoft.com/office/drawing/2014/main" id="{E9F4397A-C7A2-47A9-825D-7D31CD891609}"/>
              </a:ext>
            </a:extLst>
          </p:cNvPr>
          <p:cNvSpPr/>
          <p:nvPr/>
        </p:nvSpPr>
        <p:spPr>
          <a:xfrm>
            <a:off x="838201" y="2943221"/>
            <a:ext cx="4929187" cy="255746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537C73B-CC5F-4894-84F6-03416FCEBCCC}"/>
              </a:ext>
            </a:extLst>
          </p:cNvPr>
          <p:cNvSpPr/>
          <p:nvPr/>
        </p:nvSpPr>
        <p:spPr>
          <a:xfrm>
            <a:off x="6454035" y="2610924"/>
            <a:ext cx="4929187" cy="318975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Decision 20">
            <a:extLst>
              <a:ext uri="{FF2B5EF4-FFF2-40B4-BE49-F238E27FC236}">
                <a16:creationId xmlns:a16="http://schemas.microsoft.com/office/drawing/2014/main" id="{937FDBDA-C314-496B-B28D-800F979ADB6B}"/>
              </a:ext>
            </a:extLst>
          </p:cNvPr>
          <p:cNvSpPr/>
          <p:nvPr/>
        </p:nvSpPr>
        <p:spPr>
          <a:xfrm>
            <a:off x="7118403" y="2825237"/>
            <a:ext cx="3600450" cy="814388"/>
          </a:xfrm>
          <a:prstGeom prst="flowChartDecision">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ExpressJS</a:t>
            </a:r>
            <a:endParaRPr lang="en-US" dirty="0"/>
          </a:p>
          <a:p>
            <a:pPr algn="ctr"/>
            <a:endParaRPr lang="en-US" dirty="0"/>
          </a:p>
        </p:txBody>
      </p:sp>
      <p:sp>
        <p:nvSpPr>
          <p:cNvPr id="22" name="Flowchart: Decision 21">
            <a:extLst>
              <a:ext uri="{FF2B5EF4-FFF2-40B4-BE49-F238E27FC236}">
                <a16:creationId xmlns:a16="http://schemas.microsoft.com/office/drawing/2014/main" id="{2D914124-283F-49CE-8F76-FEF5F0DC9784}"/>
              </a:ext>
            </a:extLst>
          </p:cNvPr>
          <p:cNvSpPr/>
          <p:nvPr/>
        </p:nvSpPr>
        <p:spPr>
          <a:xfrm>
            <a:off x="7118403" y="3272913"/>
            <a:ext cx="3600450" cy="814388"/>
          </a:xfrm>
          <a:prstGeom prst="flowChartDecision">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a:t>
            </a:r>
          </a:p>
          <a:p>
            <a:pPr algn="ctr"/>
            <a:endParaRPr lang="en-US" dirty="0"/>
          </a:p>
        </p:txBody>
      </p:sp>
      <p:sp>
        <p:nvSpPr>
          <p:cNvPr id="23" name="Flowchart: Decision 22">
            <a:extLst>
              <a:ext uri="{FF2B5EF4-FFF2-40B4-BE49-F238E27FC236}">
                <a16:creationId xmlns:a16="http://schemas.microsoft.com/office/drawing/2014/main" id="{57AB8A9C-4262-417B-8BD5-EFC49373B019}"/>
              </a:ext>
            </a:extLst>
          </p:cNvPr>
          <p:cNvSpPr/>
          <p:nvPr/>
        </p:nvSpPr>
        <p:spPr>
          <a:xfrm>
            <a:off x="7118403" y="3811076"/>
            <a:ext cx="3600450" cy="814388"/>
          </a:xfrm>
          <a:prstGeom prst="flowChartDecision">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a:p>
            <a:pPr algn="ctr"/>
            <a:endParaRPr lang="en-US" dirty="0"/>
          </a:p>
        </p:txBody>
      </p:sp>
      <p:sp>
        <p:nvSpPr>
          <p:cNvPr id="24" name="Flowchart: Decision 23">
            <a:extLst>
              <a:ext uri="{FF2B5EF4-FFF2-40B4-BE49-F238E27FC236}">
                <a16:creationId xmlns:a16="http://schemas.microsoft.com/office/drawing/2014/main" id="{20B3D32B-55DE-423A-9118-BA669862DECA}"/>
              </a:ext>
            </a:extLst>
          </p:cNvPr>
          <p:cNvSpPr/>
          <p:nvPr/>
        </p:nvSpPr>
        <p:spPr>
          <a:xfrm>
            <a:off x="7118403" y="4370668"/>
            <a:ext cx="3600450" cy="814388"/>
          </a:xfrm>
          <a:prstGeom prst="flowChartDecision">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PostgreSQL</a:t>
            </a:r>
          </a:p>
          <a:p>
            <a:pPr algn="ctr"/>
            <a:endParaRPr lang="en-US" dirty="0"/>
          </a:p>
        </p:txBody>
      </p:sp>
      <p:sp>
        <p:nvSpPr>
          <p:cNvPr id="25" name="Flowchart: Decision 24">
            <a:extLst>
              <a:ext uri="{FF2B5EF4-FFF2-40B4-BE49-F238E27FC236}">
                <a16:creationId xmlns:a16="http://schemas.microsoft.com/office/drawing/2014/main" id="{9BF0200A-27B8-4616-8917-4706FF091A2C}"/>
              </a:ext>
            </a:extLst>
          </p:cNvPr>
          <p:cNvSpPr/>
          <p:nvPr/>
        </p:nvSpPr>
        <p:spPr>
          <a:xfrm>
            <a:off x="7118403" y="4846920"/>
            <a:ext cx="3600450" cy="814388"/>
          </a:xfrm>
          <a:prstGeom prst="flowChartDecision">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MongoDB</a:t>
            </a:r>
          </a:p>
          <a:p>
            <a:pPr algn="ctr"/>
            <a:endParaRPr lang="en-US" dirty="0"/>
          </a:p>
        </p:txBody>
      </p:sp>
      <p:sp>
        <p:nvSpPr>
          <p:cNvPr id="26" name="Flowchart: Alternate Process 25">
            <a:extLst>
              <a:ext uri="{FF2B5EF4-FFF2-40B4-BE49-F238E27FC236}">
                <a16:creationId xmlns:a16="http://schemas.microsoft.com/office/drawing/2014/main" id="{CFFE938C-0295-47A6-8C96-E395EE9852CB}"/>
              </a:ext>
            </a:extLst>
          </p:cNvPr>
          <p:cNvSpPr/>
          <p:nvPr/>
        </p:nvSpPr>
        <p:spPr>
          <a:xfrm>
            <a:off x="2600326" y="1869280"/>
            <a:ext cx="1885950" cy="890588"/>
          </a:xfrm>
          <a:prstGeom prst="flowChartAlternate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Front-end</a:t>
            </a:r>
          </a:p>
        </p:txBody>
      </p:sp>
      <p:sp>
        <p:nvSpPr>
          <p:cNvPr id="27" name="Flowchart: Alternate Process 26">
            <a:extLst>
              <a:ext uri="{FF2B5EF4-FFF2-40B4-BE49-F238E27FC236}">
                <a16:creationId xmlns:a16="http://schemas.microsoft.com/office/drawing/2014/main" id="{AB795ED3-51DD-45EA-9203-90DA0D2FB65F}"/>
              </a:ext>
            </a:extLst>
          </p:cNvPr>
          <p:cNvSpPr/>
          <p:nvPr/>
        </p:nvSpPr>
        <p:spPr>
          <a:xfrm>
            <a:off x="7785153" y="1541744"/>
            <a:ext cx="1885950" cy="890588"/>
          </a:xfrm>
          <a:prstGeom prst="flowChartAlternate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Back-end</a:t>
            </a:r>
          </a:p>
        </p:txBody>
      </p:sp>
      <p:sp>
        <p:nvSpPr>
          <p:cNvPr id="3" name="TextBox 2">
            <a:extLst>
              <a:ext uri="{FF2B5EF4-FFF2-40B4-BE49-F238E27FC236}">
                <a16:creationId xmlns:a16="http://schemas.microsoft.com/office/drawing/2014/main" id="{551EFBC6-CAB4-4CAA-99BD-F0593D0AB93A}"/>
              </a:ext>
            </a:extLst>
          </p:cNvPr>
          <p:cNvSpPr txBox="1"/>
          <p:nvPr/>
        </p:nvSpPr>
        <p:spPr>
          <a:xfrm>
            <a:off x="4517234" y="6242328"/>
            <a:ext cx="3157531" cy="369332"/>
          </a:xfrm>
          <a:prstGeom prst="rect">
            <a:avLst/>
          </a:prstGeom>
          <a:noFill/>
        </p:spPr>
        <p:txBody>
          <a:bodyPr wrap="none" rtlCol="0">
            <a:spAutoFit/>
          </a:bodyPr>
          <a:lstStyle/>
          <a:p>
            <a:r>
              <a:rPr lang="en-US" dirty="0"/>
              <a:t>Figure 2: Technology stack used</a:t>
            </a:r>
          </a:p>
        </p:txBody>
      </p:sp>
    </p:spTree>
    <p:extLst>
      <p:ext uri="{BB962C8B-B14F-4D97-AF65-F5344CB8AC3E}">
        <p14:creationId xmlns:p14="http://schemas.microsoft.com/office/powerpoint/2010/main" val="3199862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FDB75-6AA8-413E-8AC2-8BD8178A444A}"/>
              </a:ext>
            </a:extLst>
          </p:cNvPr>
          <p:cNvSpPr>
            <a:spLocks noGrp="1"/>
          </p:cNvSpPr>
          <p:nvPr>
            <p:ph type="title"/>
          </p:nvPr>
        </p:nvSpPr>
        <p:spPr/>
        <p:txBody>
          <a:bodyPr/>
          <a:lstStyle/>
          <a:p>
            <a:r>
              <a:rPr lang="en-US" dirty="0"/>
              <a:t>Front-end Decisions	</a:t>
            </a:r>
          </a:p>
        </p:txBody>
      </p:sp>
      <p:sp>
        <p:nvSpPr>
          <p:cNvPr id="3" name="Content Placeholder 2">
            <a:extLst>
              <a:ext uri="{FF2B5EF4-FFF2-40B4-BE49-F238E27FC236}">
                <a16:creationId xmlns:a16="http://schemas.microsoft.com/office/drawing/2014/main" id="{F1CF9840-D118-4D77-B015-010B7C9A34CD}"/>
              </a:ext>
            </a:extLst>
          </p:cNvPr>
          <p:cNvSpPr>
            <a:spLocks noGrp="1"/>
          </p:cNvSpPr>
          <p:nvPr>
            <p:ph idx="1"/>
          </p:nvPr>
        </p:nvSpPr>
        <p:spPr/>
        <p:txBody>
          <a:bodyPr>
            <a:normAutofit/>
          </a:bodyPr>
          <a:lstStyle/>
          <a:p>
            <a:r>
              <a:rPr lang="en-US" dirty="0"/>
              <a:t>Bootstrap reduces time spent styling and “painting” the interface by using pre-defined CSS classes</a:t>
            </a:r>
          </a:p>
          <a:p>
            <a:r>
              <a:rPr lang="en-US" dirty="0"/>
              <a:t>Some custom CSS still required</a:t>
            </a:r>
          </a:p>
          <a:p>
            <a:r>
              <a:rPr lang="en-US" dirty="0"/>
              <a:t>Vue is an easy-to-understand JavaScript framework that doesn’t require any knowledge of JavaScript </a:t>
            </a:r>
            <a:r>
              <a:rPr lang="en-US" dirty="0" err="1"/>
              <a:t>flavours</a:t>
            </a:r>
            <a:r>
              <a:rPr lang="en-US" dirty="0"/>
              <a:t> (such as JSX for React or TypeScript for Angular). </a:t>
            </a:r>
          </a:p>
          <a:p>
            <a:r>
              <a:rPr lang="en-US" dirty="0"/>
              <a:t>Vue separates its applications into components, which allows for clear separation of responsibility</a:t>
            </a:r>
          </a:p>
          <a:p>
            <a:r>
              <a:rPr lang="en-US" dirty="0"/>
              <a:t>A very lightweight yet robust framework</a:t>
            </a:r>
          </a:p>
        </p:txBody>
      </p:sp>
    </p:spTree>
    <p:extLst>
      <p:ext uri="{BB962C8B-B14F-4D97-AF65-F5344CB8AC3E}">
        <p14:creationId xmlns:p14="http://schemas.microsoft.com/office/powerpoint/2010/main" val="652501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CB9F-6A7B-4FB7-92C2-DA92168F56B2}"/>
              </a:ext>
            </a:extLst>
          </p:cNvPr>
          <p:cNvSpPr>
            <a:spLocks noGrp="1"/>
          </p:cNvSpPr>
          <p:nvPr>
            <p:ph type="title"/>
          </p:nvPr>
        </p:nvSpPr>
        <p:spPr/>
        <p:txBody>
          <a:bodyPr/>
          <a:lstStyle/>
          <a:p>
            <a:r>
              <a:rPr lang="en-US" dirty="0"/>
              <a:t>Vue vs React vs Angular</a:t>
            </a:r>
          </a:p>
        </p:txBody>
      </p:sp>
      <p:sp>
        <p:nvSpPr>
          <p:cNvPr id="3" name="Content Placeholder 2">
            <a:extLst>
              <a:ext uri="{FF2B5EF4-FFF2-40B4-BE49-F238E27FC236}">
                <a16:creationId xmlns:a16="http://schemas.microsoft.com/office/drawing/2014/main" id="{664B8058-3954-43E1-A12D-EC970C0BD836}"/>
              </a:ext>
            </a:extLst>
          </p:cNvPr>
          <p:cNvSpPr>
            <a:spLocks noGrp="1"/>
          </p:cNvSpPr>
          <p:nvPr>
            <p:ph idx="1"/>
          </p:nvPr>
        </p:nvSpPr>
        <p:spPr/>
        <p:txBody>
          <a:bodyPr>
            <a:normAutofit fontScale="92500" lnSpcReduction="10000"/>
          </a:bodyPr>
          <a:lstStyle/>
          <a:p>
            <a:r>
              <a:rPr lang="en-US" dirty="0"/>
              <a:t>Vue sits between React and Angular, as the three most popular MVC JavaScript frameworks. React and Vue are both lightweight and utilize a virtual DOM, which reduces load times.</a:t>
            </a:r>
          </a:p>
          <a:p>
            <a:r>
              <a:rPr lang="en-US" dirty="0"/>
              <a:t>Vue uses hot module reloading (HMR) to quickly parse the DOM tree and only makes changes where changes are made, rather than reloading the entire DOM tree, as is the case in Angular</a:t>
            </a:r>
          </a:p>
          <a:p>
            <a:r>
              <a:rPr lang="en-US" dirty="0"/>
              <a:t>Vue has integrated support for routing, and has specifically designed state management and build tools for faster development.</a:t>
            </a:r>
          </a:p>
          <a:p>
            <a:r>
              <a:rPr lang="en-US" dirty="0"/>
              <a:t>Personal preference for the Vue development ecosystem over React or Angular; Angular uses TypeScript, which is similar to JavaScript, but not; </a:t>
            </a:r>
            <a:r>
              <a:rPr lang="en-US" dirty="0" err="1"/>
              <a:t>React’s</a:t>
            </a:r>
            <a:r>
              <a:rPr lang="en-US" dirty="0"/>
              <a:t> way of creating components feels less smooth compared to Vue</a:t>
            </a:r>
          </a:p>
        </p:txBody>
      </p:sp>
    </p:spTree>
    <p:extLst>
      <p:ext uri="{BB962C8B-B14F-4D97-AF65-F5344CB8AC3E}">
        <p14:creationId xmlns:p14="http://schemas.microsoft.com/office/powerpoint/2010/main" val="2730442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08FD4F-881A-4465-AE86-986841C9E5F7}"/>
              </a:ext>
            </a:extLst>
          </p:cNvPr>
          <p:cNvPicPr>
            <a:picLocks noChangeAspect="1"/>
          </p:cNvPicPr>
          <p:nvPr/>
        </p:nvPicPr>
        <p:blipFill>
          <a:blip r:embed="rId2"/>
          <a:stretch>
            <a:fillRect/>
          </a:stretch>
        </p:blipFill>
        <p:spPr>
          <a:xfrm>
            <a:off x="828667" y="138715"/>
            <a:ext cx="3551228" cy="5486875"/>
          </a:xfrm>
          <a:prstGeom prst="rect">
            <a:avLst/>
          </a:prstGeom>
        </p:spPr>
      </p:pic>
      <p:sp>
        <p:nvSpPr>
          <p:cNvPr id="5" name="TextBox 4">
            <a:extLst>
              <a:ext uri="{FF2B5EF4-FFF2-40B4-BE49-F238E27FC236}">
                <a16:creationId xmlns:a16="http://schemas.microsoft.com/office/drawing/2014/main" id="{FD349887-79F1-49A7-9FAE-9A6314610552}"/>
              </a:ext>
            </a:extLst>
          </p:cNvPr>
          <p:cNvSpPr txBox="1"/>
          <p:nvPr/>
        </p:nvSpPr>
        <p:spPr>
          <a:xfrm>
            <a:off x="1039906" y="5795955"/>
            <a:ext cx="5522409" cy="923330"/>
          </a:xfrm>
          <a:prstGeom prst="rect">
            <a:avLst/>
          </a:prstGeom>
          <a:noFill/>
        </p:spPr>
        <p:txBody>
          <a:bodyPr wrap="none" rtlCol="0">
            <a:spAutoFit/>
          </a:bodyPr>
          <a:lstStyle/>
          <a:p>
            <a:pPr algn="ctr"/>
            <a:r>
              <a:rPr lang="en-US" dirty="0"/>
              <a:t>Figure 3: Vue vs Angular Comparisons</a:t>
            </a:r>
          </a:p>
          <a:p>
            <a:pPr algn="ctr"/>
            <a:r>
              <a:rPr lang="en-US" dirty="0"/>
              <a:t>Source: Constantin et al (2021)</a:t>
            </a:r>
          </a:p>
          <a:p>
            <a:r>
              <a:rPr lang="en-US" dirty="0">
                <a:hlinkClick r:id="rId3"/>
              </a:rPr>
              <a:t>https://ieeexplore.ieee.org/abstract/document/9484150</a:t>
            </a:r>
            <a:r>
              <a:rPr lang="en-US" dirty="0"/>
              <a:t> </a:t>
            </a:r>
          </a:p>
        </p:txBody>
      </p:sp>
      <p:pic>
        <p:nvPicPr>
          <p:cNvPr id="7" name="Picture 6">
            <a:extLst>
              <a:ext uri="{FF2B5EF4-FFF2-40B4-BE49-F238E27FC236}">
                <a16:creationId xmlns:a16="http://schemas.microsoft.com/office/drawing/2014/main" id="{0EC412F0-C6A5-47D1-8E7F-47BFC69B1032}"/>
              </a:ext>
            </a:extLst>
          </p:cNvPr>
          <p:cNvPicPr>
            <a:picLocks noChangeAspect="1"/>
          </p:cNvPicPr>
          <p:nvPr/>
        </p:nvPicPr>
        <p:blipFill>
          <a:blip r:embed="rId4"/>
          <a:stretch>
            <a:fillRect/>
          </a:stretch>
        </p:blipFill>
        <p:spPr>
          <a:xfrm>
            <a:off x="5140318" y="514000"/>
            <a:ext cx="5622751" cy="2915000"/>
          </a:xfrm>
          <a:prstGeom prst="rect">
            <a:avLst/>
          </a:prstGeom>
        </p:spPr>
      </p:pic>
      <p:sp>
        <p:nvSpPr>
          <p:cNvPr id="8" name="TextBox 7">
            <a:extLst>
              <a:ext uri="{FF2B5EF4-FFF2-40B4-BE49-F238E27FC236}">
                <a16:creationId xmlns:a16="http://schemas.microsoft.com/office/drawing/2014/main" id="{46E704A1-F9BA-4D50-88F3-02CB20A7AB8E}"/>
              </a:ext>
            </a:extLst>
          </p:cNvPr>
          <p:cNvSpPr txBox="1"/>
          <p:nvPr/>
        </p:nvSpPr>
        <p:spPr>
          <a:xfrm>
            <a:off x="4724400" y="3585645"/>
            <a:ext cx="6638933" cy="646331"/>
          </a:xfrm>
          <a:prstGeom prst="rect">
            <a:avLst/>
          </a:prstGeom>
          <a:noFill/>
        </p:spPr>
        <p:txBody>
          <a:bodyPr wrap="none" rtlCol="0">
            <a:spAutoFit/>
          </a:bodyPr>
          <a:lstStyle/>
          <a:p>
            <a:pPr algn="ctr"/>
            <a:r>
              <a:rPr lang="en-US" dirty="0"/>
              <a:t>Figure 4: M-V-C Framework</a:t>
            </a:r>
          </a:p>
          <a:p>
            <a:r>
              <a:rPr lang="en-US" dirty="0"/>
              <a:t>Source: </a:t>
            </a:r>
            <a:r>
              <a:rPr lang="en-US" dirty="0">
                <a:hlinkClick r:id="rId5"/>
              </a:rPr>
              <a:t>https://www.simplilearn.com/react-vs-angular-vs-vue-article</a:t>
            </a:r>
            <a:r>
              <a:rPr lang="en-US" dirty="0"/>
              <a:t> </a:t>
            </a:r>
          </a:p>
        </p:txBody>
      </p:sp>
    </p:spTree>
    <p:extLst>
      <p:ext uri="{BB962C8B-B14F-4D97-AF65-F5344CB8AC3E}">
        <p14:creationId xmlns:p14="http://schemas.microsoft.com/office/powerpoint/2010/main" val="3126411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10266</TotalTime>
  <Words>1231</Words>
  <Application>Microsoft Office PowerPoint</Application>
  <PresentationFormat>Widescreen</PresentationFormat>
  <Paragraphs>89</Paragraphs>
  <Slides>19</Slides>
  <Notes>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Miriam Mono CLM</vt:lpstr>
      <vt:lpstr>Office Theme</vt:lpstr>
      <vt:lpstr>Developing a Web Application with SQL and NoSQL Database Management Systems: An Exploratory Case Study</vt:lpstr>
      <vt:lpstr>Motivation</vt:lpstr>
      <vt:lpstr>Aims and Objectives</vt:lpstr>
      <vt:lpstr>User stories</vt:lpstr>
      <vt:lpstr>Methodology</vt:lpstr>
      <vt:lpstr>Determining the Technology Stack</vt:lpstr>
      <vt:lpstr>Front-end Decisions </vt:lpstr>
      <vt:lpstr>Vue vs React vs Angular</vt:lpstr>
      <vt:lpstr>PowerPoint Presentation</vt:lpstr>
      <vt:lpstr>Back-end decisions</vt:lpstr>
      <vt:lpstr>Implementation</vt:lpstr>
      <vt:lpstr>PowerPoint Presentation</vt:lpstr>
      <vt:lpstr>Implementation (cont)</vt:lpstr>
      <vt:lpstr>PowerPoint Presentation</vt:lpstr>
      <vt:lpstr>PowerPoint Presentation</vt:lpstr>
      <vt:lpstr>Implementation (cont)</vt:lpstr>
      <vt:lpstr>Testing</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Web Application with SQL and NoSQL Database Management Systems: An Exploratory Case Study</dc:title>
  <dc:creator>Alan Nardo</dc:creator>
  <cp:lastModifiedBy>Alan Nardo</cp:lastModifiedBy>
  <cp:revision>45</cp:revision>
  <dcterms:created xsi:type="dcterms:W3CDTF">2023-09-04T10:40:36Z</dcterms:created>
  <dcterms:modified xsi:type="dcterms:W3CDTF">2023-09-13T14:11:18Z</dcterms:modified>
</cp:coreProperties>
</file>