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5" r:id="rId7"/>
    <p:sldId id="260" r:id="rId8"/>
    <p:sldId id="261"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2270;&#29255;1.png"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安全多方计算</a:t>
            </a:r>
            <a:br>
              <a:rPr lang="zh-CN" altLang="en-US"/>
            </a:br>
            <a:r>
              <a:rPr lang="zh-CN" altLang="en-US"/>
              <a:t>基础技术</a:t>
            </a:r>
            <a:endParaRPr lang="zh-CN" altLang="en-US"/>
          </a:p>
        </p:txBody>
      </p:sp>
      <p:sp>
        <p:nvSpPr>
          <p:cNvPr id="3" name="副标题 2"/>
          <p:cNvSpPr>
            <a:spLocks noGrp="1"/>
          </p:cNvSpPr>
          <p:nvPr>
            <p:ph type="subTitle" idx="1"/>
          </p:nvPr>
        </p:nvSpPr>
        <p:spPr>
          <a:xfrm>
            <a:off x="1524000" y="3602355"/>
            <a:ext cx="9445625" cy="1934845"/>
          </a:xfrm>
        </p:spPr>
        <p:txBody>
          <a:bodyPr>
            <a:normAutofit lnSpcReduction="10000"/>
          </a:bodyPr>
          <a:p>
            <a:pPr marL="342900" indent="-342900" algn="l">
              <a:buFont typeface="Arial" panose="020B0604020202020204" pitchFamily="34" charset="0"/>
              <a:buChar char="•"/>
            </a:pPr>
            <a:r>
              <a:rPr lang="zh-CN" altLang="en-US"/>
              <a:t>安全多方计算：在不泄露隐私的情况下由多方共同</a:t>
            </a:r>
            <a:r>
              <a:rPr lang="zh-CN" altLang="en-US"/>
              <a:t>完成函数计算</a:t>
            </a:r>
            <a:endParaRPr lang="zh-CN" altLang="en-US"/>
          </a:p>
          <a:p>
            <a:pPr marL="342900" indent="-342900" algn="l">
              <a:buFont typeface="Arial" panose="020B0604020202020204" pitchFamily="34" charset="0"/>
              <a:buChar char="•"/>
            </a:pPr>
            <a:r>
              <a:rPr lang="zh-CN" altLang="en-US">
                <a:sym typeface="+mn-ea"/>
              </a:rPr>
              <a:t>多种分类方法</a:t>
            </a:r>
            <a:endParaRPr lang="zh-CN" altLang="en-US"/>
          </a:p>
          <a:p>
            <a:pPr marL="342900" indent="-342900" algn="l">
              <a:buFont typeface="Arial" panose="020B0604020202020204" pitchFamily="34" charset="0"/>
              <a:buChar char="•"/>
            </a:pPr>
            <a:r>
              <a:rPr lang="zh-CN" altLang="en-US">
                <a:sym typeface="+mn-ea"/>
              </a:rPr>
              <a:t>按计算模型分为布尔电路、算术电路、</a:t>
            </a:r>
            <a:r>
              <a:rPr lang="en-US" altLang="zh-CN">
                <a:sym typeface="+mn-ea"/>
              </a:rPr>
              <a:t>RAW</a:t>
            </a:r>
            <a:r>
              <a:rPr lang="zh-CN" altLang="en-US">
                <a:sym typeface="+mn-ea"/>
              </a:rPr>
              <a:t>程序（适合数据库输入）</a:t>
            </a:r>
            <a:endParaRPr lang="zh-CN" altLang="en-US"/>
          </a:p>
          <a:p>
            <a:pPr marL="342900" indent="-342900" algn="l">
              <a:buFont typeface="Arial" panose="020B0604020202020204" pitchFamily="34" charset="0"/>
              <a:buChar char="•"/>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不经意传输（</a:t>
            </a:r>
            <a:r>
              <a:rPr lang="en-US" altLang="zh-CN"/>
              <a:t>OT</a:t>
            </a:r>
            <a:r>
              <a:rPr lang="zh-CN" altLang="en-US"/>
              <a:t>协议</a:t>
            </a:r>
            <a:r>
              <a:rPr lang="zh-CN" altLang="en-US"/>
              <a:t>）</a:t>
            </a:r>
            <a:endParaRPr lang="zh-CN" altLang="en-US"/>
          </a:p>
        </p:txBody>
      </p:sp>
      <p:sp>
        <p:nvSpPr>
          <p:cNvPr id="3" name="内容占位符 2"/>
          <p:cNvSpPr>
            <a:spLocks noGrp="1"/>
          </p:cNvSpPr>
          <p:nvPr>
            <p:ph idx="1"/>
          </p:nvPr>
        </p:nvSpPr>
        <p:spPr/>
        <p:txBody>
          <a:bodyPr/>
          <a:p>
            <a:r>
              <a:rPr lang="zh-CN" altLang="en-US"/>
              <a:t>除了经典的</a:t>
            </a:r>
            <a:r>
              <a:rPr lang="en-US" altLang="zh-CN"/>
              <a:t>OT </a:t>
            </a:r>
            <a:r>
              <a:rPr lang="zh-CN" altLang="en-US"/>
              <a:t>外还有</a:t>
            </a:r>
            <a:r>
              <a:rPr lang="en-US" altLang="zh-CN"/>
              <a:t>ROT</a:t>
            </a:r>
            <a:r>
              <a:rPr lang="zh-CN" altLang="en-US"/>
              <a:t>、</a:t>
            </a:r>
            <a:r>
              <a:rPr lang="en-US" altLang="zh-CN"/>
              <a:t>COT</a:t>
            </a:r>
            <a:r>
              <a:rPr lang="zh-CN" altLang="en-US"/>
              <a:t>等</a:t>
            </a:r>
            <a:endParaRPr lang="zh-CN" altLang="en-US"/>
          </a:p>
          <a:p>
            <a:r>
              <a:rPr lang="en-US" altLang="zh-CN"/>
              <a:t>MPC</a:t>
            </a:r>
            <a:r>
              <a:rPr lang="zh-CN" altLang="en-US"/>
              <a:t>中要使用大量</a:t>
            </a:r>
            <a:r>
              <a:rPr lang="en-US" altLang="zh-CN"/>
              <a:t>OT </a:t>
            </a:r>
            <a:r>
              <a:rPr lang="zh-CN" altLang="en-US"/>
              <a:t>，而公钥密码操作效率低，所以需要改进，将少量</a:t>
            </a:r>
            <a:r>
              <a:rPr lang="en-US" altLang="zh-CN"/>
              <a:t>OT</a:t>
            </a:r>
            <a:r>
              <a:rPr lang="zh-CN" altLang="en-US"/>
              <a:t>扩展得到大量</a:t>
            </a:r>
            <a:r>
              <a:rPr lang="en-US" altLang="zh-CN"/>
              <a:t>OT</a:t>
            </a:r>
            <a:r>
              <a:rPr lang="zh-CN" altLang="en-US"/>
              <a:t>。如：</a:t>
            </a:r>
            <a:r>
              <a:rPr lang="en-US" altLang="zh-CN"/>
              <a:t>IKNP</a:t>
            </a:r>
            <a:r>
              <a:rPr lang="zh-CN" altLang="en-US"/>
              <a:t>类（适用于几百几千个</a:t>
            </a:r>
            <a:r>
              <a:rPr lang="en-US" altLang="zh-CN"/>
              <a:t>OT</a:t>
            </a:r>
            <a:r>
              <a:rPr lang="zh-CN" altLang="en-US"/>
              <a:t>）</a:t>
            </a:r>
            <a:r>
              <a:rPr lang="zh-CN"/>
              <a:t>、</a:t>
            </a:r>
            <a:r>
              <a:rPr lang="en-US" altLang="zh-CN"/>
              <a:t>PCG</a:t>
            </a:r>
            <a:r>
              <a:rPr lang="zh-CN" altLang="en-US"/>
              <a:t>类（适用于上万个</a:t>
            </a:r>
            <a:r>
              <a:rPr lang="en-US" altLang="zh-CN"/>
              <a:t>OT</a:t>
            </a:r>
            <a:r>
              <a:rPr lang="zh-CN" altLang="en-US"/>
              <a:t>的场景</a:t>
            </a:r>
            <a:r>
              <a:rPr lang="zh-CN" altLang="en-US"/>
              <a:t>）</a:t>
            </a:r>
            <a:endParaRPr lang="zh-CN" altLang="en-US"/>
          </a:p>
        </p:txBody>
      </p:sp>
      <p:pic>
        <p:nvPicPr>
          <p:cNvPr id="5" name="图片 4"/>
          <p:cNvPicPr>
            <a:picLocks noChangeAspect="1"/>
          </p:cNvPicPr>
          <p:nvPr/>
        </p:nvPicPr>
        <p:blipFill>
          <a:blip r:embed="rId1"/>
          <a:stretch>
            <a:fillRect/>
          </a:stretch>
        </p:blipFill>
        <p:spPr>
          <a:xfrm>
            <a:off x="6661150" y="3253740"/>
            <a:ext cx="4343400" cy="32423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混淆电路法</a:t>
            </a:r>
            <a:endParaRPr lang="zh-CN" altLang="en-US"/>
          </a:p>
        </p:txBody>
      </p:sp>
      <p:sp>
        <p:nvSpPr>
          <p:cNvPr id="3" name="内容占位符 2"/>
          <p:cNvSpPr>
            <a:spLocks noGrp="1"/>
          </p:cNvSpPr>
          <p:nvPr>
            <p:ph idx="1"/>
          </p:nvPr>
        </p:nvSpPr>
        <p:spPr/>
        <p:txBody>
          <a:bodyPr/>
          <a:p>
            <a:r>
              <a:rPr lang="zh-CN" altLang="en-US"/>
              <a:t>特点：通信带宽高、常数轮复杂度、高延迟场景</a:t>
            </a:r>
            <a:endParaRPr lang="zh-CN" altLang="en-US"/>
          </a:p>
        </p:txBody>
      </p:sp>
      <p:pic>
        <p:nvPicPr>
          <p:cNvPr id="4" name="图片 3"/>
          <p:cNvPicPr>
            <a:picLocks noChangeAspect="1"/>
          </p:cNvPicPr>
          <p:nvPr/>
        </p:nvPicPr>
        <p:blipFill>
          <a:blip r:embed="rId1"/>
          <a:stretch>
            <a:fillRect/>
          </a:stretch>
        </p:blipFill>
        <p:spPr>
          <a:xfrm>
            <a:off x="1355090" y="2677160"/>
            <a:ext cx="9709150" cy="3305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秘密分享法</a:t>
            </a:r>
            <a:endParaRPr lang="zh-CN" altLang="en-US"/>
          </a:p>
        </p:txBody>
      </p:sp>
      <p:sp>
        <p:nvSpPr>
          <p:cNvPr id="3" name="内容占位符 2"/>
          <p:cNvSpPr>
            <a:spLocks noGrp="1"/>
          </p:cNvSpPr>
          <p:nvPr>
            <p:ph idx="1"/>
          </p:nvPr>
        </p:nvSpPr>
        <p:spPr/>
        <p:txBody>
          <a:bodyPr/>
          <a:p>
            <a:r>
              <a:rPr lang="zh-CN" altLang="en-US"/>
              <a:t>特点：通信带宽低、吞吐率高、轮数与电路深度成线性关系</a:t>
            </a:r>
            <a:endParaRPr lang="zh-CN" altLang="en-US"/>
          </a:p>
          <a:p>
            <a:r>
              <a:rPr lang="zh-CN" altLang="en-US"/>
              <a:t>将一个秘密拆分成</a:t>
            </a:r>
            <a:r>
              <a:rPr lang="en-US" altLang="zh-CN"/>
              <a:t>n</a:t>
            </a:r>
            <a:r>
              <a:rPr lang="zh-CN" altLang="en-US"/>
              <a:t>个，并使任意</a:t>
            </a:r>
            <a:r>
              <a:rPr lang="en-US" altLang="zh-CN"/>
              <a:t>t+1</a:t>
            </a:r>
            <a:r>
              <a:rPr lang="zh-CN" altLang="en-US"/>
              <a:t>个实体可恢复秘密，任意少于</a:t>
            </a:r>
            <a:r>
              <a:rPr lang="en-US" altLang="zh-CN"/>
              <a:t>t+1</a:t>
            </a:r>
            <a:r>
              <a:rPr lang="zh-CN" altLang="en-US"/>
              <a:t>个实体</a:t>
            </a:r>
            <a:r>
              <a:rPr lang="zh-CN" altLang="en-US"/>
              <a:t>则不能</a:t>
            </a:r>
            <a:endParaRPr lang="zh-CN" altLang="en-US"/>
          </a:p>
          <a:p>
            <a:r>
              <a:rPr lang="zh-CN" altLang="en-US"/>
              <a:t>常用方案：加法秘密分享（不诚实大多数的</a:t>
            </a:r>
            <a:r>
              <a:rPr lang="en-US" altLang="zh-CN"/>
              <a:t>MPC</a:t>
            </a:r>
            <a:r>
              <a:rPr lang="zh-CN" altLang="en-US"/>
              <a:t>）、</a:t>
            </a:r>
            <a:r>
              <a:rPr lang="en-US" altLang="zh-CN"/>
              <a:t>shamir</a:t>
            </a:r>
            <a:r>
              <a:rPr lang="zh-CN" altLang="en-US"/>
              <a:t>秘密分享（诚实大多数的</a:t>
            </a:r>
            <a:r>
              <a:rPr lang="en-US" altLang="zh-CN"/>
              <a:t>MPC</a:t>
            </a:r>
            <a:r>
              <a:rPr lang="zh-CN" altLang="en-US"/>
              <a:t>）、复制秘密分享、打包秘密分享</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秘密分享法</a:t>
            </a:r>
            <a:endParaRPr lang="zh-CN" altLang="en-US"/>
          </a:p>
        </p:txBody>
      </p:sp>
      <p:pic>
        <p:nvPicPr>
          <p:cNvPr id="5" name="内容占位符 4"/>
          <p:cNvPicPr>
            <a:picLocks noChangeAspect="1"/>
          </p:cNvPicPr>
          <p:nvPr>
            <p:ph idx="1"/>
          </p:nvPr>
        </p:nvPicPr>
        <p:blipFill>
          <a:blip r:embed="rId1"/>
          <a:stretch>
            <a:fillRect/>
          </a:stretch>
        </p:blipFill>
        <p:spPr>
          <a:xfrm>
            <a:off x="974725" y="1691005"/>
            <a:ext cx="9952990" cy="4874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GMW</a:t>
            </a:r>
            <a:r>
              <a:rPr lang="zh-CN" altLang="en-US"/>
              <a:t>协议（加法）</a:t>
            </a:r>
            <a:endParaRPr lang="zh-CN" altLang="en-US"/>
          </a:p>
        </p:txBody>
      </p:sp>
      <p:sp>
        <p:nvSpPr>
          <p:cNvPr id="3" name="内容占位符 2"/>
          <p:cNvSpPr>
            <a:spLocks noGrp="1"/>
          </p:cNvSpPr>
          <p:nvPr>
            <p:ph idx="1"/>
          </p:nvPr>
        </p:nvSpPr>
        <p:spPr/>
        <p:txBody>
          <a:bodyPr>
            <a:normAutofit/>
          </a:bodyPr>
          <a:p>
            <a:r>
              <a:rPr lang="zh-CN" altLang="en-US"/>
              <a:t>加法秘密分享、</a:t>
            </a:r>
            <a:r>
              <a:rPr lang="en-US" altLang="zh-CN"/>
              <a:t>OT</a:t>
            </a:r>
            <a:r>
              <a:rPr lang="zh-CN" altLang="en-US"/>
              <a:t>协议、针对布尔电路，实现门电路计算</a:t>
            </a:r>
            <a:endParaRPr lang="zh-CN" altLang="en-US"/>
          </a:p>
          <a:p>
            <a:r>
              <a:rPr lang="zh-CN" altLang="en-US"/>
              <a:t>通过这个协议，两个参与方能在互相不知晓对方数据的情况下计算某一能被逻辑电路表示的函数，</a:t>
            </a:r>
            <a:r>
              <a:rPr lang="zh-CN" altLang="en-US">
                <a:sym typeface="+mn-ea"/>
              </a:rPr>
              <a:t>与混淆电路有相通性。</a:t>
            </a:r>
            <a:endParaRPr lang="zh-CN" altLang="en-US"/>
          </a:p>
          <a:p>
            <a:r>
              <a:rPr lang="zh-CN" altLang="en-US"/>
              <a:t>和姚氏混淆电路的不同之处在于，GMW混淆电路估值方案不需要使用混淆真值表，因此没用混淆真值表带来的查表和加解密操作，节省了非常大的计算量和通信量。</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beaver</a:t>
            </a:r>
            <a:r>
              <a:rPr lang="zh-CN" altLang="en-US"/>
              <a:t>三元组的乘法协议</a:t>
            </a:r>
            <a:endParaRPr lang="zh-CN" altLang="en-US"/>
          </a:p>
        </p:txBody>
      </p:sp>
      <p:sp>
        <p:nvSpPr>
          <p:cNvPr id="3" name="内容占位符 2"/>
          <p:cNvSpPr>
            <a:spLocks noGrp="1"/>
          </p:cNvSpPr>
          <p:nvPr>
            <p:ph idx="1"/>
          </p:nvPr>
        </p:nvSpPr>
        <p:spPr/>
        <p:txBody>
          <a:bodyPr/>
          <a:p>
            <a:r>
              <a:rPr lang="zh-CN" altLang="en-US"/>
              <a:t>应用范围：加法和乘法均为线性的秘密分享机制</a:t>
            </a:r>
            <a:endParaRPr lang="zh-CN" altLang="en-US"/>
          </a:p>
          <a:p>
            <a:r>
              <a:rPr lang="zh-CN" altLang="en-US">
                <a:hlinkClick r:id="rId1" action="ppaction://hlinkfile"/>
              </a:rPr>
              <a:t>流程</a:t>
            </a:r>
            <a:endParaRPr lang="zh-CN" altLang="en-US"/>
          </a:p>
          <a:p>
            <a:r>
              <a:rPr lang="zh-CN" altLang="en-US"/>
              <a:t>Beaver三元组是消耗性的，每次乘法计算都会消耗一个Beaver三元组，通过预先计算的Beaver三元组，可以</a:t>
            </a:r>
            <a:r>
              <a:rPr lang="zh-CN" altLang="en-US"/>
              <a:t>将通信量和计算量移到协议开始之前。</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a:hlinkClick r:id="" action="ppaction://hlinkshowjump?jump=previousslide"/>
          </p:cNvPr>
          <p:cNvPicPr>
            <a:picLocks noChangeAspect="1"/>
          </p:cNvPicPr>
          <p:nvPr>
            <p:ph idx="1"/>
          </p:nvPr>
        </p:nvPicPr>
        <p:blipFill>
          <a:blip r:embed="rId1"/>
          <a:stretch>
            <a:fillRect/>
          </a:stretch>
        </p:blipFill>
        <p:spPr>
          <a:xfrm>
            <a:off x="838200" y="131445"/>
            <a:ext cx="10104755" cy="65951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Words>
  <Application>WPS 演示</Application>
  <PresentationFormat>宽屏</PresentationFormat>
  <Paragraphs>37</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微软雅黑</vt:lpstr>
      <vt:lpstr>Calibri</vt:lpstr>
      <vt:lpstr>Arial Unicode MS</vt:lpstr>
      <vt:lpstr>Office 主题</vt:lpstr>
      <vt:lpstr>安全多方计算 基础技术</vt:lpstr>
      <vt:lpstr>不经意传输（OT协议）</vt:lpstr>
      <vt:lpstr>混淆电路法</vt:lpstr>
      <vt:lpstr>秘密分享法</vt:lpstr>
      <vt:lpstr>PowerPoint 演示文稿</vt:lpstr>
      <vt:lpstr>GMW协议（加法）</vt:lpstr>
      <vt:lpstr>基于beaver三元组的乘法协议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洪景羽</dc:creator>
  <cp:lastModifiedBy>风间琉璃</cp:lastModifiedBy>
  <cp:revision>5</cp:revision>
  <dcterms:created xsi:type="dcterms:W3CDTF">2023-03-18T08:20:00Z</dcterms:created>
  <dcterms:modified xsi:type="dcterms:W3CDTF">2023-03-19T02:36:58Z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2052-11.1.0.9986</vt:lpwstr>
  </property>
</Properties>
</file>