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4"/>
  </p:notesMasterIdLst>
  <p:handoutMasterIdLst>
    <p:handoutMasterId r:id="rId25"/>
  </p:handout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70" r:id="rId22"/>
    <p:sldId id="285" r:id="rId23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7" d="100"/>
          <a:sy n="97" d="100"/>
        </p:scale>
        <p:origin x="48" y="1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FDE3333-857A-4131-9EBA-B73C0C259FD7}" type="datetime1">
              <a:rPr lang="zh-CN" altLang="en-US" smtClean="0"/>
              <a:t>2023/3/25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CD12D00-6AAC-4A94-B2E5-A12E9C579B03}" type="datetime1">
              <a:rPr lang="zh-CN" altLang="en-US" smtClean="0"/>
              <a:t>2023/3/25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/>
              <a:t>单击此处编辑母版文本样式</a:t>
            </a:r>
            <a:endParaRPr lang="en-US"/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594A98-8FB4-4076-AE7B-5D3B1A2CBC70}" type="datetime1">
              <a:rPr lang="zh-CN" altLang="en-US" smtClean="0"/>
              <a:t>2023/3/25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E0F2F7-3EF1-4761-ABAF-2FA9DDE4F1A8}" type="datetime1">
              <a:rPr lang="zh-CN" altLang="en-US" smtClean="0"/>
              <a:t>2023/3/25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长方形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矩形​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563FC6D-277D-4D53-8EB6-E41026A24247}" type="datetime1">
              <a:rPr lang="zh-CN" altLang="en-US" smtClean="0"/>
              <a:t>2023/3/25</a:t>
            </a:fld>
            <a:endParaRPr lang="en-US" dirty="0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4FFC25-0C05-49C8-B150-3CF6B89B5C55}" type="datetime1">
              <a:rPr lang="zh-CN" altLang="en-US" smtClean="0"/>
              <a:t>2023/3/25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长方形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1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C14310-5240-428A-850A-F7101D16AE5A}" type="datetime1">
              <a:rPr lang="zh-CN" altLang="en-US" smtClean="0"/>
              <a:t>2023/3/25</a:t>
            </a:fld>
            <a:endParaRPr 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幻灯片编号占位符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F85B13-09B0-4D01-A286-57280995F924}" type="datetime1">
              <a:rPr lang="zh-CN" altLang="en-US" smtClean="0"/>
              <a:t>2023/3/25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11FE78-D258-4188-9C5F-198CC4CE7F12}" type="datetime1">
              <a:rPr lang="zh-CN" altLang="en-US" smtClean="0"/>
              <a:t>2023/3/25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491C52-D618-41DD-80F2-22500A780186}" type="datetime1">
              <a:rPr lang="zh-CN" altLang="en-US" smtClean="0"/>
              <a:t>2023/3/25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6EE3488-748A-4EA8-9571-9D5A1694FA0A}" type="datetime1">
              <a:rPr lang="zh-CN" altLang="en-US" smtClean="0"/>
              <a:t>2023/3/25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长方形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rgbClr val="FFFFFF"/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  <a:p>
            <a:pPr lvl="1" rtl="0"/>
            <a:r>
              <a:rPr lang="zh-CN" altLang="en-US"/>
              <a:t>二级</a:t>
            </a:r>
          </a:p>
          <a:p>
            <a:pPr lvl="2" rtl="0"/>
            <a:r>
              <a:rPr lang="zh-CN" altLang="en-US"/>
              <a:t>三级</a:t>
            </a:r>
          </a:p>
          <a:p>
            <a:pPr lvl="3" rtl="0"/>
            <a:r>
              <a:rPr lang="zh-CN" altLang="en-US"/>
              <a:t>四级</a:t>
            </a:r>
          </a:p>
          <a:p>
            <a:pPr lvl="4" rtl="0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D7791703-7779-4492-8183-3F96B27D2540}" type="datetime1">
              <a:rPr lang="zh-CN" altLang="en-US" smtClean="0"/>
              <a:t>2023/3/25</a:t>
            </a:fld>
            <a:endParaRPr lang="en-US" dirty="0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D22F12-409A-40D9-8774-D34C978752A7}" type="datetime1">
              <a:rPr lang="zh-CN" altLang="en-US" smtClean="0"/>
              <a:t>2023/3/25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dirty="0"/>
              <a:t>单击此处编辑母版标题样式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zh-cn"/>
              <a:t>单击此处编辑母版文本样式</a:t>
            </a:r>
          </a:p>
          <a:p>
            <a:pPr lvl="1" rtl="0"/>
            <a:r>
              <a:rPr lang="zh-cn"/>
              <a:t>第二级</a:t>
            </a:r>
          </a:p>
          <a:p>
            <a:pPr lvl="2" rtl="0"/>
            <a:r>
              <a:rPr lang="zh-cn"/>
              <a:t>第三级</a:t>
            </a:r>
          </a:p>
          <a:p>
            <a:pPr lvl="3" rtl="0"/>
            <a:r>
              <a:rPr lang="zh-cn"/>
              <a:t>第四级</a:t>
            </a:r>
          </a:p>
          <a:p>
            <a:pPr lvl="4" rtl="0"/>
            <a:r>
              <a:rPr lang="zh-cn"/>
              <a:t>第五级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400FF2F-BAC0-4F33-9E13-F8F6FA55A14D}" type="datetime1">
              <a:rPr lang="zh-CN" altLang="en-US" smtClean="0"/>
              <a:t>2023/3/25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长方形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矩形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1" kern="1200" cap="all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长方形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高性能多方安全数据分析 </a:t>
            </a:r>
            <a:r>
              <a:rPr lang="en-US" altLang="zh-CN" dirty="0"/>
              <a:t>MPC SQL</a:t>
            </a:r>
            <a:endParaRPr lang="zh-cn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1302" y="2495445"/>
            <a:ext cx="1393437" cy="468233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 </a:t>
            </a:r>
            <a:endParaRPr lang="zh-cn" dirty="0"/>
          </a:p>
        </p:txBody>
      </p:sp>
      <p:sp>
        <p:nvSpPr>
          <p:cNvPr id="20" name="长方形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长方形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图片 5" descr="徽标特写&#10;&#10;已自动生成说明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4A162B-5449-C5A4-5A30-C687356B6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EE3488-748A-4EA8-9571-9D5A1694FA0A}" type="datetime1">
              <a:rPr lang="zh-CN" altLang="en-US" smtClean="0"/>
              <a:t>2023/3/25</a:t>
            </a:fld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FF5864CB-3BAD-6CEB-27D1-225F5A92E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896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F20B49E-A047-717E-A111-19218D7BD38C}"/>
              </a:ext>
            </a:extLst>
          </p:cNvPr>
          <p:cNvSpPr txBox="1"/>
          <p:nvPr/>
        </p:nvSpPr>
        <p:spPr>
          <a:xfrm>
            <a:off x="5102942" y="427703"/>
            <a:ext cx="1165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（架构）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70383A-203C-A8DA-6566-6DA34D9A3CAD}"/>
              </a:ext>
            </a:extLst>
          </p:cNvPr>
          <p:cNvSpPr txBox="1"/>
          <p:nvPr/>
        </p:nvSpPr>
        <p:spPr>
          <a:xfrm>
            <a:off x="9815051" y="1917713"/>
            <a:ext cx="1460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部署在中心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9D3293B-4EBD-AF4C-4E4C-9A0FD8409C03}"/>
              </a:ext>
            </a:extLst>
          </p:cNvPr>
          <p:cNvCxnSpPr>
            <a:cxnSpLocks/>
          </p:cNvCxnSpPr>
          <p:nvPr/>
        </p:nvCxnSpPr>
        <p:spPr>
          <a:xfrm flipV="1">
            <a:off x="8568814" y="2141286"/>
            <a:ext cx="1022555" cy="1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E4E0C5A-FCBB-3BD2-C022-A1382296B6FB}"/>
              </a:ext>
            </a:extLst>
          </p:cNvPr>
          <p:cNvSpPr txBox="1"/>
          <p:nvPr/>
        </p:nvSpPr>
        <p:spPr>
          <a:xfrm>
            <a:off x="9399639" y="4227871"/>
            <a:ext cx="22909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部署在计算参与方的</a:t>
            </a:r>
            <a:r>
              <a:rPr lang="en-US" altLang="zh-CN" dirty="0">
                <a:solidFill>
                  <a:schemeClr val="accent5"/>
                </a:solidFill>
              </a:rPr>
              <a:t>SCIEngine</a:t>
            </a:r>
            <a:r>
              <a:rPr lang="zh-CN" altLang="en-US" dirty="0">
                <a:solidFill>
                  <a:schemeClr val="accent5"/>
                </a:solidFill>
              </a:rPr>
              <a:t>（这里为了方便只画了两个）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1E490F-A0FB-1549-710E-ED613E7292DE}"/>
              </a:ext>
            </a:extLst>
          </p:cNvPr>
          <p:cNvSpPr txBox="1"/>
          <p:nvPr/>
        </p:nvSpPr>
        <p:spPr>
          <a:xfrm>
            <a:off x="4788309" y="958645"/>
            <a:ext cx="33970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将用户提交的</a:t>
            </a:r>
            <a:r>
              <a:rPr lang="en-US" altLang="zh-CN" dirty="0">
                <a:solidFill>
                  <a:schemeClr val="accent5"/>
                </a:solidFill>
              </a:rPr>
              <a:t>query</a:t>
            </a:r>
            <a:r>
              <a:rPr lang="zh-CN" altLang="en-US" dirty="0">
                <a:solidFill>
                  <a:schemeClr val="accent5"/>
                </a:solidFill>
              </a:rPr>
              <a:t>（查询）翻译成密态的执行计划，并下发给</a:t>
            </a:r>
            <a:r>
              <a:rPr lang="en-US" altLang="zh-CN" dirty="0">
                <a:solidFill>
                  <a:schemeClr val="accent5"/>
                </a:solidFill>
              </a:rPr>
              <a:t>SCIEngine</a:t>
            </a:r>
            <a:r>
              <a:rPr lang="zh-CN" altLang="en-US" dirty="0">
                <a:solidFill>
                  <a:schemeClr val="accent5"/>
                </a:solidFill>
              </a:rPr>
              <a:t>执行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8FF3211-73EE-D5F9-5A35-5DBB4AD92673}"/>
              </a:ext>
            </a:extLst>
          </p:cNvPr>
          <p:cNvSpPr txBox="1"/>
          <p:nvPr/>
        </p:nvSpPr>
        <p:spPr>
          <a:xfrm>
            <a:off x="147484" y="4001728"/>
            <a:ext cx="278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</a:rPr>
              <a:t>SCQL</a:t>
            </a:r>
            <a:r>
              <a:rPr lang="zh-CN" altLang="en-US" dirty="0">
                <a:solidFill>
                  <a:schemeClr val="accent5"/>
                </a:solidFill>
              </a:rPr>
              <a:t>的计算引擎，与系统其它参与方一起执行</a:t>
            </a:r>
            <a:r>
              <a:rPr lang="en-US" altLang="zh-CN" dirty="0">
                <a:solidFill>
                  <a:schemeClr val="accent5"/>
                </a:solidFill>
              </a:rPr>
              <a:t>SCDB</a:t>
            </a:r>
            <a:r>
              <a:rPr lang="zh-CN" altLang="en-US" dirty="0">
                <a:solidFill>
                  <a:schemeClr val="accent5"/>
                </a:solidFill>
              </a:rPr>
              <a:t>下发的密态执行图</a:t>
            </a:r>
          </a:p>
        </p:txBody>
      </p:sp>
    </p:spTree>
    <p:extLst>
      <p:ext uri="{BB962C8B-B14F-4D97-AF65-F5344CB8AC3E}">
        <p14:creationId xmlns:p14="http://schemas.microsoft.com/office/powerpoint/2010/main" val="4057896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4623DB-57DF-6463-9E5C-8A0D1D30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EE3488-748A-4EA8-9571-9D5A1694FA0A}" type="datetime1">
              <a:rPr lang="zh-CN" altLang="en-US" smtClean="0"/>
              <a:t>2023/3/25</a:t>
            </a:fld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51A8A27-949D-FB3D-37A8-7E90A549D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4E22795-5C25-A9A8-93DF-0F64AA397BBC}"/>
              </a:ext>
            </a:extLst>
          </p:cNvPr>
          <p:cNvSpPr txBox="1"/>
          <p:nvPr/>
        </p:nvSpPr>
        <p:spPr>
          <a:xfrm>
            <a:off x="629264" y="2030362"/>
            <a:ext cx="747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5"/>
                </a:solidFill>
              </a:rPr>
              <a:t>提交一个</a:t>
            </a:r>
            <a:r>
              <a:rPr lang="en-US" altLang="zh-CN" sz="1200" dirty="0">
                <a:solidFill>
                  <a:schemeClr val="accent5"/>
                </a:solidFill>
              </a:rPr>
              <a:t>query</a:t>
            </a:r>
            <a:endParaRPr lang="zh-CN" altLang="en-US" sz="1200" dirty="0">
              <a:solidFill>
                <a:schemeClr val="accent5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F00C02-C91A-E400-8E62-CB60456322F6}"/>
              </a:ext>
            </a:extLst>
          </p:cNvPr>
          <p:cNvSpPr txBox="1"/>
          <p:nvPr/>
        </p:nvSpPr>
        <p:spPr>
          <a:xfrm>
            <a:off x="1440425" y="832973"/>
            <a:ext cx="1106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5"/>
                </a:solidFill>
              </a:rPr>
              <a:t>建立一个会话，对用户的身份进行健全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758E32-8432-9924-615A-6C16DB358D16}"/>
              </a:ext>
            </a:extLst>
          </p:cNvPr>
          <p:cNvSpPr txBox="1"/>
          <p:nvPr/>
        </p:nvSpPr>
        <p:spPr>
          <a:xfrm>
            <a:off x="3947652" y="1479304"/>
            <a:ext cx="801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5"/>
                </a:solidFill>
              </a:rPr>
              <a:t>语法树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ACFBBE2D-75C0-03DD-A3AA-F37CED992CA6}"/>
              </a:ext>
            </a:extLst>
          </p:cNvPr>
          <p:cNvCxnSpPr/>
          <p:nvPr/>
        </p:nvCxnSpPr>
        <p:spPr>
          <a:xfrm flipV="1">
            <a:off x="5122606" y="1238865"/>
            <a:ext cx="0" cy="432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476E2791-966C-3883-DC63-1772E0533090}"/>
              </a:ext>
            </a:extLst>
          </p:cNvPr>
          <p:cNvSpPr txBox="1"/>
          <p:nvPr/>
        </p:nvSpPr>
        <p:spPr>
          <a:xfrm>
            <a:off x="4645742" y="417474"/>
            <a:ext cx="1745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5"/>
                </a:solidFill>
              </a:rPr>
              <a:t>这里面可能有个优化器，能对逻辑执行计划进行优化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A8C1534-C733-B77E-9B0E-7A00099E7090}"/>
              </a:ext>
            </a:extLst>
          </p:cNvPr>
          <p:cNvSpPr txBox="1"/>
          <p:nvPr/>
        </p:nvSpPr>
        <p:spPr>
          <a:xfrm>
            <a:off x="6668611" y="1573161"/>
            <a:ext cx="2359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5"/>
                </a:solidFill>
              </a:rPr>
              <a:t>检查此</a:t>
            </a:r>
            <a:r>
              <a:rPr lang="en-US" altLang="zh-CN" sz="1600" dirty="0">
                <a:solidFill>
                  <a:schemeClr val="accent5"/>
                </a:solidFill>
              </a:rPr>
              <a:t>query</a:t>
            </a:r>
            <a:r>
              <a:rPr lang="zh-CN" altLang="en-US" sz="1600" dirty="0">
                <a:solidFill>
                  <a:schemeClr val="accent5"/>
                </a:solidFill>
              </a:rPr>
              <a:t>是否违反了数据</a:t>
            </a:r>
            <a:r>
              <a:rPr lang="en-US" altLang="zh-CN" sz="1600" dirty="0">
                <a:solidFill>
                  <a:schemeClr val="accent5"/>
                </a:solidFill>
              </a:rPr>
              <a:t>owner</a:t>
            </a:r>
            <a:r>
              <a:rPr lang="zh-CN" altLang="en-US" sz="1600" dirty="0">
                <a:solidFill>
                  <a:schemeClr val="accent5"/>
                </a:solidFill>
              </a:rPr>
              <a:t>对权限的约束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1D73CDD-D14A-5674-EEC7-F8ADB53529D0}"/>
              </a:ext>
            </a:extLst>
          </p:cNvPr>
          <p:cNvCxnSpPr>
            <a:cxnSpLocks/>
          </p:cNvCxnSpPr>
          <p:nvPr/>
        </p:nvCxnSpPr>
        <p:spPr>
          <a:xfrm>
            <a:off x="3642848" y="3215148"/>
            <a:ext cx="3574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E16D96FA-EDBB-B5E7-B303-1B95FFA8F4BD}"/>
              </a:ext>
            </a:extLst>
          </p:cNvPr>
          <p:cNvCxnSpPr/>
          <p:nvPr/>
        </p:nvCxnSpPr>
        <p:spPr>
          <a:xfrm>
            <a:off x="3618271" y="3067665"/>
            <a:ext cx="0" cy="127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5BFB8888-AA3E-C903-591F-547357CA424A}"/>
              </a:ext>
            </a:extLst>
          </p:cNvPr>
          <p:cNvSpPr txBox="1"/>
          <p:nvPr/>
        </p:nvSpPr>
        <p:spPr>
          <a:xfrm>
            <a:off x="7443018" y="2689123"/>
            <a:ext cx="2099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图优化器，比如进行结点合并，减支等优化操作，得到优化后的执行图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8982745-96CE-169A-43D3-C6F04001E6F5}"/>
              </a:ext>
            </a:extLst>
          </p:cNvPr>
          <p:cNvSpPr txBox="1"/>
          <p:nvPr/>
        </p:nvSpPr>
        <p:spPr>
          <a:xfrm>
            <a:off x="9810131" y="2688987"/>
            <a:ext cx="20991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注：此时的图是全局视角的执行图，里面的有些节点是需要多个参与方参与的，有些需要部分参与方参与的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D545BB0-930E-8012-3B30-E3418FC73650}"/>
              </a:ext>
            </a:extLst>
          </p:cNvPr>
          <p:cNvCxnSpPr/>
          <p:nvPr/>
        </p:nvCxnSpPr>
        <p:spPr>
          <a:xfrm>
            <a:off x="9217742" y="3701845"/>
            <a:ext cx="592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EB24BCAB-0CC3-3610-2AC0-21B91A6E6989}"/>
              </a:ext>
            </a:extLst>
          </p:cNvPr>
          <p:cNvSpPr txBox="1"/>
          <p:nvPr/>
        </p:nvSpPr>
        <p:spPr>
          <a:xfrm>
            <a:off x="49162" y="2680825"/>
            <a:ext cx="15338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>
                <a:solidFill>
                  <a:schemeClr val="accent5"/>
                </a:solidFill>
              </a:rPr>
              <a:t>将根据结点</a:t>
            </a:r>
            <a:r>
              <a:rPr lang="zh-CN" altLang="en-US" sz="1400" dirty="0">
                <a:solidFill>
                  <a:schemeClr val="accent5"/>
                </a:solidFill>
              </a:rPr>
              <a:t>的参与方，对图进行拆分，并分发给</a:t>
            </a:r>
            <a:r>
              <a:rPr lang="en-US" altLang="zh-CN" sz="1400" dirty="0">
                <a:solidFill>
                  <a:schemeClr val="accent5"/>
                </a:solidFill>
              </a:rPr>
              <a:t>SCIEngine</a:t>
            </a:r>
            <a:r>
              <a:rPr lang="zh-CN" altLang="en-US" sz="1400" dirty="0">
                <a:solidFill>
                  <a:schemeClr val="accent5"/>
                </a:solidFill>
              </a:rPr>
              <a:t>进行执行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F8C6C50-758E-2C4C-158B-F64C531C899E}"/>
              </a:ext>
            </a:extLst>
          </p:cNvPr>
          <p:cNvCxnSpPr/>
          <p:nvPr/>
        </p:nvCxnSpPr>
        <p:spPr>
          <a:xfrm flipH="1">
            <a:off x="1494503" y="2939845"/>
            <a:ext cx="196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FA15EBC-576B-70D0-C142-B0D2C208FF65}"/>
              </a:ext>
            </a:extLst>
          </p:cNvPr>
          <p:cNvCxnSpPr/>
          <p:nvPr/>
        </p:nvCxnSpPr>
        <p:spPr>
          <a:xfrm flipV="1">
            <a:off x="2064774" y="1479304"/>
            <a:ext cx="0" cy="19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E5C8D2A-FA5C-AAAF-835D-2D701A112F90}"/>
              </a:ext>
            </a:extLst>
          </p:cNvPr>
          <p:cNvSpPr txBox="1"/>
          <p:nvPr/>
        </p:nvSpPr>
        <p:spPr>
          <a:xfrm>
            <a:off x="5206181" y="5250426"/>
            <a:ext cx="13470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5"/>
                </a:solidFill>
              </a:rPr>
              <a:t>其密态执行能力是构建在隐语的密态执行单元</a:t>
            </a:r>
            <a:r>
              <a:rPr lang="en-US" altLang="zh-CN" sz="1600" b="1" dirty="0">
                <a:solidFill>
                  <a:schemeClr val="accent5"/>
                </a:solidFill>
              </a:rPr>
              <a:t>SPU</a:t>
            </a:r>
            <a:r>
              <a:rPr lang="zh-CN" altLang="en-US" sz="1600" dirty="0">
                <a:solidFill>
                  <a:schemeClr val="accent5"/>
                </a:solidFill>
              </a:rPr>
              <a:t>之上的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611EF62-F3FB-3626-AE06-609C6DB21F72}"/>
              </a:ext>
            </a:extLst>
          </p:cNvPr>
          <p:cNvSpPr txBox="1"/>
          <p:nvPr/>
        </p:nvSpPr>
        <p:spPr>
          <a:xfrm>
            <a:off x="9630696" y="5534768"/>
            <a:ext cx="592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接口</a:t>
            </a:r>
          </a:p>
        </p:txBody>
      </p:sp>
    </p:spTree>
    <p:extLst>
      <p:ext uri="{BB962C8B-B14F-4D97-AF65-F5344CB8AC3E}">
        <p14:creationId xmlns:p14="http://schemas.microsoft.com/office/powerpoint/2010/main" val="3104591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4A9ACC-3B1D-873B-D145-F60F7AAF0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EE3488-748A-4EA8-9571-9D5A1694FA0A}" type="datetime1">
              <a:rPr lang="zh-CN" altLang="en-US" smtClean="0"/>
              <a:t>2023/3/25</a:t>
            </a:fld>
            <a:endParaRPr lang="en-US" dirty="0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A3EFEB5-F9CD-EE93-C35E-1AB443470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041122C-717D-BA46-14DB-95D8707656AB}"/>
              </a:ext>
            </a:extLst>
          </p:cNvPr>
          <p:cNvSpPr txBox="1"/>
          <p:nvPr/>
        </p:nvSpPr>
        <p:spPr>
          <a:xfrm>
            <a:off x="3672348" y="4178710"/>
            <a:ext cx="471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chemeClr val="accent5"/>
                </a:solidFill>
                <a:effectLst/>
                <a:latin typeface="-apple-system"/>
              </a:rPr>
              <a:t>Group by </a:t>
            </a:r>
            <a:r>
              <a:rPr lang="zh-CN" altLang="en-US" b="0" i="0" dirty="0">
                <a:solidFill>
                  <a:schemeClr val="accent5"/>
                </a:solidFill>
                <a:effectLst/>
                <a:latin typeface="-apple-system"/>
              </a:rPr>
              <a:t>操作 把 某字段相同值 聚合 在一起，然后对聚合后不同的值做个总结</a:t>
            </a:r>
            <a:endParaRPr lang="zh-CN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503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489111-BAD6-639E-E6C3-F667B1AA5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EE3488-748A-4EA8-9571-9D5A1694FA0A}" type="datetime1">
              <a:rPr lang="zh-CN" altLang="en-US" smtClean="0"/>
              <a:t>2023/3/25</a:t>
            </a:fld>
            <a:endParaRPr lang="en-US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6FC4A3AC-9F9D-1490-F632-D6029A77B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6DAE330-FAB0-C224-A549-6C7EADF86499}"/>
              </a:ext>
            </a:extLst>
          </p:cNvPr>
          <p:cNvSpPr txBox="1"/>
          <p:nvPr/>
        </p:nvSpPr>
        <p:spPr>
          <a:xfrm>
            <a:off x="191729" y="5960145"/>
            <a:ext cx="747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全表扫描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E82C268-BFB8-C373-057D-79B782FA85B2}"/>
              </a:ext>
            </a:extLst>
          </p:cNvPr>
          <p:cNvCxnSpPr/>
          <p:nvPr/>
        </p:nvCxnSpPr>
        <p:spPr>
          <a:xfrm flipH="1">
            <a:off x="811161" y="6189406"/>
            <a:ext cx="6833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2A9E0E0-DB83-167F-CD3E-72A7D39E0E4C}"/>
              </a:ext>
            </a:extLst>
          </p:cNvPr>
          <p:cNvSpPr txBox="1"/>
          <p:nvPr/>
        </p:nvSpPr>
        <p:spPr>
          <a:xfrm>
            <a:off x="4788310" y="2330245"/>
            <a:ext cx="1135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（优化器）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9FDC6E-18E6-999E-0D19-3F4881FE276C}"/>
              </a:ext>
            </a:extLst>
          </p:cNvPr>
          <p:cNvSpPr txBox="1"/>
          <p:nvPr/>
        </p:nvSpPr>
        <p:spPr>
          <a:xfrm>
            <a:off x="6390968" y="417871"/>
            <a:ext cx="2844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优化后：将</a:t>
            </a:r>
            <a:r>
              <a:rPr lang="en-US" altLang="zh-CN" dirty="0">
                <a:solidFill>
                  <a:schemeClr val="accent5"/>
                </a:solidFill>
              </a:rPr>
              <a:t>Select</a:t>
            </a:r>
            <a:r>
              <a:rPr lang="zh-CN" altLang="en-US" dirty="0">
                <a:solidFill>
                  <a:schemeClr val="accent5"/>
                </a:solidFill>
              </a:rPr>
              <a:t>操作移到</a:t>
            </a:r>
            <a:r>
              <a:rPr lang="en-US" altLang="zh-CN" dirty="0">
                <a:solidFill>
                  <a:schemeClr val="accent5"/>
                </a:solidFill>
              </a:rPr>
              <a:t>Join</a:t>
            </a:r>
            <a:r>
              <a:rPr lang="zh-CN" altLang="en-US" dirty="0">
                <a:solidFill>
                  <a:schemeClr val="accent5"/>
                </a:solidFill>
              </a:rPr>
              <a:t>操作之前</a:t>
            </a:r>
          </a:p>
        </p:txBody>
      </p:sp>
    </p:spTree>
    <p:extLst>
      <p:ext uri="{BB962C8B-B14F-4D97-AF65-F5344CB8AC3E}">
        <p14:creationId xmlns:p14="http://schemas.microsoft.com/office/powerpoint/2010/main" val="2719905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617BE46-4A92-7887-0BEC-10F829287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EE3488-748A-4EA8-9571-9D5A1694FA0A}" type="datetime1">
              <a:rPr lang="zh-CN" altLang="en-US" smtClean="0"/>
              <a:t>2023/3/25</a:t>
            </a:fld>
            <a:endParaRPr lang="en-US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3B89754E-6A42-7D00-6FCF-014369EBA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AD22DA8-F0B4-7594-0029-115C9D5FA4C9}"/>
              </a:ext>
            </a:extLst>
          </p:cNvPr>
          <p:cNvSpPr txBox="1"/>
          <p:nvPr/>
        </p:nvSpPr>
        <p:spPr>
          <a:xfrm>
            <a:off x="4748981" y="294968"/>
            <a:ext cx="3844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作用：将</a:t>
            </a:r>
            <a:r>
              <a:rPr lang="en-US" altLang="zh-CN" dirty="0">
                <a:solidFill>
                  <a:schemeClr val="accent5"/>
                </a:solidFill>
              </a:rPr>
              <a:t>logical plan</a:t>
            </a:r>
            <a:r>
              <a:rPr lang="zh-CN" altLang="en-US" dirty="0">
                <a:solidFill>
                  <a:schemeClr val="accent5"/>
                </a:solidFill>
              </a:rPr>
              <a:t>翻译成如右图所示的明密文混合执行图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872BD0-5953-8542-89DB-04A1AA4AF41F}"/>
              </a:ext>
            </a:extLst>
          </p:cNvPr>
          <p:cNvSpPr txBox="1"/>
          <p:nvPr/>
        </p:nvSpPr>
        <p:spPr>
          <a:xfrm>
            <a:off x="3883741" y="3578942"/>
            <a:ext cx="21680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5"/>
                </a:solidFill>
              </a:rPr>
              <a:t>若其子树只跟某个参与方的数据相关，那么这个子树将会被翻译为</a:t>
            </a:r>
          </a:p>
          <a:p>
            <a:r>
              <a:rPr lang="en-US" altLang="zh-CN" sz="1400" dirty="0">
                <a:solidFill>
                  <a:schemeClr val="accent5"/>
                </a:solidFill>
              </a:rPr>
              <a:t>RunSQL</a:t>
            </a:r>
            <a:r>
              <a:rPr lang="zh-CN" altLang="en-US" sz="1400" dirty="0">
                <a:solidFill>
                  <a:schemeClr val="accent5"/>
                </a:solidFill>
              </a:rPr>
              <a:t>节点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3718A1C-A6BD-E3D5-2EA9-A9F6EF4427CD}"/>
              </a:ext>
            </a:extLst>
          </p:cNvPr>
          <p:cNvSpPr txBox="1"/>
          <p:nvPr/>
        </p:nvSpPr>
        <p:spPr>
          <a:xfrm>
            <a:off x="7678994" y="1194620"/>
            <a:ext cx="1661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chemeClr val="accent5"/>
                </a:solidFill>
              </a:rPr>
              <a:t>将结果</a:t>
            </a:r>
            <a:r>
              <a:rPr lang="en-US" altLang="zh-CN" sz="1400" dirty="0">
                <a:solidFill>
                  <a:schemeClr val="accent5"/>
                </a:solidFill>
              </a:rPr>
              <a:t>review</a:t>
            </a:r>
            <a:r>
              <a:rPr lang="zh-CN" altLang="en-US" sz="1400" dirty="0">
                <a:solidFill>
                  <a:schemeClr val="accent5"/>
                </a:solidFill>
              </a:rPr>
              <a:t>出来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6AF5EADF-94A4-3C15-97F0-8CA8FEB8E3CD}"/>
              </a:ext>
            </a:extLst>
          </p:cNvPr>
          <p:cNvCxnSpPr>
            <a:endCxn id="5" idx="1"/>
          </p:cNvCxnSpPr>
          <p:nvPr/>
        </p:nvCxnSpPr>
        <p:spPr>
          <a:xfrm>
            <a:off x="7447935" y="1348508"/>
            <a:ext cx="2310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8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C69D57-9CA5-E0C5-5246-EE9B38100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EE3488-748A-4EA8-9571-9D5A1694FA0A}" type="datetime1">
              <a:rPr lang="zh-CN" altLang="en-US" smtClean="0"/>
              <a:t>2023/3/25</a:t>
            </a:fld>
            <a:endParaRPr 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8474F81F-C1CA-A003-2B77-FEC5E3C27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97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51996B8-EE1A-73EE-2BB6-82ABF6CF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EE3488-748A-4EA8-9571-9D5A1694FA0A}" type="datetime1">
              <a:rPr lang="zh-CN" altLang="en-US" smtClean="0"/>
              <a:t>2023/3/25</a:t>
            </a:fld>
            <a:endParaRPr lang="en-US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9AA7B437-4132-84BF-6395-E1E9F7132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497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785567-E160-6FBD-9BDC-129A7096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EE3488-748A-4EA8-9571-9D5A1694FA0A}" type="datetime1">
              <a:rPr lang="zh-CN" altLang="en-US" smtClean="0"/>
              <a:t>2023/3/25</a:t>
            </a:fld>
            <a:endParaRPr lang="en-US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CB2447AE-C8FD-093D-ACD8-EB02499C5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3" y="-135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7135660-3239-4A93-1954-1576A2A9F24B}"/>
              </a:ext>
            </a:extLst>
          </p:cNvPr>
          <p:cNvSpPr txBox="1"/>
          <p:nvPr/>
        </p:nvSpPr>
        <p:spPr>
          <a:xfrm>
            <a:off x="5253583" y="4724400"/>
            <a:ext cx="4704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工程上的优化：比如多方安全数据分析的多个参与方，一般是公网连接，节点的延迟和带宽都是不可忽略的。网络开销是</a:t>
            </a:r>
            <a:r>
              <a:rPr lang="en-US" altLang="zh-CN" dirty="0">
                <a:solidFill>
                  <a:schemeClr val="accent5"/>
                </a:solidFill>
              </a:rPr>
              <a:t>MPC </a:t>
            </a:r>
            <a:r>
              <a:rPr lang="zh-CN" altLang="en-US" dirty="0">
                <a:solidFill>
                  <a:schemeClr val="accent5"/>
                </a:solidFill>
              </a:rPr>
              <a:t>的一个主要开销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7D0798E-FF5F-70D0-75A3-22EA35665128}"/>
              </a:ext>
            </a:extLst>
          </p:cNvPr>
          <p:cNvCxnSpPr/>
          <p:nvPr/>
        </p:nvCxnSpPr>
        <p:spPr>
          <a:xfrm flipH="1">
            <a:off x="4739148" y="4950542"/>
            <a:ext cx="514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150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C10F8E-670E-4AB0-FC13-E61C3373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EE3488-748A-4EA8-9571-9D5A1694FA0A}" type="datetime1">
              <a:rPr lang="zh-CN" altLang="en-US" smtClean="0"/>
              <a:t>2023/3/25</a:t>
            </a:fld>
            <a:endParaRPr lang="en-US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868AB30A-E00E-2FDE-21DB-D977B148D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329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A72A061-BBB8-58F6-2D1E-04A986BE8B49}"/>
              </a:ext>
            </a:extLst>
          </p:cNvPr>
          <p:cNvSpPr txBox="1"/>
          <p:nvPr/>
        </p:nvSpPr>
        <p:spPr>
          <a:xfrm>
            <a:off x="8863781" y="5188731"/>
            <a:ext cx="189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是必要的</a:t>
            </a:r>
          </a:p>
        </p:txBody>
      </p:sp>
    </p:spTree>
    <p:extLst>
      <p:ext uri="{BB962C8B-B14F-4D97-AF65-F5344CB8AC3E}">
        <p14:creationId xmlns:p14="http://schemas.microsoft.com/office/powerpoint/2010/main" val="248178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E9403C-E736-A90A-223E-61C853413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EE3488-748A-4EA8-9571-9D5A1694FA0A}" type="datetime1">
              <a:rPr lang="zh-CN" altLang="en-US" smtClean="0"/>
              <a:t>2023/3/25</a:t>
            </a:fld>
            <a:endParaRPr lang="en-US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42460FC8-78CA-CD6D-7F36-99425E79D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215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9A8E2A-C9B7-40D3-94A7-A56FE0AD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EE3488-748A-4EA8-9571-9D5A1694FA0A}" type="datetime1">
              <a:rPr lang="zh-CN" altLang="en-US" smtClean="0"/>
              <a:t>2023/3/25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6CF60D-946B-3950-33FC-C19EB9586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7896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4BA168-2AA1-AF83-BA44-841F95F08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EE3488-748A-4EA8-9571-9D5A1694FA0A}" type="datetime1">
              <a:rPr lang="zh-CN" altLang="en-US" smtClean="0"/>
              <a:t>2023/3/25</a:t>
            </a:fld>
            <a:endParaRPr lang="en-US"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F72E334B-6002-75C2-375B-C53F790D9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7993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9351BD-002E-8BCC-FB16-AD47A981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EE3488-748A-4EA8-9571-9D5A1694FA0A}" type="datetime1">
              <a:rPr lang="zh-CN" altLang="en-US" smtClean="0"/>
              <a:t>2023/3/25</a:t>
            </a:fld>
            <a:endParaRPr lang="en-US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20BF5F32-5D6D-266A-47AF-5EFA35CDC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8485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2B1C7D-1CAA-B5AA-C2D6-9D6CFEA8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EE3488-748A-4EA8-9571-9D5A1694FA0A}" type="datetime1">
              <a:rPr lang="zh-CN" altLang="en-US" smtClean="0"/>
              <a:t>2023/3/25</a:t>
            </a:fld>
            <a:endParaRPr lang="en-US" dirty="0"/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47747DE7-9625-0B28-E5C3-D299E18E8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3560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C20F64-F5A3-E43F-2E7A-8DB772DFA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EE3488-748A-4EA8-9571-9D5A1694FA0A}" type="datetime1">
              <a:rPr lang="zh-CN" altLang="en-US" smtClean="0"/>
              <a:t>2023/3/25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5A4DA68-8372-9BB9-719E-E73FE5AAF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6293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525E35-5832-D791-C8B3-BB0C675E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EE3488-748A-4EA8-9571-9D5A1694FA0A}" type="datetime1">
              <a:rPr lang="zh-CN" altLang="en-US" smtClean="0"/>
              <a:t>2023/3/25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FC929E0-A5E9-3673-ED29-D182C3EFCF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8961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28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8A5357-E9B6-2348-A5CB-03DCF8E0D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EE3488-748A-4EA8-9571-9D5A1694FA0A}" type="datetime1">
              <a:rPr lang="zh-CN" altLang="en-US" smtClean="0"/>
              <a:t>2023/3/25</a:t>
            </a:fld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89D1125-D684-6BAF-D0B3-72CB118FA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85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00E284-01FE-155A-38DA-BEB220DF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EE3488-748A-4EA8-9571-9D5A1694FA0A}" type="datetime1">
              <a:rPr lang="zh-CN" altLang="en-US" smtClean="0"/>
              <a:t>2023/3/25</a:t>
            </a:fld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D062496-D482-49A4-F928-BAF27A556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3FE1605-B840-A6B1-63E2-4B273EC68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7402" y="0"/>
            <a:ext cx="2295542" cy="21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5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8EE636-0C81-9382-94CA-F84C8A0B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EE3488-748A-4EA8-9571-9D5A1694FA0A}" type="datetime1">
              <a:rPr lang="zh-CN" altLang="en-US" smtClean="0"/>
              <a:t>2023/3/25</a:t>
            </a:fld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89FCD2D-CF68-CB9D-C1EB-E7F1AE3A5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37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E81A9D-5546-AD39-D7C2-D90F3C869370}"/>
              </a:ext>
            </a:extLst>
          </p:cNvPr>
          <p:cNvSpPr txBox="1"/>
          <p:nvPr/>
        </p:nvSpPr>
        <p:spPr>
          <a:xfrm>
            <a:off x="3456038" y="5193493"/>
            <a:ext cx="2266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可以使用集中的数据分析技术来进行分析，如：</a:t>
            </a:r>
            <a:r>
              <a:rPr lang="en-US" altLang="zh-CN" dirty="0">
                <a:solidFill>
                  <a:schemeClr val="accent5"/>
                </a:solidFill>
              </a:rPr>
              <a:t>MySQL</a:t>
            </a:r>
            <a:r>
              <a:rPr lang="zh-CN" altLang="en-US" dirty="0">
                <a:solidFill>
                  <a:schemeClr val="accent5"/>
                </a:solidFill>
              </a:rPr>
              <a:t>、</a:t>
            </a:r>
            <a:r>
              <a:rPr lang="en-US" altLang="zh-CN" dirty="0">
                <a:solidFill>
                  <a:schemeClr val="accent5"/>
                </a:solidFill>
              </a:rPr>
              <a:t>DBS</a:t>
            </a:r>
            <a:r>
              <a:rPr lang="zh-CN" altLang="en-US" dirty="0">
                <a:solidFill>
                  <a:schemeClr val="accent5"/>
                </a:solidFill>
              </a:rPr>
              <a:t>、</a:t>
            </a:r>
            <a:r>
              <a:rPr lang="en-US" altLang="zh-CN" dirty="0">
                <a:solidFill>
                  <a:schemeClr val="accent5"/>
                </a:solidFill>
              </a:rPr>
              <a:t>hub</a:t>
            </a:r>
            <a:r>
              <a:rPr lang="zh-CN" altLang="en-US" dirty="0">
                <a:solidFill>
                  <a:schemeClr val="accent5"/>
                </a:solidFill>
              </a:rPr>
              <a:t>（集线器）</a:t>
            </a:r>
            <a:r>
              <a:rPr lang="en-US" altLang="zh-CN" dirty="0">
                <a:solidFill>
                  <a:schemeClr val="accent5"/>
                </a:solidFill>
              </a:rPr>
              <a:t>……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721EBC4-A3AA-3A15-BCAE-8537BE68F32E}"/>
              </a:ext>
            </a:extLst>
          </p:cNvPr>
          <p:cNvSpPr txBox="1"/>
          <p:nvPr/>
        </p:nvSpPr>
        <p:spPr>
          <a:xfrm>
            <a:off x="8342672" y="6024490"/>
            <a:ext cx="2844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要用到多方安全分析系统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0F0D2EA-DD70-3E64-E80E-1DB6B298045B}"/>
              </a:ext>
            </a:extLst>
          </p:cNvPr>
          <p:cNvCxnSpPr/>
          <p:nvPr/>
        </p:nvCxnSpPr>
        <p:spPr>
          <a:xfrm>
            <a:off x="9028350" y="5250426"/>
            <a:ext cx="0" cy="59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04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D6C744-A08F-7BB5-396C-7BC67FA5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EE3488-748A-4EA8-9571-9D5A1694FA0A}" type="datetime1">
              <a:rPr lang="zh-CN" altLang="en-US" smtClean="0"/>
              <a:t>2023/3/25</a:t>
            </a:fld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78632DD-EA89-5D19-D243-E64F1A1D1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630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C233C7D-8625-EFF6-DCCD-531B56F89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6EE3488-748A-4EA8-9571-9D5A1694FA0A}" type="datetime1">
              <a:rPr lang="zh-CN" altLang="en-US" smtClean="0"/>
              <a:t>2023/3/25</a:t>
            </a:fld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49A6F20-EF60-3991-1F02-40160354F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7528C49C-30EF-1F43-8B2E-43227A32BD7E}"/>
              </a:ext>
            </a:extLst>
          </p:cNvPr>
          <p:cNvSpPr txBox="1"/>
          <p:nvPr/>
        </p:nvSpPr>
        <p:spPr>
          <a:xfrm>
            <a:off x="3569110" y="2413337"/>
            <a:ext cx="2684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攻击者会按照预定的协议去执行，得到预定的执行结果。保证协议的交互过程中不会泄露结果之外的更多信息即可。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EA0BB64-43F8-77C4-F3FA-AC3CEDD51818}"/>
              </a:ext>
            </a:extLst>
          </p:cNvPr>
          <p:cNvSpPr txBox="1"/>
          <p:nvPr/>
        </p:nvSpPr>
        <p:spPr>
          <a:xfrm>
            <a:off x="9202992" y="1725561"/>
            <a:ext cx="2541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5"/>
                </a:solidFill>
              </a:rPr>
              <a:t>（安全协同查询语言）</a:t>
            </a:r>
          </a:p>
        </p:txBody>
      </p:sp>
    </p:spTree>
    <p:extLst>
      <p:ext uri="{BB962C8B-B14F-4D97-AF65-F5344CB8AC3E}">
        <p14:creationId xmlns:p14="http://schemas.microsoft.com/office/powerpoint/2010/main" val="7682286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653_TF33552983.potx" id="{E785B998-EA1E-435A-BC09-53167714146B}" vid="{39930FD0-D29E-42B6-87EA-7A1632EF1DF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{97895E29-8CE7-4D58-A814-A3C48D3F0D57}tf33552983_win32</Template>
  <TotalTime>8694</TotalTime>
  <Words>415</Words>
  <Application>Microsoft Office PowerPoint</Application>
  <PresentationFormat>宽屏</PresentationFormat>
  <Paragraphs>52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8" baseType="lpstr">
      <vt:lpstr>-apple-system</vt:lpstr>
      <vt:lpstr>Microsoft YaHei UI</vt:lpstr>
      <vt:lpstr>Calibri</vt:lpstr>
      <vt:lpstr>Franklin Gothic Book</vt:lpstr>
      <vt:lpstr>Wingdings 2</vt:lpstr>
      <vt:lpstr>DividendVTI</vt:lpstr>
      <vt:lpstr>高性能多方安全数据分析 MPC SQL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高性能多方安全数据分析 MPC  SQL</dc:title>
  <dc:creator>唐 潇萌</dc:creator>
  <cp:lastModifiedBy>唐 潇萌</cp:lastModifiedBy>
  <cp:revision>3</cp:revision>
  <dcterms:created xsi:type="dcterms:W3CDTF">2023-03-17T05:58:22Z</dcterms:created>
  <dcterms:modified xsi:type="dcterms:W3CDTF">2023-03-25T07:20:05Z</dcterms:modified>
</cp:coreProperties>
</file>