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2" r:id="rId4"/>
    <p:sldId id="292" r:id="rId5"/>
    <p:sldId id="293" r:id="rId6"/>
    <p:sldId id="258" r:id="rId7"/>
    <p:sldId id="260" r:id="rId8"/>
    <p:sldId id="294" r:id="rId9"/>
    <p:sldId id="261" r:id="rId10"/>
    <p:sldId id="296" r:id="rId11"/>
    <p:sldId id="297" r:id="rId12"/>
    <p:sldId id="298" r:id="rId13"/>
    <p:sldId id="283" r:id="rId14"/>
    <p:sldId id="284" r:id="rId15"/>
    <p:sldId id="285" r:id="rId16"/>
    <p:sldId id="287" r:id="rId17"/>
    <p:sldId id="291" r:id="rId18"/>
    <p:sldId id="295" r:id="rId19"/>
    <p:sldId id="262" r:id="rId20"/>
    <p:sldId id="268" r:id="rId21"/>
    <p:sldId id="279" r:id="rId22"/>
    <p:sldId id="299" r:id="rId23"/>
    <p:sldId id="303" r:id="rId24"/>
    <p:sldId id="304" r:id="rId25"/>
    <p:sldId id="306" r:id="rId26"/>
    <p:sldId id="305" r:id="rId27"/>
    <p:sldId id="308" r:id="rId28"/>
    <p:sldId id="270" r:id="rId29"/>
    <p:sldId id="289" r:id="rId30"/>
    <p:sldId id="272" r:id="rId31"/>
    <p:sldId id="273" r:id="rId32"/>
    <p:sldId id="307" r:id="rId33"/>
    <p:sldId id="290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1.emf"/><Relationship Id="rId1" Type="http://schemas.openxmlformats.org/officeDocument/2006/relationships/image" Target="../media/image23.w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F2E78-351E-4327-931C-546EA946091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955B-2872-47BA-8E7C-DCE4450B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955B-2872-47BA-8E7C-DCE4450BC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955B-2872-47BA-8E7C-DCE4450BC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955B-2872-47BA-8E7C-DCE4450BCF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955B-2872-47BA-8E7C-DCE4450BCF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955B-2872-47BA-8E7C-DCE4450BCF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C27E-1D98-46E9-B597-14D310F862F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F27B-0B1E-4F87-8E6F-E3E09309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629546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SecureML</a:t>
            </a:r>
            <a:r>
              <a:rPr lang="en-US" sz="4400" dirty="0"/>
              <a:t>: A System for Scalable</a:t>
            </a:r>
            <a:br>
              <a:rPr lang="en-US" sz="4400" dirty="0"/>
            </a:br>
            <a:r>
              <a:rPr lang="en-US" sz="4400" dirty="0"/>
              <a:t>Privacy-Preserving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6674"/>
            <a:ext cx="9144000" cy="801189"/>
          </a:xfrm>
        </p:spPr>
        <p:txBody>
          <a:bodyPr>
            <a:normAutofit/>
          </a:bodyPr>
          <a:lstStyle/>
          <a:p>
            <a:r>
              <a:rPr lang="en-US" sz="2800" dirty="0" err="1"/>
              <a:t>Payman</a:t>
            </a:r>
            <a:r>
              <a:rPr lang="en-US" sz="2800" dirty="0"/>
              <a:t> </a:t>
            </a:r>
            <a:r>
              <a:rPr lang="en-US" sz="2800" dirty="0" err="1"/>
              <a:t>Mohassel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Yupeng</a:t>
            </a:r>
            <a:r>
              <a:rPr lang="en-US" sz="2800" dirty="0">
                <a:solidFill>
                  <a:srgbClr val="FF0000"/>
                </a:solidFill>
              </a:rPr>
              <a:t> Zhang</a:t>
            </a:r>
          </a:p>
        </p:txBody>
      </p:sp>
      <p:pic>
        <p:nvPicPr>
          <p:cNvPr id="4" name="Picture 2" descr="http://www.mse.umd.edu/sites/default/files/images/logos/umd-b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64" y="4584597"/>
            <a:ext cx="1558198" cy="15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a Resear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40" y="4808404"/>
            <a:ext cx="1963703" cy="11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67EFBF-E5E6-4BC5-8D30-7F80B2EB4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65728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3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257722" cy="1110343"/>
          </a:xfrm>
        </p:spPr>
        <p:txBody>
          <a:bodyPr>
            <a:normAutofit/>
          </a:bodyPr>
          <a:lstStyle/>
          <a:p>
            <a:r>
              <a:rPr lang="en-US" dirty="0"/>
              <a:t>Secret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573F-8D5D-4B71-87B4-1BF093C0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04433"/>
            <a:ext cx="1354670" cy="118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2999-205A-4CF9-A12A-2E2DD64E541C}"/>
              </a:ext>
            </a:extLst>
          </p:cNvPr>
          <p:cNvSpPr txBox="1"/>
          <p:nvPr/>
        </p:nvSpPr>
        <p:spPr>
          <a:xfrm>
            <a:off x="2217277" y="1110343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3492-44A5-4578-9DDE-984AB1727EEB}"/>
              </a:ext>
            </a:extLst>
          </p:cNvPr>
          <p:cNvSpPr txBox="1"/>
          <p:nvPr/>
        </p:nvSpPr>
        <p:spPr>
          <a:xfrm>
            <a:off x="8732065" y="1110344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005B0-4C8E-4DC7-BF23-196389A7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18" y="1604433"/>
            <a:ext cx="1354670" cy="1186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61306-62FD-4FFC-A570-FA363CC1B95D}"/>
              </a:ext>
            </a:extLst>
          </p:cNvPr>
          <p:cNvSpPr txBox="1"/>
          <p:nvPr/>
        </p:nvSpPr>
        <p:spPr>
          <a:xfrm>
            <a:off x="5903844" y="2556490"/>
            <a:ext cx="56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B2742-BC32-47C5-B632-0916B3331D76}"/>
              </a:ext>
            </a:extLst>
          </p:cNvPr>
          <p:cNvCxnSpPr>
            <a:cxnSpLocks/>
          </p:cNvCxnSpPr>
          <p:nvPr/>
        </p:nvCxnSpPr>
        <p:spPr>
          <a:xfrm flipH="1">
            <a:off x="3627783" y="2889411"/>
            <a:ext cx="1971247" cy="301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95758-EEFB-4169-8F34-7C3F0C440921}"/>
              </a:ext>
            </a:extLst>
          </p:cNvPr>
          <p:cNvCxnSpPr>
            <a:cxnSpLocks/>
          </p:cNvCxnSpPr>
          <p:nvPr/>
        </p:nvCxnSpPr>
        <p:spPr>
          <a:xfrm>
            <a:off x="6636421" y="2903754"/>
            <a:ext cx="1952597" cy="286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DCE8FA-7F7A-4894-8327-32315ED2E4EF}"/>
              </a:ext>
            </a:extLst>
          </p:cNvPr>
          <p:cNvSpPr txBox="1"/>
          <p:nvPr/>
        </p:nvSpPr>
        <p:spPr>
          <a:xfrm>
            <a:off x="1908313" y="3148658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i="1" baseline="-25000" dirty="0"/>
              <a:t>0</a:t>
            </a:r>
            <a:r>
              <a:rPr lang="en-US" sz="2200" i="1" dirty="0"/>
              <a:t> = a</a:t>
            </a:r>
            <a:r>
              <a:rPr lang="en-US" sz="2200" dirty="0"/>
              <a:t>-</a:t>
            </a:r>
            <a:r>
              <a:rPr lang="en-US" sz="2200" i="1" dirty="0"/>
              <a:t>r</a:t>
            </a:r>
            <a:r>
              <a:rPr lang="en-US" sz="2200" dirty="0"/>
              <a:t> mod </a:t>
            </a:r>
            <a:r>
              <a:rPr lang="en-US" sz="2200" i="1" dirty="0"/>
              <a:t> 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0B29-C71F-43F4-9A45-E6790F21287A}"/>
              </a:ext>
            </a:extLst>
          </p:cNvPr>
          <p:cNvSpPr txBox="1"/>
          <p:nvPr/>
        </p:nvSpPr>
        <p:spPr>
          <a:xfrm>
            <a:off x="8612618" y="3148658"/>
            <a:ext cx="202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i="1" baseline="-25000" dirty="0"/>
              <a:t>1</a:t>
            </a:r>
            <a:r>
              <a:rPr lang="en-US" sz="2200" i="1" dirty="0"/>
              <a:t> = r</a:t>
            </a:r>
            <a:r>
              <a:rPr lang="en-US" sz="2200" dirty="0"/>
              <a:t> mod </a:t>
            </a:r>
            <a:r>
              <a:rPr lang="en-US" sz="2200" i="1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6451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" grpId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257722" cy="1110343"/>
          </a:xfrm>
        </p:spPr>
        <p:txBody>
          <a:bodyPr>
            <a:normAutofit/>
          </a:bodyPr>
          <a:lstStyle/>
          <a:p>
            <a:r>
              <a:rPr lang="en-US" dirty="0"/>
              <a:t>Secret Sharing and Addition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573F-8D5D-4B71-87B4-1BF093C0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04433"/>
            <a:ext cx="1354670" cy="118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2999-205A-4CF9-A12A-2E2DD64E541C}"/>
              </a:ext>
            </a:extLst>
          </p:cNvPr>
          <p:cNvSpPr txBox="1"/>
          <p:nvPr/>
        </p:nvSpPr>
        <p:spPr>
          <a:xfrm>
            <a:off x="2217277" y="1110343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3492-44A5-4578-9DDE-984AB1727EEB}"/>
              </a:ext>
            </a:extLst>
          </p:cNvPr>
          <p:cNvSpPr txBox="1"/>
          <p:nvPr/>
        </p:nvSpPr>
        <p:spPr>
          <a:xfrm>
            <a:off x="8732065" y="1110344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005B0-4C8E-4DC7-BF23-196389A7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18" y="1604433"/>
            <a:ext cx="1354670" cy="118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CE8FA-7F7A-4894-8327-32315ED2E4EF}"/>
              </a:ext>
            </a:extLst>
          </p:cNvPr>
          <p:cNvSpPr txBox="1"/>
          <p:nvPr/>
        </p:nvSpPr>
        <p:spPr>
          <a:xfrm>
            <a:off x="1716923" y="3146612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0B29-C71F-43F4-9A45-E6790F21287A}"/>
              </a:ext>
            </a:extLst>
          </p:cNvPr>
          <p:cNvSpPr txBox="1"/>
          <p:nvPr/>
        </p:nvSpPr>
        <p:spPr>
          <a:xfrm>
            <a:off x="8354678" y="3146612"/>
            <a:ext cx="202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C4019-085A-4BE6-8EFF-BA0DE4FB2070}"/>
              </a:ext>
            </a:extLst>
          </p:cNvPr>
          <p:cNvSpPr txBox="1"/>
          <p:nvPr/>
        </p:nvSpPr>
        <p:spPr>
          <a:xfrm>
            <a:off x="1694823" y="3932972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5F34E-4F4E-4DF7-B6D5-4E3F6309739E}"/>
              </a:ext>
            </a:extLst>
          </p:cNvPr>
          <p:cNvSpPr txBox="1"/>
          <p:nvPr/>
        </p:nvSpPr>
        <p:spPr>
          <a:xfrm>
            <a:off x="8354678" y="3932972"/>
            <a:ext cx="202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4D844-AB36-40F2-995F-17F62D8C2591}"/>
              </a:ext>
            </a:extLst>
          </p:cNvPr>
          <p:cNvSpPr txBox="1"/>
          <p:nvPr/>
        </p:nvSpPr>
        <p:spPr>
          <a:xfrm>
            <a:off x="2633870" y="3548054"/>
            <a:ext cx="765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9C507-0E82-4B32-8654-7F9EDE0C9F94}"/>
              </a:ext>
            </a:extLst>
          </p:cNvPr>
          <p:cNvSpPr txBox="1"/>
          <p:nvPr/>
        </p:nvSpPr>
        <p:spPr>
          <a:xfrm>
            <a:off x="9178375" y="3548054"/>
            <a:ext cx="765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FDB1B-C2D2-4AE3-A2E3-CBE489017804}"/>
              </a:ext>
            </a:extLst>
          </p:cNvPr>
          <p:cNvSpPr txBox="1"/>
          <p:nvPr/>
        </p:nvSpPr>
        <p:spPr>
          <a:xfrm rot="5400000">
            <a:off x="2661858" y="4366649"/>
            <a:ext cx="374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EF4661-5F50-4446-AA01-CAE093C40900}"/>
              </a:ext>
            </a:extLst>
          </p:cNvPr>
          <p:cNvSpPr txBox="1"/>
          <p:nvPr/>
        </p:nvSpPr>
        <p:spPr>
          <a:xfrm rot="5400000">
            <a:off x="9181011" y="4366648"/>
            <a:ext cx="374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C1224-20BB-4701-9815-704860B70EB7}"/>
              </a:ext>
            </a:extLst>
          </p:cNvPr>
          <p:cNvSpPr txBox="1"/>
          <p:nvPr/>
        </p:nvSpPr>
        <p:spPr>
          <a:xfrm>
            <a:off x="1716923" y="4719332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c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83BDB-B245-456E-A1AB-54D2B6344DC3}"/>
              </a:ext>
            </a:extLst>
          </p:cNvPr>
          <p:cNvSpPr txBox="1"/>
          <p:nvPr/>
        </p:nvSpPr>
        <p:spPr>
          <a:xfrm>
            <a:off x="8209610" y="4771857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24B2D-0B50-4D80-9194-87373162188B}"/>
              </a:ext>
            </a:extLst>
          </p:cNvPr>
          <p:cNvSpPr txBox="1"/>
          <p:nvPr/>
        </p:nvSpPr>
        <p:spPr>
          <a:xfrm>
            <a:off x="5056091" y="5181786"/>
            <a:ext cx="2132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c</a:t>
            </a:r>
            <a:r>
              <a:rPr lang="en-US" sz="2200" i="1" baseline="-25000" dirty="0">
                <a:solidFill>
                  <a:srgbClr val="FF0000"/>
                </a:solidFill>
              </a:rPr>
              <a:t>0 </a:t>
            </a:r>
            <a:r>
              <a:rPr lang="en-US" sz="2200" i="1" dirty="0">
                <a:solidFill>
                  <a:srgbClr val="FF0000"/>
                </a:solidFill>
              </a:rPr>
              <a:t>+ c</a:t>
            </a:r>
            <a:r>
              <a:rPr lang="en-US" sz="2200" i="1" baseline="-25000" dirty="0">
                <a:solidFill>
                  <a:srgbClr val="FF0000"/>
                </a:solidFill>
              </a:rPr>
              <a:t>1 </a:t>
            </a:r>
            <a:r>
              <a:rPr lang="en-US" sz="2200" i="1" dirty="0">
                <a:solidFill>
                  <a:srgbClr val="FF0000"/>
                </a:solidFill>
              </a:rPr>
              <a:t>= a + b</a:t>
            </a:r>
          </a:p>
        </p:txBody>
      </p:sp>
    </p:spTree>
    <p:extLst>
      <p:ext uri="{BB962C8B-B14F-4D97-AF65-F5344CB8AC3E}">
        <p14:creationId xmlns:p14="http://schemas.microsoft.com/office/powerpoint/2010/main" val="9206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257722" cy="1110343"/>
          </a:xfrm>
        </p:spPr>
        <p:txBody>
          <a:bodyPr>
            <a:normAutofit/>
          </a:bodyPr>
          <a:lstStyle/>
          <a:p>
            <a:r>
              <a:rPr lang="en-US" dirty="0"/>
              <a:t>Secret Sharing and Multiplication Triplets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573F-8D5D-4B71-87B4-1BF093C0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04433"/>
            <a:ext cx="1354670" cy="118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2999-205A-4CF9-A12A-2E2DD64E541C}"/>
              </a:ext>
            </a:extLst>
          </p:cNvPr>
          <p:cNvSpPr txBox="1"/>
          <p:nvPr/>
        </p:nvSpPr>
        <p:spPr>
          <a:xfrm>
            <a:off x="2217277" y="1110343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3492-44A5-4578-9DDE-984AB1727EEB}"/>
              </a:ext>
            </a:extLst>
          </p:cNvPr>
          <p:cNvSpPr txBox="1"/>
          <p:nvPr/>
        </p:nvSpPr>
        <p:spPr>
          <a:xfrm>
            <a:off x="8732065" y="1110344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005B0-4C8E-4DC7-BF23-196389A7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18" y="1604433"/>
            <a:ext cx="1354670" cy="118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CE8FA-7F7A-4894-8327-32315ED2E4EF}"/>
              </a:ext>
            </a:extLst>
          </p:cNvPr>
          <p:cNvSpPr txBox="1"/>
          <p:nvPr/>
        </p:nvSpPr>
        <p:spPr>
          <a:xfrm>
            <a:off x="1716923" y="3146612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0B29-C71F-43F4-9A45-E6790F21287A}"/>
              </a:ext>
            </a:extLst>
          </p:cNvPr>
          <p:cNvSpPr txBox="1"/>
          <p:nvPr/>
        </p:nvSpPr>
        <p:spPr>
          <a:xfrm>
            <a:off x="8354678" y="3146612"/>
            <a:ext cx="202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C4019-085A-4BE6-8EFF-BA0DE4FB2070}"/>
              </a:ext>
            </a:extLst>
          </p:cNvPr>
          <p:cNvSpPr txBox="1"/>
          <p:nvPr/>
        </p:nvSpPr>
        <p:spPr>
          <a:xfrm>
            <a:off x="1694823" y="3932972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5F34E-4F4E-4DF7-B6D5-4E3F6309739E}"/>
              </a:ext>
            </a:extLst>
          </p:cNvPr>
          <p:cNvSpPr txBox="1"/>
          <p:nvPr/>
        </p:nvSpPr>
        <p:spPr>
          <a:xfrm>
            <a:off x="8354678" y="3932972"/>
            <a:ext cx="202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EBB7C-3F21-4F3A-A961-7C7DFE169C25}"/>
              </a:ext>
            </a:extLst>
          </p:cNvPr>
          <p:cNvSpPr txBox="1"/>
          <p:nvPr/>
        </p:nvSpPr>
        <p:spPr>
          <a:xfrm>
            <a:off x="1806375" y="5398323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u</a:t>
            </a:r>
            <a:r>
              <a:rPr lang="en-US" sz="2200" i="1" baseline="-25000" dirty="0"/>
              <a:t>0 </a:t>
            </a:r>
            <a:r>
              <a:rPr lang="en-US" sz="2200" i="1" dirty="0"/>
              <a:t>, v</a:t>
            </a:r>
            <a:r>
              <a:rPr lang="en-US" sz="2200" i="1" baseline="-25000" dirty="0"/>
              <a:t>0 </a:t>
            </a:r>
            <a:r>
              <a:rPr lang="en-US" sz="2200" i="1" dirty="0"/>
              <a:t>, z</a:t>
            </a:r>
            <a:r>
              <a:rPr lang="en-US" sz="2200" i="1" baseline="-25000" dirty="0"/>
              <a:t>0 </a:t>
            </a:r>
            <a:endParaRPr lang="en-US" sz="22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7672F-4C78-45CB-86FF-8E82DB257E73}"/>
              </a:ext>
            </a:extLst>
          </p:cNvPr>
          <p:cNvSpPr txBox="1"/>
          <p:nvPr/>
        </p:nvSpPr>
        <p:spPr>
          <a:xfrm>
            <a:off x="8107495" y="5398323"/>
            <a:ext cx="2317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u</a:t>
            </a:r>
            <a:r>
              <a:rPr lang="en-US" sz="2200" i="1" baseline="-25000" dirty="0"/>
              <a:t>1 </a:t>
            </a:r>
            <a:r>
              <a:rPr lang="en-US" sz="2200" i="1" dirty="0"/>
              <a:t>, v</a:t>
            </a:r>
            <a:r>
              <a:rPr lang="en-US" sz="2200" i="1" baseline="-25000" dirty="0"/>
              <a:t>1 </a:t>
            </a:r>
            <a:r>
              <a:rPr lang="en-US" sz="2200" i="1" dirty="0"/>
              <a:t>, z</a:t>
            </a:r>
            <a:r>
              <a:rPr lang="en-US" sz="2200" i="1" baseline="-25000" dirty="0"/>
              <a:t>1 </a:t>
            </a:r>
            <a:endParaRPr lang="en-US" sz="2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1BA0BB-62ED-4E8C-A35F-BE405E9FD836}"/>
              </a:ext>
            </a:extLst>
          </p:cNvPr>
          <p:cNvSpPr txBox="1"/>
          <p:nvPr/>
        </p:nvSpPr>
        <p:spPr>
          <a:xfrm>
            <a:off x="4269047" y="5969239"/>
            <a:ext cx="4085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(</a:t>
            </a:r>
            <a:r>
              <a:rPr lang="en-US" sz="2200" i="1" dirty="0"/>
              <a:t>u</a:t>
            </a:r>
            <a:r>
              <a:rPr lang="en-US" sz="2200" i="1" baseline="-25000" dirty="0"/>
              <a:t>0 </a:t>
            </a:r>
            <a:r>
              <a:rPr lang="en-US" sz="2200" i="1" dirty="0"/>
              <a:t>+ u</a:t>
            </a:r>
            <a:r>
              <a:rPr lang="en-US" sz="2200" i="1" baseline="-25000" dirty="0"/>
              <a:t>1</a:t>
            </a:r>
            <a:r>
              <a:rPr lang="en-US" sz="2200" dirty="0"/>
              <a:t>)</a:t>
            </a:r>
            <a:r>
              <a:rPr lang="en-US" sz="2000" b="1" dirty="0">
                <a:latin typeface="Georgia" panose="02040502050405020303" pitchFamily="18" charset="0"/>
              </a:rPr>
              <a:t> ×</a:t>
            </a:r>
            <a:r>
              <a:rPr lang="en-US" sz="2200" dirty="0"/>
              <a:t> (</a:t>
            </a:r>
            <a:r>
              <a:rPr lang="en-US" sz="2200" i="1" dirty="0"/>
              <a:t>v</a:t>
            </a:r>
            <a:r>
              <a:rPr lang="en-US" sz="2200" i="1" baseline="-25000" dirty="0"/>
              <a:t>0 </a:t>
            </a:r>
            <a:r>
              <a:rPr lang="en-US" sz="2200" i="1" dirty="0"/>
              <a:t>+ v</a:t>
            </a:r>
            <a:r>
              <a:rPr lang="en-US" sz="2200" i="1" baseline="-25000" dirty="0"/>
              <a:t>1</a:t>
            </a:r>
            <a:r>
              <a:rPr lang="en-US" sz="2200" dirty="0"/>
              <a:t>)= (</a:t>
            </a:r>
            <a:r>
              <a:rPr lang="en-US" sz="2200" i="1" dirty="0"/>
              <a:t>z</a:t>
            </a:r>
            <a:r>
              <a:rPr lang="en-US" sz="2200" i="1" baseline="-25000" dirty="0"/>
              <a:t>0 </a:t>
            </a:r>
            <a:r>
              <a:rPr lang="en-US" sz="2200" i="1" dirty="0"/>
              <a:t>+ z</a:t>
            </a:r>
            <a:r>
              <a:rPr lang="en-US" sz="2200" i="1" baseline="-25000" dirty="0"/>
              <a:t>1</a:t>
            </a:r>
            <a:r>
              <a:rPr lang="en-US" sz="2200" dirty="0"/>
              <a:t>)</a:t>
            </a:r>
            <a:r>
              <a:rPr lang="en-US" sz="2200" i="1" baseline="-25000" dirty="0"/>
              <a:t> </a:t>
            </a:r>
            <a:endParaRPr lang="en-US" sz="220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E4E4AF-4E08-4116-B34D-5039F7907DA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707296" y="3362056"/>
            <a:ext cx="4647382" cy="17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4B64A7-7A94-4BAE-9D80-0B98209868C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07296" y="4148416"/>
            <a:ext cx="46473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68E265-086E-4220-8EDA-D3D2B63BCC81}"/>
              </a:ext>
            </a:extLst>
          </p:cNvPr>
          <p:cNvSpPr txBox="1"/>
          <p:nvPr/>
        </p:nvSpPr>
        <p:spPr>
          <a:xfrm>
            <a:off x="4383924" y="2861154"/>
            <a:ext cx="34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0 </a:t>
            </a:r>
            <a:r>
              <a:rPr lang="en-US" sz="2200" i="1" dirty="0"/>
              <a:t>- u</a:t>
            </a:r>
            <a:r>
              <a:rPr lang="en-US" sz="2200" i="1" baseline="-25000" dirty="0"/>
              <a:t>0</a:t>
            </a:r>
            <a:r>
              <a:rPr lang="en-US" sz="2200" i="1" dirty="0"/>
              <a:t> , b</a:t>
            </a:r>
            <a:r>
              <a:rPr lang="en-US" sz="2200" i="1" baseline="-25000" dirty="0"/>
              <a:t>0 </a:t>
            </a:r>
            <a:r>
              <a:rPr lang="en-US" sz="2200" i="1" dirty="0"/>
              <a:t>- v</a:t>
            </a:r>
            <a:r>
              <a:rPr lang="en-US" sz="2200" i="1" baseline="-25000" dirty="0"/>
              <a:t>0</a:t>
            </a:r>
            <a:r>
              <a:rPr lang="en-US" sz="2200" i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8474B-CB45-47A3-9953-BBC0880E1B2C}"/>
              </a:ext>
            </a:extLst>
          </p:cNvPr>
          <p:cNvSpPr txBox="1"/>
          <p:nvPr/>
        </p:nvSpPr>
        <p:spPr>
          <a:xfrm>
            <a:off x="4383924" y="3618432"/>
            <a:ext cx="34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a</a:t>
            </a:r>
            <a:r>
              <a:rPr lang="en-US" sz="2200" i="1" baseline="-25000" dirty="0"/>
              <a:t>1 </a:t>
            </a:r>
            <a:r>
              <a:rPr lang="en-US" sz="2200" i="1" dirty="0"/>
              <a:t>– u</a:t>
            </a:r>
            <a:r>
              <a:rPr lang="en-US" sz="2200" i="1" baseline="-25000" dirty="0"/>
              <a:t>1</a:t>
            </a:r>
            <a:r>
              <a:rPr lang="en-US" sz="2200" i="1" dirty="0"/>
              <a:t> , b</a:t>
            </a:r>
            <a:r>
              <a:rPr lang="en-US" sz="2200" i="1" baseline="-25000" dirty="0"/>
              <a:t>1 </a:t>
            </a:r>
            <a:r>
              <a:rPr lang="en-US" sz="2200" i="1" dirty="0"/>
              <a:t>– v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CE53A9-9699-4A71-B8C5-F8D454DB11EF}"/>
              </a:ext>
            </a:extLst>
          </p:cNvPr>
          <p:cNvSpPr txBox="1"/>
          <p:nvPr/>
        </p:nvSpPr>
        <p:spPr>
          <a:xfrm>
            <a:off x="327848" y="3379306"/>
            <a:ext cx="2317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e = a - u</a:t>
            </a:r>
          </a:p>
          <a:p>
            <a:pPr algn="ctr"/>
            <a:r>
              <a:rPr lang="en-US" sz="2200" i="1" dirty="0"/>
              <a:t>f = b - 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75EAB-88EA-403A-BADB-6A2AF156F0BA}"/>
              </a:ext>
            </a:extLst>
          </p:cNvPr>
          <p:cNvSpPr txBox="1"/>
          <p:nvPr/>
        </p:nvSpPr>
        <p:spPr>
          <a:xfrm>
            <a:off x="9560457" y="3369369"/>
            <a:ext cx="2317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e = a - u</a:t>
            </a:r>
          </a:p>
          <a:p>
            <a:pPr algn="ctr"/>
            <a:r>
              <a:rPr lang="en-US" sz="2200" i="1" dirty="0"/>
              <a:t>f = b - 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2F70A7-7CB0-4E27-9853-DFE962BA004C}"/>
              </a:ext>
            </a:extLst>
          </p:cNvPr>
          <p:cNvSpPr txBox="1"/>
          <p:nvPr/>
        </p:nvSpPr>
        <p:spPr>
          <a:xfrm>
            <a:off x="327848" y="4502026"/>
            <a:ext cx="3225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c</a:t>
            </a:r>
            <a:r>
              <a:rPr lang="en-US" sz="2200" i="1" baseline="-25000" dirty="0"/>
              <a:t>0</a:t>
            </a:r>
            <a:r>
              <a:rPr lang="en-US" sz="2200" i="1" dirty="0"/>
              <a:t>= - </a:t>
            </a:r>
            <a:r>
              <a:rPr lang="en-US" sz="2200" i="1" dirty="0" err="1"/>
              <a:t>ef</a:t>
            </a:r>
            <a:r>
              <a:rPr lang="en-US" sz="2200" i="1" dirty="0"/>
              <a:t> + a</a:t>
            </a:r>
            <a:r>
              <a:rPr lang="en-US" sz="2200" i="1" baseline="-25000" dirty="0"/>
              <a:t>0</a:t>
            </a:r>
            <a:r>
              <a:rPr lang="en-US" sz="2200" i="1" dirty="0"/>
              <a:t> f + eb</a:t>
            </a:r>
            <a:r>
              <a:rPr lang="en-US" sz="2200" i="1" baseline="-25000" dirty="0"/>
              <a:t>0</a:t>
            </a:r>
            <a:r>
              <a:rPr lang="en-US" sz="2200" i="1" dirty="0"/>
              <a:t> + z</a:t>
            </a:r>
            <a:r>
              <a:rPr lang="en-US" sz="2200" i="1" baseline="-25000" dirty="0"/>
              <a:t>0 </a:t>
            </a:r>
            <a:endParaRPr lang="en-US" sz="22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2DFD15-C25C-49B6-855B-2AC5C1E9344C}"/>
              </a:ext>
            </a:extLst>
          </p:cNvPr>
          <p:cNvSpPr txBox="1"/>
          <p:nvPr/>
        </p:nvSpPr>
        <p:spPr>
          <a:xfrm>
            <a:off x="8229457" y="4502027"/>
            <a:ext cx="3225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i="1" dirty="0"/>
              <a:t>= a</a:t>
            </a:r>
            <a:r>
              <a:rPr lang="en-US" sz="2200" i="1" baseline="-25000" dirty="0"/>
              <a:t>1</a:t>
            </a:r>
            <a:r>
              <a:rPr lang="en-US" sz="2200" i="1" dirty="0"/>
              <a:t> f + eb</a:t>
            </a:r>
            <a:r>
              <a:rPr lang="en-US" sz="2200" i="1" baseline="-25000" dirty="0"/>
              <a:t>1</a:t>
            </a:r>
            <a:r>
              <a:rPr lang="en-US" sz="2200" i="1" dirty="0"/>
              <a:t> + z</a:t>
            </a:r>
            <a:r>
              <a:rPr lang="en-US" sz="2200" i="1" baseline="-25000" dirty="0"/>
              <a:t>1 </a:t>
            </a:r>
            <a:endParaRPr lang="en-US" sz="2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A9D0F-7FFA-47E6-B3A4-E024F4702FD4}"/>
              </a:ext>
            </a:extLst>
          </p:cNvPr>
          <p:cNvSpPr txBox="1"/>
          <p:nvPr/>
        </p:nvSpPr>
        <p:spPr>
          <a:xfrm>
            <a:off x="5135604" y="4917527"/>
            <a:ext cx="213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c</a:t>
            </a:r>
            <a:r>
              <a:rPr lang="en-US" sz="2200" i="1" baseline="-25000" dirty="0">
                <a:solidFill>
                  <a:srgbClr val="FF0000"/>
                </a:solidFill>
              </a:rPr>
              <a:t>0 </a:t>
            </a:r>
            <a:r>
              <a:rPr lang="en-US" sz="2200" i="1" dirty="0">
                <a:solidFill>
                  <a:srgbClr val="FF0000"/>
                </a:solidFill>
              </a:rPr>
              <a:t>+ c</a:t>
            </a:r>
            <a:r>
              <a:rPr lang="en-US" sz="2200" i="1" baseline="-25000" dirty="0">
                <a:solidFill>
                  <a:srgbClr val="FF0000"/>
                </a:solidFill>
              </a:rPr>
              <a:t>1 </a:t>
            </a:r>
            <a:r>
              <a:rPr lang="en-US" sz="2200" i="1" dirty="0">
                <a:solidFill>
                  <a:srgbClr val="FF0000"/>
                </a:solidFill>
              </a:rPr>
              <a:t>= a </a:t>
            </a:r>
            <a:r>
              <a:rPr 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×</a:t>
            </a:r>
            <a:r>
              <a:rPr lang="en-US" sz="2200" i="1" dirty="0">
                <a:solidFill>
                  <a:srgbClr val="FF0000"/>
                </a:solidFill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5155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1040122" cy="48380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SGD: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secret share data and values 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Servers initialize and secret share the model </a:t>
            </a:r>
            <a:r>
              <a:rPr lang="en-US" b="1" dirty="0"/>
              <a:t>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SGD using pre-computed multiplication triplets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Decimal number?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74694" y="1338943"/>
          <a:ext cx="3089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694" y="1338943"/>
                        <a:ext cx="30892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1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217965" cy="1110343"/>
          </a:xfrm>
        </p:spPr>
        <p:txBody>
          <a:bodyPr>
            <a:normAutofit/>
          </a:bodyPr>
          <a:lstStyle/>
          <a:p>
            <a:r>
              <a:rPr lang="en-US" dirty="0"/>
              <a:t>Decimal Multiplications in Integer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9359" y="1458032"/>
            <a:ext cx="37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2222" y="1546825"/>
            <a:ext cx="1047566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3752" y="1546823"/>
            <a:ext cx="1042383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3792" y="1458034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4043156" y="1453130"/>
            <a:ext cx="203572" cy="1136709"/>
          </a:xfrm>
          <a:prstGeom prst="rightBrace">
            <a:avLst>
              <a:gd name="adj1" fmla="val 69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8058" y="2283045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9061" y="1466904"/>
            <a:ext cx="37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1068" y="1546823"/>
            <a:ext cx="1047566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92598" y="1546821"/>
            <a:ext cx="1042383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2638" y="145803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9212002" y="1453128"/>
            <a:ext cx="203572" cy="1136709"/>
          </a:xfrm>
          <a:prstGeom prst="rightBrace">
            <a:avLst>
              <a:gd name="adj1" fmla="val 69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96904" y="2283043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6198" y="2652375"/>
            <a:ext cx="40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×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7085" y="3350695"/>
            <a:ext cx="37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29092" y="3430614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0622" y="3430612"/>
            <a:ext cx="244801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0662" y="3341823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7065151" y="2692659"/>
            <a:ext cx="191789" cy="2495176"/>
          </a:xfrm>
          <a:prstGeom prst="rightBrace">
            <a:avLst>
              <a:gd name="adj1" fmla="val 69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67745" y="4205650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21089" y="4725367"/>
            <a:ext cx="37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83096" y="4805286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4626" y="4805284"/>
            <a:ext cx="119404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4666" y="4716495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6516132" y="4718279"/>
            <a:ext cx="143866" cy="1241206"/>
          </a:xfrm>
          <a:prstGeom prst="rightBrace">
            <a:avLst>
              <a:gd name="adj1" fmla="val 69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1749" y="5580322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05295" y="4725367"/>
            <a:ext cx="201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Truncation: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C28F1-763C-4495-AF43-D9DB9B2C0F9A}"/>
              </a:ext>
            </a:extLst>
          </p:cNvPr>
          <p:cNvSpPr txBox="1"/>
          <p:nvPr/>
        </p:nvSpPr>
        <p:spPr>
          <a:xfrm>
            <a:off x="4350157" y="6091167"/>
            <a:ext cx="452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fixed-point multiplication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ADBE5-5605-4859-AA9F-B257B5E35AA4}"/>
              </a:ext>
            </a:extLst>
          </p:cNvPr>
          <p:cNvSpPr txBox="1"/>
          <p:nvPr/>
        </p:nvSpPr>
        <p:spPr>
          <a:xfrm>
            <a:off x="3293793" y="4750159"/>
            <a:ext cx="50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as integer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Decimal part grows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/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15792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 on shared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6" y="1499376"/>
            <a:ext cx="55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i="1" baseline="-25000" dirty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7416" y="1581063"/>
            <a:ext cx="1047566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8946" y="1581061"/>
            <a:ext cx="1042383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8986" y="149227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356" y="2189696"/>
            <a:ext cx="55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  <a:r>
              <a:rPr lang="en-US" sz="2400" i="1" baseline="-25000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7416" y="2278487"/>
            <a:ext cx="1047566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8946" y="2278485"/>
            <a:ext cx="1042383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8986" y="2189696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2151" y="2704126"/>
            <a:ext cx="40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×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7080" y="3109272"/>
            <a:ext cx="46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1787" y="3198063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33317" y="3198061"/>
            <a:ext cx="244801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3357" y="310927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5963" y="4047813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67493" y="4047811"/>
            <a:ext cx="119404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7533" y="395902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87162" y="1460001"/>
            <a:ext cx="55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77616" y="1563579"/>
            <a:ext cx="1047566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809146" y="1563577"/>
            <a:ext cx="1042383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479186" y="1474788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58036" y="2200679"/>
            <a:ext cx="55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  <a:r>
              <a:rPr lang="en-US" sz="2400" i="1" baseline="-25000" dirty="0"/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95372" y="2280207"/>
            <a:ext cx="1047566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26902" y="2280205"/>
            <a:ext cx="1042383" cy="284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96942" y="2191416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64590" y="3085873"/>
            <a:ext cx="46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967409" y="3165793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98939" y="3165791"/>
            <a:ext cx="244801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68979" y="307700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8855" y="1547347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48855" y="2226152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27653" y="1521518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45689" y="2237336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248855" y="3156280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23075" y="3124009"/>
            <a:ext cx="4632474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463795" y="4003338"/>
            <a:ext cx="3397739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001787" y="3947802"/>
            <a:ext cx="46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273067" y="4086136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704597" y="4086134"/>
            <a:ext cx="119404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74637" y="3997345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500899" y="4041661"/>
            <a:ext cx="3397739" cy="365725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38891" y="3986125"/>
            <a:ext cx="46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2336" y="3959022"/>
            <a:ext cx="201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Truncation: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519525" y="4563122"/>
            <a:ext cx="1953852" cy="338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136899" y="4523263"/>
            <a:ext cx="2231093" cy="377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05771" y="5018922"/>
            <a:ext cx="37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367778" y="5098841"/>
            <a:ext cx="1047566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99308" y="5098839"/>
            <a:ext cx="1194042" cy="284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69348" y="5010050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34992" y="5911926"/>
            <a:ext cx="611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+1, +0 or -1 on the last bit, with high probability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6001305" y="5437902"/>
            <a:ext cx="1819922" cy="496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883371" y="5098839"/>
            <a:ext cx="109978" cy="2840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  <p:bldP spid="11" grpId="0" animBg="1"/>
      <p:bldP spid="12" grpId="0" animBg="1"/>
      <p:bldP spid="13" grpId="0"/>
      <p:bldP spid="16" grpId="0"/>
      <p:bldP spid="17" grpId="0"/>
      <p:bldP spid="18" grpId="0" animBg="1"/>
      <p:bldP spid="19" grpId="0" animBg="1"/>
      <p:bldP spid="20" grpId="0"/>
      <p:bldP spid="24" grpId="0" animBg="1"/>
      <p:bldP spid="25" grpId="0" animBg="1"/>
      <p:bldP spid="26" grpId="0"/>
      <p:bldP spid="48" grpId="0"/>
      <p:bldP spid="49" grpId="0" animBg="1"/>
      <p:bldP spid="50" grpId="0" animBg="1"/>
      <p:bldP spid="51" grpId="0"/>
      <p:bldP spid="54" grpId="0"/>
      <p:bldP spid="55" grpId="0" animBg="1"/>
      <p:bldP spid="56" grpId="0" animBg="1"/>
      <p:bldP spid="57" grpId="0"/>
      <p:bldP spid="60" grpId="0"/>
      <p:bldP spid="61" grpId="0" animBg="1"/>
      <p:bldP spid="62" grpId="0" animBg="1"/>
      <p:bldP spid="63" grpId="0"/>
      <p:bldP spid="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/>
      <p:bldP spid="78" grpId="0" animBg="1"/>
      <p:bldP spid="79" grpId="0"/>
      <p:bldP spid="80" grpId="0"/>
      <p:bldP spid="87" grpId="0"/>
      <p:bldP spid="88" grpId="0" animBg="1"/>
      <p:bldP spid="89" grpId="0" animBg="1"/>
      <p:bldP spid="90" grpId="0"/>
      <p:bldP spid="91" grpId="0"/>
      <p:bldP spid="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1040122" cy="48380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SGD: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secret share data and values 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Servers initialize and secret share the model </a:t>
            </a:r>
            <a:r>
              <a:rPr lang="en-US" b="1" dirty="0"/>
              <a:t>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SGD using pre-computed multiplication triplets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Truncate the shares after every multiplication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74694" y="1338943"/>
          <a:ext cx="3089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694" y="1338943"/>
                        <a:ext cx="30892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3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Our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672045"/>
            <a:ext cx="5573486" cy="4504917"/>
          </a:xfrm>
        </p:spPr>
        <p:txBody>
          <a:bodyPr/>
          <a:lstStyle/>
          <a:p>
            <a:r>
              <a:rPr lang="en-US" dirty="0"/>
              <a:t>4-8×  faster than fix-point multiplication garbled circuit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78545"/>
              </p:ext>
            </p:extLst>
          </p:nvPr>
        </p:nvGraphicFramePr>
        <p:xfrm>
          <a:off x="191588" y="1478279"/>
          <a:ext cx="6412994" cy="400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Acrobat Document" r:id="rId3" imgW="10972800" imgH="6858000" progId="AcroExch.Document.11">
                  <p:embed/>
                </p:oleObj>
              </mc:Choice>
              <mc:Fallback>
                <p:oleObj name="Acrobat Document" r:id="rId3" imgW="109728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88" y="1478279"/>
                        <a:ext cx="6412994" cy="4008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469A-1A85-4EBD-87AE-83886775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2604053"/>
            <a:ext cx="10515600" cy="111034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0105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1697" y="3234023"/>
            <a:ext cx="3612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51697" y="1526660"/>
            <a:ext cx="0" cy="1707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45470" y="2903292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68484" y="261373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0747" y="2957497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73535" y="248250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71955" y="246468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28131" y="255670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8794" y="236210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583" y="245136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97953" y="228690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04843" y="235091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3745" y="2262110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75158" y="309754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95647" y="2912017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14702" y="280393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00238" y="2940919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11158" y="280393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83276" y="3007277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11158" y="302215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6542" y="277205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42229" y="2675370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62081" y="260289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01178" y="3033537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92432" y="2826260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62081" y="260289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1537" y="2815355"/>
            <a:ext cx="62144" cy="64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51189" y="3036634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08303" y="2091643"/>
            <a:ext cx="1527742" cy="973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351703" y="2418474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56754" y="228723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55174" y="226941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11350" y="236143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92013" y="216684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65802" y="225610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81172" y="209164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88062" y="215565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86964" y="2066846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45300" y="240763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45300" y="240763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25772"/>
              </p:ext>
            </p:extLst>
          </p:nvPr>
        </p:nvGraphicFramePr>
        <p:xfrm>
          <a:off x="2029053" y="4911927"/>
          <a:ext cx="2268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9053" y="4911927"/>
                        <a:ext cx="22685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83583"/>
              </p:ext>
            </p:extLst>
          </p:nvPr>
        </p:nvGraphicFramePr>
        <p:xfrm>
          <a:off x="2027486" y="5591679"/>
          <a:ext cx="19510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8" name="Equation" r:id="rId5" imgW="927000" imgH="419040" progId="Equation.DSMT4">
                  <p:embed/>
                </p:oleObj>
              </mc:Choice>
              <mc:Fallback>
                <p:oleObj name="Equation" r:id="rId5" imgW="92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486" y="5591679"/>
                        <a:ext cx="1951038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05518"/>
              </p:ext>
            </p:extLst>
          </p:nvPr>
        </p:nvGraphicFramePr>
        <p:xfrm>
          <a:off x="4650946" y="4986537"/>
          <a:ext cx="2184206" cy="16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" name="Acrobat Document" r:id="rId7" imgW="6858000" imgH="6858000" progId="AcroExch.Document.11">
                  <p:embed/>
                </p:oleObj>
              </mc:Choice>
              <mc:Fallback>
                <p:oleObj name="Acrobat Document" r:id="rId7" imgW="68580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0946" y="4986537"/>
                        <a:ext cx="2184206" cy="166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88769"/>
              </p:ext>
            </p:extLst>
          </p:nvPr>
        </p:nvGraphicFramePr>
        <p:xfrm>
          <a:off x="7086332" y="1352251"/>
          <a:ext cx="4248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0" name="Equation" r:id="rId9" imgW="2057400" imgH="228600" progId="Equation.DSMT4">
                  <p:embed/>
                </p:oleObj>
              </mc:Choice>
              <mc:Fallback>
                <p:oleObj name="Equation" r:id="rId9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332" y="1352251"/>
                        <a:ext cx="424815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972030" y="4359698"/>
            <a:ext cx="2518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Output: model </a:t>
            </a:r>
            <a:r>
              <a:rPr lang="en-US" sz="2200" b="1" dirty="0"/>
              <a:t>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77814" y="3808534"/>
            <a:ext cx="534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Input: data value pairs (</a:t>
            </a:r>
            <a:r>
              <a:rPr lang="en-US" sz="2200" b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)s  </a:t>
            </a:r>
            <a:r>
              <a:rPr lang="en-US" sz="2200" i="1" dirty="0"/>
              <a:t>y</a:t>
            </a:r>
            <a:r>
              <a:rPr lang="en-US" sz="2200" dirty="0"/>
              <a:t>=0 or 1</a:t>
            </a:r>
          </a:p>
        </p:txBody>
      </p:sp>
    </p:spTree>
    <p:extLst>
      <p:ext uri="{BB962C8B-B14F-4D97-AF65-F5344CB8AC3E}">
        <p14:creationId xmlns:p14="http://schemas.microsoft.com/office/powerpoint/2010/main" val="12424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4598" y="6003049"/>
            <a:ext cx="442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More data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b="1" dirty="0">
                <a:ea typeface="Cambria Math" panose="02040503050406030204" pitchFamily="18" charset="0"/>
              </a:rPr>
              <a:t>Better Models</a:t>
            </a:r>
            <a:endParaRPr lang="en-US" sz="2400" b="1" dirty="0"/>
          </a:p>
        </p:txBody>
      </p:sp>
      <p:pic>
        <p:nvPicPr>
          <p:cNvPr id="9218" name="Picture 2" descr="Image result for human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11" y="1582621"/>
            <a:ext cx="2388095" cy="177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7053" y="1106034"/>
            <a:ext cx="23663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Image processing</a:t>
            </a:r>
          </a:p>
        </p:txBody>
      </p:sp>
      <p:pic>
        <p:nvPicPr>
          <p:cNvPr id="9220" name="Picture 4" descr="Image result for speech recogn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86" y="1536921"/>
            <a:ext cx="2729230" cy="18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56594" y="1106034"/>
            <a:ext cx="2563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Speech recognition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310" y="3456774"/>
            <a:ext cx="27398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Ad recommendation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9555" y="3406901"/>
            <a:ext cx="15376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Playing Go</a:t>
            </a:r>
          </a:p>
        </p:txBody>
      </p:sp>
      <p:pic>
        <p:nvPicPr>
          <p:cNvPr id="9224" name="Picture 8" descr="Image result for 围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86" y="3883004"/>
            <a:ext cx="2729230" cy="18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Image result for ad recommendation">
            <a:extLst>
              <a:ext uri="{FF2B5EF4-FFF2-40B4-BE49-F238E27FC236}">
                <a16:creationId xmlns:a16="http://schemas.microsoft.com/office/drawing/2014/main" id="{C1DCA58C-BBC6-42A5-9D6A-BBEA79A2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10" y="3983232"/>
            <a:ext cx="2388096" cy="18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Logistic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66864"/>
              </p:ext>
            </p:extLst>
          </p:nvPr>
        </p:nvGraphicFramePr>
        <p:xfrm>
          <a:off x="1084263" y="1379538"/>
          <a:ext cx="425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263" y="1379538"/>
                        <a:ext cx="42513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77865"/>
              </p:ext>
            </p:extLst>
          </p:nvPr>
        </p:nvGraphicFramePr>
        <p:xfrm>
          <a:off x="838200" y="2814222"/>
          <a:ext cx="2277862" cy="16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" name="Acrobat Document" r:id="rId5" imgW="6858000" imgH="6858000" progId="AcroExch.Document.11">
                  <p:embed/>
                </p:oleObj>
              </mc:Choice>
              <mc:Fallback>
                <p:oleObj name="Acrobat Document" r:id="rId5" imgW="68580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814222"/>
                        <a:ext cx="2277862" cy="166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342" y="2347648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0568" y="2347648"/>
            <a:ext cx="269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10 polynomial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5684"/>
              </p:ext>
            </p:extLst>
          </p:nvPr>
        </p:nvGraphicFramePr>
        <p:xfrm>
          <a:off x="4060216" y="2814221"/>
          <a:ext cx="2276856" cy="166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" name="Acrobat Document" r:id="rId7" imgW="6858000" imgH="6858000" progId="AcroExch.Document.11">
                  <p:embed/>
                </p:oleObj>
              </mc:Choice>
              <mc:Fallback>
                <p:oleObj name="Acrobat Document" r:id="rId7" imgW="68580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0216" y="2814221"/>
                        <a:ext cx="2276856" cy="166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D54C892-B422-443A-BB21-2974EC0DE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56437"/>
              </p:ext>
            </p:extLst>
          </p:nvPr>
        </p:nvGraphicFramePr>
        <p:xfrm>
          <a:off x="7065467" y="2810550"/>
          <a:ext cx="2276856" cy="166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" name="Acrobat Document" r:id="rId9" imgW="4571803" imgH="4419469" progId="AcroExch.Document.11">
                  <p:embed/>
                </p:oleObj>
              </mc:Choice>
              <mc:Fallback>
                <p:oleObj name="Acrobat Document" r:id="rId9" imgW="4571803" imgH="441946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5467" y="2810550"/>
                        <a:ext cx="2276856" cy="166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68BBB3-0732-4E62-BFCF-7CA268709B9C}"/>
              </a:ext>
            </a:extLst>
          </p:cNvPr>
          <p:cNvSpPr txBox="1"/>
          <p:nvPr/>
        </p:nvSpPr>
        <p:spPr>
          <a:xfrm>
            <a:off x="7234889" y="2347648"/>
            <a:ext cx="269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2 polynomial</a:t>
            </a:r>
          </a:p>
        </p:txBody>
      </p:sp>
    </p:spTree>
    <p:extLst>
      <p:ext uri="{BB962C8B-B14F-4D97-AF65-F5344CB8AC3E}">
        <p14:creationId xmlns:p14="http://schemas.microsoft.com/office/powerpoint/2010/main" val="14710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Logistic Regression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814222"/>
          <a:ext cx="2277862" cy="16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" name="Acrobat Document" r:id="rId3" imgW="6858000" imgH="6858000" progId="AcroExch.Document.11">
                  <p:embed/>
                </p:oleObj>
              </mc:Choice>
              <mc:Fallback>
                <p:oleObj name="Acrobat Document" r:id="rId3" imgW="68580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814222"/>
                        <a:ext cx="2277862" cy="166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342" y="2347648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0214" y="2347648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function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296775"/>
              </p:ext>
            </p:extLst>
          </p:nvPr>
        </p:nvGraphicFramePr>
        <p:xfrm>
          <a:off x="4100377" y="2810550"/>
          <a:ext cx="2276856" cy="166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" name="Acrobat Document" r:id="rId5" imgW="6858000" imgH="6858000" progId="AcroExch.Document.11">
                  <p:embed/>
                </p:oleObj>
              </mc:Choice>
              <mc:Fallback>
                <p:oleObj name="Acrobat Document" r:id="rId5" imgW="6858000" imgH="6858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0377" y="2810550"/>
                        <a:ext cx="2276856" cy="166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599177" y="2810550"/>
            <a:ext cx="51251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Almost the same accuracy as logistic function</a:t>
            </a:r>
          </a:p>
          <a:p>
            <a:endParaRPr lang="en-US" dirty="0"/>
          </a:p>
          <a:p>
            <a:r>
              <a:rPr lang="en-US" dirty="0"/>
              <a:t>Much faster than polynomial approximation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Secure-computation-friendly activation function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57801"/>
              </p:ext>
            </p:extLst>
          </p:nvPr>
        </p:nvGraphicFramePr>
        <p:xfrm>
          <a:off x="1084263" y="1379538"/>
          <a:ext cx="425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4263" y="1379538"/>
                        <a:ext cx="42513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F107AE-BDC5-41E9-8CD0-CAB6539827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8921" y="4817678"/>
            <a:ext cx="49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Logistic Regression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814222"/>
          <a:ext cx="2277862" cy="16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Acrobat Document" r:id="rId3" imgW="6858000" imgH="6858000" progId="AcroExch.Document.11">
                  <p:embed/>
                </p:oleObj>
              </mc:Choice>
              <mc:Fallback>
                <p:oleObj name="Acrobat Document" r:id="rId3" imgW="6858000" imgH="6858000" progId="AcroExch.Document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814222"/>
                        <a:ext cx="2277862" cy="166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342" y="2347648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0214" y="2347648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function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/>
          </p:nvPr>
        </p:nvGraphicFramePr>
        <p:xfrm>
          <a:off x="4100377" y="2810550"/>
          <a:ext cx="2276856" cy="166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Acrobat Document" r:id="rId5" imgW="6858000" imgH="6858000" progId="AcroExch.Document.11">
                  <p:embed/>
                </p:oleObj>
              </mc:Choice>
              <mc:Fallback>
                <p:oleObj name="Acrobat Document" r:id="rId5" imgW="6858000" imgH="6858000" progId="AcroExch.Document.11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0377" y="2810550"/>
                        <a:ext cx="2276856" cy="1664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4518183"/>
            <a:ext cx="8993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our protocol for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Switch to garbled circuit for </a:t>
            </a:r>
            <a:r>
              <a:rPr lang="en-US" sz="2200" i="1" dirty="0"/>
              <a:t>f </a:t>
            </a:r>
            <a:r>
              <a:rPr lang="en-US" sz="2200" dirty="0">
                <a:solidFill>
                  <a:srgbClr val="0070C0"/>
                </a:solidFill>
              </a:rPr>
              <a:t>[DSZ15]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Switch back to arithmetic secret sharing</a:t>
            </a:r>
          </a:p>
          <a:p>
            <a:endParaRPr lang="en-US" sz="2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084263" y="1379538"/>
          <a:ext cx="425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4263" y="1379538"/>
                        <a:ext cx="42513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0279-A433-439D-A468-864CBB1A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CB8C-BC27-4781-B58B-61C1A854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Mini-batch SGD:</a:t>
            </a:r>
          </a:p>
          <a:p>
            <a:endParaRPr lang="en-US" dirty="0"/>
          </a:p>
          <a:p>
            <a:r>
              <a:rPr lang="en-US" dirty="0"/>
              <a:t>Take a batch of </a:t>
            </a:r>
            <a:r>
              <a:rPr lang="en-US" i="1" dirty="0"/>
              <a:t>B</a:t>
            </a:r>
            <a:r>
              <a:rPr lang="en-US" dirty="0"/>
              <a:t> records and update </a:t>
            </a:r>
            <a:r>
              <a:rPr lang="en-US" b="1" dirty="0"/>
              <a:t>w</a:t>
            </a:r>
            <a:r>
              <a:rPr lang="en-US" dirty="0"/>
              <a:t> by their average</a:t>
            </a:r>
          </a:p>
          <a:p>
            <a:endParaRPr lang="en-US" dirty="0"/>
          </a:p>
          <a:p>
            <a:r>
              <a:rPr lang="en-US" dirty="0"/>
              <a:t>Converge faster and smoother</a:t>
            </a:r>
          </a:p>
          <a:p>
            <a:endParaRPr lang="en-US" dirty="0"/>
          </a:p>
          <a:p>
            <a:r>
              <a:rPr lang="en-US" dirty="0"/>
              <a:t>Fast matrix-vector/matrix-matrix multiplication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CA6EE4-DB59-4A04-8EFB-46CDFF342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03354"/>
              </p:ext>
            </p:extLst>
          </p:nvPr>
        </p:nvGraphicFramePr>
        <p:xfrm>
          <a:off x="3976894" y="1110343"/>
          <a:ext cx="37988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6894" y="1110343"/>
                        <a:ext cx="3798888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5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0279-A433-439D-A468-864CBB1A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CB8C-BC27-4781-B58B-61C1A854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943"/>
            <a:ext cx="11526078" cy="48380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Mini-batch SGD:</a:t>
            </a:r>
          </a:p>
          <a:p>
            <a:endParaRPr lang="en-US" dirty="0"/>
          </a:p>
          <a:p>
            <a:r>
              <a:rPr lang="en-US" dirty="0"/>
              <a:t>Multiplication triplets for matrix-vector/matrix multiplications</a:t>
            </a:r>
          </a:p>
          <a:p>
            <a:endParaRPr lang="en-US" dirty="0"/>
          </a:p>
          <a:p>
            <a:r>
              <a:rPr lang="en-US" dirty="0"/>
              <a:t>2× online computational overhead compared to plaintext training</a:t>
            </a:r>
          </a:p>
          <a:p>
            <a:endParaRPr lang="en-US" dirty="0"/>
          </a:p>
          <a:p>
            <a:r>
              <a:rPr lang="en-US" dirty="0"/>
              <a:t>4-66× offline speedup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CA6EE4-DB59-4A04-8EFB-46CDFF342E4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76894" y="1110343"/>
          <a:ext cx="37988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DCA6EE4-DB59-4A04-8EFB-46CDFF342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6894" y="1110343"/>
                        <a:ext cx="3798888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4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469A-1A85-4EBD-87AE-83886775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2604053"/>
            <a:ext cx="10515600" cy="1110343"/>
          </a:xfrm>
        </p:spPr>
        <p:txBody>
          <a:bodyPr/>
          <a:lstStyle/>
          <a:p>
            <a:pPr algn="ctr"/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4294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A98-03A8-4FD2-A080-5609C19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5B10-51E0-495B-9074-B58541B4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4681"/>
            <a:ext cx="10515600" cy="1092281"/>
          </a:xfrm>
        </p:spPr>
        <p:txBody>
          <a:bodyPr>
            <a:normAutofit/>
          </a:bodyPr>
          <a:lstStyle/>
          <a:p>
            <a:r>
              <a:rPr lang="en-US" dirty="0"/>
              <a:t>Mini-batch SGD: coefficient matrices are updated by </a:t>
            </a:r>
            <a:r>
              <a:rPr lang="en-US" dirty="0">
                <a:solidFill>
                  <a:srgbClr val="FF0000"/>
                </a:solidFill>
              </a:rPr>
              <a:t>close-form</a:t>
            </a:r>
            <a:r>
              <a:rPr lang="en-US" dirty="0"/>
              <a:t> formulas using </a:t>
            </a:r>
            <a:r>
              <a:rPr lang="en-US" dirty="0">
                <a:solidFill>
                  <a:srgbClr val="FF0000"/>
                </a:solidFill>
              </a:rPr>
              <a:t>matrix/element-wise</a:t>
            </a:r>
            <a:r>
              <a:rPr lang="en-US" dirty="0"/>
              <a:t> multiplications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8E197-4D3F-4EA1-9D81-C6BBF1BE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41" y="1402196"/>
            <a:ext cx="7034240" cy="33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469A-1A85-4EBD-87AE-83886775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2604053"/>
            <a:ext cx="10515600" cy="1110343"/>
          </a:xfrm>
        </p:spPr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2895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939" y="869021"/>
            <a:ext cx="10515600" cy="634315"/>
          </a:xfrm>
        </p:spPr>
        <p:txBody>
          <a:bodyPr/>
          <a:lstStyle/>
          <a:p>
            <a:r>
              <a:rPr lang="en-US" sz="2400" dirty="0"/>
              <a:t>100,000 records, 500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3939" y="5932804"/>
            <a:ext cx="7133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54 - 1270</a:t>
            </a:r>
            <a:r>
              <a:rPr lang="en-US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× </a:t>
            </a:r>
            <a:r>
              <a:rPr lang="en-US" sz="2200" dirty="0">
                <a:latin typeface="Georgia" panose="02040502050405020303" pitchFamily="18" charset="0"/>
              </a:rPr>
              <a:t>faster than systems in </a:t>
            </a:r>
            <a:r>
              <a:rPr lang="en-US" sz="2200" dirty="0"/>
              <a:t>[NWI</a:t>
            </a:r>
            <a:r>
              <a:rPr lang="en-US" sz="2000" baseline="30000" dirty="0"/>
              <a:t>+</a:t>
            </a:r>
            <a:r>
              <a:rPr lang="en-US" sz="2200" dirty="0"/>
              <a:t>13, GSB</a:t>
            </a:r>
            <a:r>
              <a:rPr lang="en-US" sz="2000" baseline="30000" dirty="0"/>
              <a:t>+</a:t>
            </a:r>
            <a:r>
              <a:rPr lang="en-US" sz="2200" dirty="0"/>
              <a:t>16]</a:t>
            </a:r>
          </a:p>
          <a:p>
            <a:r>
              <a:rPr lang="en-US" sz="2200" dirty="0"/>
              <a:t>Support arbitrary partitioning of data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003934" y="3126487"/>
            <a:ext cx="68713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03934" y="3934354"/>
            <a:ext cx="68713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003934" y="4777733"/>
            <a:ext cx="6871316" cy="14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66078" y="5611448"/>
            <a:ext cx="6844682" cy="111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3934" y="2284588"/>
            <a:ext cx="680917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67918" y="3472716"/>
            <a:ext cx="381740" cy="214987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28783" y="4573546"/>
            <a:ext cx="381740" cy="10490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40110" y="2395497"/>
            <a:ext cx="381740" cy="32159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69148" y="4562403"/>
            <a:ext cx="381740" cy="10490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29560" y="5523457"/>
            <a:ext cx="394456" cy="9913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04385" y="5077309"/>
            <a:ext cx="394456" cy="53413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08092" y="3846335"/>
            <a:ext cx="394456" cy="176511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349846" y="3410571"/>
            <a:ext cx="394456" cy="22008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488419" y="2034533"/>
            <a:ext cx="0" cy="37329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40958" y="2087886"/>
            <a:ext cx="1597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60731" y="2925493"/>
            <a:ext cx="85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13821" y="3700963"/>
            <a:ext cx="71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73619" y="4595336"/>
            <a:ext cx="56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77705" y="5411393"/>
            <a:ext cx="43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26405" y="3041844"/>
            <a:ext cx="6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378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63632" y="5077309"/>
            <a:ext cx="6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30322" y="1949242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8782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810132" y="4168913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76211" y="4161561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11121" y="4633204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66623" y="3011310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465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70" y="3426213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141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925376" y="3334498"/>
            <a:ext cx="108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time(s)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84186" y="1320563"/>
            <a:ext cx="335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LAN: 1.2GB/s, delay 0.17ms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956001" y="1325395"/>
            <a:ext cx="3130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WAN: 9MB/s, delay 72ms</a:t>
            </a:r>
          </a:p>
        </p:txBody>
      </p:sp>
      <p:sp>
        <p:nvSpPr>
          <p:cNvPr id="83" name="Rectangle 82"/>
          <p:cNvSpPr/>
          <p:nvPr/>
        </p:nvSpPr>
        <p:spPr>
          <a:xfrm rot="5400000">
            <a:off x="4554580" y="1666815"/>
            <a:ext cx="177318" cy="8240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4554578" y="2043455"/>
            <a:ext cx="177321" cy="8240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296715" y="1871557"/>
            <a:ext cx="10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offline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88625" y="2255441"/>
            <a:ext cx="10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88892" y="5653987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Client-aided</a:t>
            </a:r>
            <a:r>
              <a:rPr lang="en-US" dirty="0"/>
              <a:t> triplets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0801" y="5653987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Client-aided</a:t>
            </a:r>
            <a:r>
              <a:rPr lang="en-US" dirty="0"/>
              <a:t> triplets</a:t>
            </a:r>
          </a:p>
        </p:txBody>
      </p:sp>
    </p:spTree>
    <p:extLst>
      <p:ext uri="{BB962C8B-B14F-4D97-AF65-F5344CB8AC3E}">
        <p14:creationId xmlns:p14="http://schemas.microsoft.com/office/powerpoint/2010/main" val="7384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5" grpId="0"/>
      <p:bldP spid="66" grpId="0"/>
      <p:bldP spid="67" grpId="0"/>
      <p:bldP spid="68" grpId="0"/>
      <p:bldP spid="69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757" y="878961"/>
            <a:ext cx="10515600" cy="634315"/>
          </a:xfrm>
        </p:spPr>
        <p:txBody>
          <a:bodyPr/>
          <a:lstStyle/>
          <a:p>
            <a:r>
              <a:rPr lang="en-US" sz="2400" dirty="0"/>
              <a:t>100,000 records, 500 features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033752" y="3127148"/>
            <a:ext cx="68713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33752" y="3935015"/>
            <a:ext cx="68713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033752" y="4778394"/>
            <a:ext cx="6871316" cy="14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95896" y="5612109"/>
            <a:ext cx="6844682" cy="111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3752" y="2285249"/>
            <a:ext cx="680917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97736" y="3473377"/>
            <a:ext cx="381740" cy="214987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58601" y="4574207"/>
            <a:ext cx="381740" cy="10490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69928" y="2396158"/>
            <a:ext cx="381740" cy="32159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98966" y="4563064"/>
            <a:ext cx="381740" cy="10490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59378" y="4856240"/>
            <a:ext cx="394456" cy="76701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34203" y="4690886"/>
            <a:ext cx="394456" cy="92122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37910" y="3473378"/>
            <a:ext cx="394456" cy="213873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379664" y="3283630"/>
            <a:ext cx="394456" cy="23284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6518237" y="2035194"/>
            <a:ext cx="0" cy="37329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70776" y="2088547"/>
            <a:ext cx="1597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90549" y="2926154"/>
            <a:ext cx="85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43639" y="3701624"/>
            <a:ext cx="71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03437" y="4595997"/>
            <a:ext cx="56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07523" y="5412054"/>
            <a:ext cx="43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56223" y="3042505"/>
            <a:ext cx="6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378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27706" y="4417947"/>
            <a:ext cx="6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9.6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60140" y="1949903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8782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839950" y="4169574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029" y="4162222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45196" y="4284839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11.5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99273" y="2798877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652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43088" y="3117485"/>
            <a:ext cx="81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422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955194" y="3335159"/>
            <a:ext cx="108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time(s)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14004" y="1321224"/>
            <a:ext cx="335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LAN: 1.2GB/s, delay 0.17ms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985819" y="1326056"/>
            <a:ext cx="3130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WAN: 9MB/s, delay 72ms</a:t>
            </a:r>
          </a:p>
        </p:txBody>
      </p:sp>
      <p:sp>
        <p:nvSpPr>
          <p:cNvPr id="83" name="Rectangle 82"/>
          <p:cNvSpPr/>
          <p:nvPr/>
        </p:nvSpPr>
        <p:spPr>
          <a:xfrm rot="5400000">
            <a:off x="4584398" y="1667476"/>
            <a:ext cx="177318" cy="8240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4584396" y="2044116"/>
            <a:ext cx="177321" cy="8240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326533" y="1872218"/>
            <a:ext cx="10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offline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18443" y="2256102"/>
            <a:ext cx="103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18710" y="5654648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Client-aided</a:t>
            </a:r>
            <a:r>
              <a:rPr lang="en-US" dirty="0"/>
              <a:t> triplets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60619" y="5654648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Client-aided</a:t>
            </a:r>
            <a:r>
              <a:rPr lang="en-US" dirty="0"/>
              <a:t> triplets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65458" y="6062369"/>
            <a:ext cx="813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Scale to 1 million records and 5,000 features</a:t>
            </a:r>
          </a:p>
        </p:txBody>
      </p:sp>
    </p:spTree>
    <p:extLst>
      <p:ext uri="{BB962C8B-B14F-4D97-AF65-F5344CB8AC3E}">
        <p14:creationId xmlns:p14="http://schemas.microsoft.com/office/powerpoint/2010/main" val="465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EB33D3-AADC-4242-9F0D-D565FFD0E6D8}"/>
              </a:ext>
            </a:extLst>
          </p:cNvPr>
          <p:cNvSpPr/>
          <p:nvPr/>
        </p:nvSpPr>
        <p:spPr>
          <a:xfrm>
            <a:off x="2285310" y="3456774"/>
            <a:ext cx="27398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Ad recommendation</a:t>
            </a:r>
          </a:p>
        </p:txBody>
      </p:sp>
      <p:pic>
        <p:nvPicPr>
          <p:cNvPr id="16" name="Picture 2" descr="Image result for ad recommendation">
            <a:extLst>
              <a:ext uri="{FF2B5EF4-FFF2-40B4-BE49-F238E27FC236}">
                <a16:creationId xmlns:a16="http://schemas.microsoft.com/office/drawing/2014/main" id="{4387B965-F49E-4083-9A92-4F53CE1D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10" y="3983232"/>
            <a:ext cx="2388096" cy="18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4598" y="6003049"/>
            <a:ext cx="442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More data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b="1" dirty="0">
                <a:ea typeface="Cambria Math" panose="02040503050406030204" pitchFamily="18" charset="0"/>
              </a:rPr>
              <a:t>Better Models</a:t>
            </a:r>
            <a:endParaRPr lang="en-US" sz="2400" b="1" dirty="0"/>
          </a:p>
        </p:txBody>
      </p:sp>
      <p:pic>
        <p:nvPicPr>
          <p:cNvPr id="9218" name="Picture 2" descr="Image result for human det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11" y="1582621"/>
            <a:ext cx="2388095" cy="177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7053" y="1106034"/>
            <a:ext cx="23663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Image processing</a:t>
            </a:r>
          </a:p>
        </p:txBody>
      </p:sp>
      <p:pic>
        <p:nvPicPr>
          <p:cNvPr id="9220" name="Picture 4" descr="Image result for speech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86" y="1536921"/>
            <a:ext cx="2729230" cy="18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56594" y="1106034"/>
            <a:ext cx="2563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Speech recognition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9555" y="3406901"/>
            <a:ext cx="15376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Playing Go</a:t>
            </a:r>
          </a:p>
        </p:txBody>
      </p:sp>
      <p:pic>
        <p:nvPicPr>
          <p:cNvPr id="9224" name="Picture 8" descr="Image result for 围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86" y="3883004"/>
            <a:ext cx="2729230" cy="18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8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Data Privacy?</a:t>
            </a:r>
          </a:p>
        </p:txBody>
      </p:sp>
    </p:spTree>
    <p:extLst>
      <p:ext uri="{BB962C8B-B14F-4D97-AF65-F5344CB8AC3E}">
        <p14:creationId xmlns:p14="http://schemas.microsoft.com/office/powerpoint/2010/main" val="413887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hidden layers with 128 neurons each</a:t>
            </a:r>
          </a:p>
          <a:p>
            <a:endParaRPr lang="en-US" dirty="0"/>
          </a:p>
          <a:p>
            <a:r>
              <a:rPr lang="en-US" dirty="0"/>
              <a:t>LAN: 25,200 sec online + offline</a:t>
            </a:r>
          </a:p>
          <a:p>
            <a:pPr marL="914400" lvl="2" indent="0">
              <a:buNone/>
            </a:pPr>
            <a:r>
              <a:rPr lang="en-US" sz="2400" dirty="0"/>
              <a:t>Plaintext training: 700 sec.   35× overhead.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dirty="0"/>
              <a:t>WAN: 220,000* sec online + offline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8943"/>
            <a:ext cx="11120021" cy="4838020"/>
          </a:xfrm>
        </p:spPr>
        <p:txBody>
          <a:bodyPr/>
          <a:lstStyle/>
          <a:p>
            <a:r>
              <a:rPr lang="en-US" dirty="0"/>
              <a:t>Privacy-preserving linear, logistic regression and neural networks</a:t>
            </a:r>
          </a:p>
          <a:p>
            <a:pPr lvl="1"/>
            <a:r>
              <a:rPr lang="en-US" dirty="0"/>
              <a:t>Decimal arithmetic on integer field</a:t>
            </a:r>
          </a:p>
          <a:p>
            <a:pPr lvl="1"/>
            <a:r>
              <a:rPr lang="en-US" dirty="0"/>
              <a:t>Secure-computation-friendly activation functions</a:t>
            </a:r>
          </a:p>
          <a:p>
            <a:pPr lvl="1"/>
            <a:r>
              <a:rPr lang="en-US" dirty="0"/>
              <a:t>Vectorization (mini-batch SGD)</a:t>
            </a:r>
          </a:p>
          <a:p>
            <a:pPr lvl="1"/>
            <a:endParaRPr lang="en-US" dirty="0"/>
          </a:p>
          <a:p>
            <a:r>
              <a:rPr lang="en-US" dirty="0"/>
              <a:t>System:</a:t>
            </a:r>
          </a:p>
          <a:p>
            <a:pPr lvl="1"/>
            <a:r>
              <a:rPr lang="en-US" dirty="0"/>
              <a:t>Orders of magnitude faster than prior work</a:t>
            </a:r>
          </a:p>
          <a:p>
            <a:pPr lvl="1"/>
            <a:r>
              <a:rPr lang="en-US" dirty="0"/>
              <a:t>Scale to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4370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C687-2609-49A7-A920-891A3CE7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4D08-3EE2-497D-B157-DCFF38EB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Privacy-preserving Neural Networks</a:t>
            </a:r>
          </a:p>
          <a:p>
            <a:pPr lvl="1"/>
            <a:r>
              <a:rPr lang="en-US" dirty="0"/>
              <a:t>Accuracy: </a:t>
            </a:r>
            <a:r>
              <a:rPr lang="en-US" dirty="0" err="1"/>
              <a:t>softmax</a:t>
            </a:r>
            <a:r>
              <a:rPr lang="en-US" dirty="0"/>
              <a:t>, convolutional neural networks, etc.</a:t>
            </a:r>
          </a:p>
          <a:p>
            <a:pPr lvl="1"/>
            <a:r>
              <a:rPr lang="en-US" dirty="0"/>
              <a:t>Efficiency: partitioning, parallelization etc. </a:t>
            </a:r>
          </a:p>
          <a:p>
            <a:pPr lvl="1"/>
            <a:endParaRPr lang="en-US" dirty="0"/>
          </a:p>
          <a:p>
            <a:r>
              <a:rPr lang="en-US" dirty="0"/>
              <a:t>Multi-party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DB597-1C3F-407B-999E-35E95C38578A}"/>
              </a:ext>
            </a:extLst>
          </p:cNvPr>
          <p:cNvSpPr/>
          <p:nvPr/>
        </p:nvSpPr>
        <p:spPr>
          <a:xfrm>
            <a:off x="4040773" y="5089873"/>
            <a:ext cx="38763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you!!!</a:t>
            </a:r>
          </a:p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072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Scale Logistic Regression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24000"/>
            <a:ext cx="10515600" cy="209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1,000,000 records, 5,000 features</a:t>
            </a:r>
          </a:p>
          <a:p>
            <a:endParaRPr lang="en-US" sz="2600" dirty="0"/>
          </a:p>
          <a:p>
            <a:r>
              <a:rPr lang="en-US" sz="2600" dirty="0"/>
              <a:t>LAN: 2,500 sec client-aided offline, 623.5 sec online</a:t>
            </a:r>
          </a:p>
        </p:txBody>
      </p:sp>
    </p:spTree>
    <p:extLst>
      <p:ext uri="{BB962C8B-B14F-4D97-AF65-F5344CB8AC3E}">
        <p14:creationId xmlns:p14="http://schemas.microsoft.com/office/powerpoint/2010/main" val="205048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FC64-DC16-4ED3-863F-F32B6CC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Garbled Circuits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0B181FD5-1B6A-42BF-9C07-07909A966AF4}"/>
              </a:ext>
            </a:extLst>
          </p:cNvPr>
          <p:cNvSpPr/>
          <p:nvPr/>
        </p:nvSpPr>
        <p:spPr>
          <a:xfrm>
            <a:off x="5158409" y="1362622"/>
            <a:ext cx="1441174" cy="1391479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973351-A33A-43E2-8859-3B59A63BD259}"/>
              </a:ext>
            </a:extLst>
          </p:cNvPr>
          <p:cNvCxnSpPr/>
          <p:nvPr/>
        </p:nvCxnSpPr>
        <p:spPr>
          <a:xfrm>
            <a:off x="3985591" y="1759226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91C0B7-6B63-4260-85F3-E5CA9AD39C22}"/>
              </a:ext>
            </a:extLst>
          </p:cNvPr>
          <p:cNvCxnSpPr/>
          <p:nvPr/>
        </p:nvCxnSpPr>
        <p:spPr>
          <a:xfrm>
            <a:off x="3985591" y="2365512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208C30-681C-4AB4-B6CC-6829D5AA5E88}"/>
              </a:ext>
            </a:extLst>
          </p:cNvPr>
          <p:cNvCxnSpPr/>
          <p:nvPr/>
        </p:nvCxnSpPr>
        <p:spPr>
          <a:xfrm>
            <a:off x="6599583" y="2028542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90F29B-67D0-409B-8767-4C6593FA2180}"/>
              </a:ext>
            </a:extLst>
          </p:cNvPr>
          <p:cNvSpPr txBox="1"/>
          <p:nvPr/>
        </p:nvSpPr>
        <p:spPr>
          <a:xfrm>
            <a:off x="3369365" y="1308152"/>
            <a:ext cx="1073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EB744-75BC-4D87-9F8A-942CA577A815}"/>
              </a:ext>
            </a:extLst>
          </p:cNvPr>
          <p:cNvSpPr txBox="1"/>
          <p:nvPr/>
        </p:nvSpPr>
        <p:spPr>
          <a:xfrm>
            <a:off x="3369365" y="2323214"/>
            <a:ext cx="1073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C25BD-8126-4122-A574-6425590A35DA}"/>
              </a:ext>
            </a:extLst>
          </p:cNvPr>
          <p:cNvSpPr txBox="1"/>
          <p:nvPr/>
        </p:nvSpPr>
        <p:spPr>
          <a:xfrm>
            <a:off x="7235688" y="1597655"/>
            <a:ext cx="1073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68A8E5-CBFC-4B03-956C-866E46A0AB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4791" y="3683357"/>
          <a:ext cx="2453862" cy="2133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7954">
                  <a:extLst>
                    <a:ext uri="{9D8B030D-6E8A-4147-A177-3AD203B41FA5}">
                      <a16:colId xmlns:a16="http://schemas.microsoft.com/office/drawing/2014/main" val="2813555983"/>
                    </a:ext>
                  </a:extLst>
                </a:gridCol>
                <a:gridCol w="817954">
                  <a:extLst>
                    <a:ext uri="{9D8B030D-6E8A-4147-A177-3AD203B41FA5}">
                      <a16:colId xmlns:a16="http://schemas.microsoft.com/office/drawing/2014/main" val="1640287298"/>
                    </a:ext>
                  </a:extLst>
                </a:gridCol>
                <a:gridCol w="817954">
                  <a:extLst>
                    <a:ext uri="{9D8B030D-6E8A-4147-A177-3AD203B41FA5}">
                      <a16:colId xmlns:a16="http://schemas.microsoft.com/office/drawing/2014/main" val="222192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6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4136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B4D033-FD46-463F-AF39-D9FE21BF0EEF}"/>
              </a:ext>
            </a:extLst>
          </p:cNvPr>
          <p:cNvSpPr txBox="1"/>
          <p:nvPr/>
        </p:nvSpPr>
        <p:spPr>
          <a:xfrm>
            <a:off x="1832113" y="3122832"/>
            <a:ext cx="2453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0AA85D2-9350-415B-ABC3-D703CE278B1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13882" y="3683357"/>
              <a:ext cx="1635908" cy="26212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817954">
                      <a:extLst>
                        <a:ext uri="{9D8B030D-6E8A-4147-A177-3AD203B41FA5}">
                          <a16:colId xmlns:a16="http://schemas.microsoft.com/office/drawing/2014/main" val="2813555983"/>
                        </a:ext>
                      </a:extLst>
                    </a:gridCol>
                    <a:gridCol w="817954">
                      <a:extLst>
                        <a:ext uri="{9D8B030D-6E8A-4147-A177-3AD203B41FA5}">
                          <a16:colId xmlns:a16="http://schemas.microsoft.com/office/drawing/2014/main" val="1640287298"/>
                        </a:ext>
                      </a:extLst>
                    </a:gridCol>
                  </a:tblGrid>
                  <a:tr h="421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270063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626077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176848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48214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41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0AA85D2-9350-415B-ABC3-D703CE278B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408739"/>
                  </p:ext>
                </p:extLst>
              </p:nvPr>
            </p:nvGraphicFramePr>
            <p:xfrm>
              <a:off x="5413882" y="3683357"/>
              <a:ext cx="1635908" cy="26212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817954">
                      <a:extLst>
                        <a:ext uri="{9D8B030D-6E8A-4147-A177-3AD203B41FA5}">
                          <a16:colId xmlns:a16="http://schemas.microsoft.com/office/drawing/2014/main" val="2813555983"/>
                        </a:ext>
                      </a:extLst>
                    </a:gridCol>
                    <a:gridCol w="817954">
                      <a:extLst>
                        <a:ext uri="{9D8B030D-6E8A-4147-A177-3AD203B41FA5}">
                          <a16:colId xmlns:a16="http://schemas.microsoft.com/office/drawing/2014/main" val="164028729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270063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85556" r="-100741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85556" r="-1493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626077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183516" r="-10074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183516" r="-149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176848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286667" r="-100741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286667" r="-1493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8214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1" t="-386667" r="-10074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386667" r="-149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41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6EF1E1-CD4C-4E59-BA4D-28CD1FE60C4D}"/>
              </a:ext>
            </a:extLst>
          </p:cNvPr>
          <p:cNvSpPr txBox="1"/>
          <p:nvPr/>
        </p:nvSpPr>
        <p:spPr>
          <a:xfrm>
            <a:off x="6231836" y="3122832"/>
            <a:ext cx="2453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Garbled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F168E485-00E5-4AE6-A3B5-B6577220C2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49790" y="3683357"/>
              <a:ext cx="2743200" cy="26212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3311457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247233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2200" i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i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483290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2200" i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i="0" dirty="0"/>
                            <a:t>)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053781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2200" i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i="0" dirty="0"/>
                            <a:t>)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973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a14:m>
                          <a:r>
                            <a:rPr lang="en-US" sz="2200" i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i="0" dirty="0"/>
                            <a:t>)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6083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F168E485-00E5-4AE6-A3B5-B6577220C2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21928"/>
                  </p:ext>
                </p:extLst>
              </p:nvPr>
            </p:nvGraphicFramePr>
            <p:xfrm>
              <a:off x="7049790" y="3683357"/>
              <a:ext cx="2743200" cy="26212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331145766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247233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2" t="-85556" r="-443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83290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2" t="-183516" r="-44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3781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2" t="-286667" r="-443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973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2" t="-386667" r="-44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0831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FC64-DC16-4ED3-863F-F32B6CC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Garbled Circuits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0B181FD5-1B6A-42BF-9C07-07909A966AF4}"/>
              </a:ext>
            </a:extLst>
          </p:cNvPr>
          <p:cNvSpPr/>
          <p:nvPr/>
        </p:nvSpPr>
        <p:spPr>
          <a:xfrm>
            <a:off x="4425900" y="2508837"/>
            <a:ext cx="1441174" cy="1391479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973351-A33A-43E2-8859-3B59A63BD259}"/>
              </a:ext>
            </a:extLst>
          </p:cNvPr>
          <p:cNvCxnSpPr/>
          <p:nvPr/>
        </p:nvCxnSpPr>
        <p:spPr>
          <a:xfrm>
            <a:off x="3253082" y="2905441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91C0B7-6B63-4260-85F3-E5CA9AD39C22}"/>
              </a:ext>
            </a:extLst>
          </p:cNvPr>
          <p:cNvCxnSpPr/>
          <p:nvPr/>
        </p:nvCxnSpPr>
        <p:spPr>
          <a:xfrm>
            <a:off x="3253082" y="3511727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46F7C3C1-2200-4773-AE19-CFE9FA78345B}"/>
              </a:ext>
            </a:extLst>
          </p:cNvPr>
          <p:cNvSpPr/>
          <p:nvPr/>
        </p:nvSpPr>
        <p:spPr>
          <a:xfrm>
            <a:off x="4425900" y="4967115"/>
            <a:ext cx="1441174" cy="1391479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D92882-C407-4FC3-B00B-CC9753BEBB7C}"/>
              </a:ext>
            </a:extLst>
          </p:cNvPr>
          <p:cNvCxnSpPr/>
          <p:nvPr/>
        </p:nvCxnSpPr>
        <p:spPr>
          <a:xfrm>
            <a:off x="3253082" y="5363719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EAF816-C7C8-42E2-BE9F-CE180721C885}"/>
              </a:ext>
            </a:extLst>
          </p:cNvPr>
          <p:cNvCxnSpPr/>
          <p:nvPr/>
        </p:nvCxnSpPr>
        <p:spPr>
          <a:xfrm>
            <a:off x="3253082" y="5970005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B8684D69-EFCB-417F-9D74-7017D2186101}"/>
              </a:ext>
            </a:extLst>
          </p:cNvPr>
          <p:cNvSpPr/>
          <p:nvPr/>
        </p:nvSpPr>
        <p:spPr>
          <a:xfrm>
            <a:off x="7689248" y="3870496"/>
            <a:ext cx="1441174" cy="1391479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A28928-459E-4341-A9E9-7FECD8E577CA}"/>
              </a:ext>
            </a:extLst>
          </p:cNvPr>
          <p:cNvCxnSpPr/>
          <p:nvPr/>
        </p:nvCxnSpPr>
        <p:spPr>
          <a:xfrm>
            <a:off x="9130422" y="4565906"/>
            <a:ext cx="117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342BBA-7C13-4854-9868-32545DDD575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67074" y="3204577"/>
            <a:ext cx="1822174" cy="9723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D75434B-E15A-4FF2-9845-C1412CFA06B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67074" y="4872695"/>
            <a:ext cx="1822174" cy="7901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56BEFC-C27C-433A-80EF-0D981DB0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84" y="2314776"/>
            <a:ext cx="1354670" cy="1186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42C1A-90B5-4852-9097-5CFEA75F869A}"/>
              </a:ext>
            </a:extLst>
          </p:cNvPr>
          <p:cNvSpPr txBox="1"/>
          <p:nvPr/>
        </p:nvSpPr>
        <p:spPr>
          <a:xfrm>
            <a:off x="1642115" y="1820686"/>
            <a:ext cx="14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 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B7C3E-9B76-4B17-95FD-DBB407944FF9}"/>
              </a:ext>
            </a:extLst>
          </p:cNvPr>
          <p:cNvSpPr txBox="1"/>
          <p:nvPr/>
        </p:nvSpPr>
        <p:spPr>
          <a:xfrm>
            <a:off x="9064078" y="1724289"/>
            <a:ext cx="159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D72E1F-0318-4D79-918C-7C6C93B4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078" y="2204040"/>
            <a:ext cx="1354670" cy="11867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1615C3-F443-4A7F-B0FB-32CF4000F93B}"/>
              </a:ext>
            </a:extLst>
          </p:cNvPr>
          <p:cNvSpPr txBox="1"/>
          <p:nvPr/>
        </p:nvSpPr>
        <p:spPr>
          <a:xfrm>
            <a:off x="9445590" y="3923659"/>
            <a:ext cx="551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</a:t>
            </a:r>
            <a:r>
              <a:rPr lang="en-US" sz="2200" baseline="-25000" dirty="0"/>
              <a:t>b</a:t>
            </a:r>
            <a:endParaRPr lang="en-US" sz="2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54019-2E18-4BA3-AEA1-4675336CD633}"/>
              </a:ext>
            </a:extLst>
          </p:cNvPr>
          <p:cNvSpPr txBox="1"/>
          <p:nvPr/>
        </p:nvSpPr>
        <p:spPr>
          <a:xfrm>
            <a:off x="1666017" y="3989056"/>
            <a:ext cx="1037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</a:t>
            </a:r>
            <a:r>
              <a:rPr lang="en-US" sz="2200" i="1" baseline="-25000" dirty="0"/>
              <a:t>0</a:t>
            </a:r>
            <a:r>
              <a:rPr lang="en-US" sz="2200" i="1" dirty="0"/>
              <a:t> , k</a:t>
            </a:r>
            <a:r>
              <a:rPr lang="en-US" sz="2200" i="1" baseline="-25000" dirty="0"/>
              <a:t>1 </a:t>
            </a:r>
            <a:endParaRPr lang="en-US" sz="2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0C346-64D9-4DDC-9602-FC83DA6A9E86}"/>
              </a:ext>
            </a:extLst>
          </p:cNvPr>
          <p:cNvSpPr txBox="1"/>
          <p:nvPr/>
        </p:nvSpPr>
        <p:spPr>
          <a:xfrm>
            <a:off x="1799391" y="4019834"/>
            <a:ext cx="54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453828-BDFA-49C0-B632-038AB96E20F8}"/>
              </a:ext>
            </a:extLst>
          </p:cNvPr>
          <p:cNvSpPr txBox="1"/>
          <p:nvPr/>
        </p:nvSpPr>
        <p:spPr>
          <a:xfrm>
            <a:off x="9445590" y="3926630"/>
            <a:ext cx="551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801CED-F9E7-4D73-BA7E-FA3DC8E4A35D}"/>
              </a:ext>
            </a:extLst>
          </p:cNvPr>
          <p:cNvSpPr txBox="1"/>
          <p:nvPr/>
        </p:nvSpPr>
        <p:spPr>
          <a:xfrm>
            <a:off x="10398556" y="3926629"/>
            <a:ext cx="1793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0 </a:t>
            </a:r>
            <a:r>
              <a:rPr lang="en-US" sz="2200" i="1" dirty="0"/>
              <a:t>+b</a:t>
            </a:r>
            <a:r>
              <a:rPr lang="en-US" sz="2200" i="1" baseline="-25000" dirty="0"/>
              <a:t>1</a:t>
            </a:r>
            <a:r>
              <a:rPr lang="en-US" sz="2200" i="1" dirty="0"/>
              <a:t>=b</a:t>
            </a:r>
          </a:p>
        </p:txBody>
      </p:sp>
    </p:spTree>
    <p:extLst>
      <p:ext uri="{BB962C8B-B14F-4D97-AF65-F5344CB8AC3E}">
        <p14:creationId xmlns:p14="http://schemas.microsoft.com/office/powerpoint/2010/main" val="4947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  <p:bldP spid="25" grpId="1"/>
      <p:bldP spid="27" grpId="0"/>
      <p:bldP spid="28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50A-05A5-48DE-BF75-F4BD99D2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89974" cy="1110343"/>
          </a:xfrm>
        </p:spPr>
        <p:txBody>
          <a:bodyPr>
            <a:normAutofit/>
          </a:bodyPr>
          <a:lstStyle/>
          <a:p>
            <a:r>
              <a:rPr lang="en-US" dirty="0"/>
              <a:t>Switching Between Secret Sharing and GC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316CB-F3AC-4634-9AD6-53060F3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04433"/>
            <a:ext cx="1354670" cy="1186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E08D2-409B-460A-AE9D-7CACC2125E03}"/>
              </a:ext>
            </a:extLst>
          </p:cNvPr>
          <p:cNvSpPr txBox="1"/>
          <p:nvPr/>
        </p:nvSpPr>
        <p:spPr>
          <a:xfrm>
            <a:off x="2217276" y="1110343"/>
            <a:ext cx="14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98BD4-DF31-44FE-ACB2-BCDAE9B185FE}"/>
              </a:ext>
            </a:extLst>
          </p:cNvPr>
          <p:cNvSpPr txBox="1"/>
          <p:nvPr/>
        </p:nvSpPr>
        <p:spPr>
          <a:xfrm>
            <a:off x="8540276" y="1110343"/>
            <a:ext cx="165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EE320-226D-4D47-B7A9-D34AC00D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18" y="1604433"/>
            <a:ext cx="1354670" cy="1186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07CBD2-1167-4A47-BC1C-4BFF1F425E18}"/>
              </a:ext>
            </a:extLst>
          </p:cNvPr>
          <p:cNvSpPr txBox="1"/>
          <p:nvPr/>
        </p:nvSpPr>
        <p:spPr>
          <a:xfrm>
            <a:off x="1908314" y="3148658"/>
            <a:ext cx="87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3CFCA-47FC-485E-9AAD-A36395F6F715}"/>
              </a:ext>
            </a:extLst>
          </p:cNvPr>
          <p:cNvSpPr txBox="1"/>
          <p:nvPr/>
        </p:nvSpPr>
        <p:spPr>
          <a:xfrm>
            <a:off x="8990722" y="3148658"/>
            <a:ext cx="1649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4EB26-7C22-4C54-B93E-EAC189A565B1}"/>
              </a:ext>
            </a:extLst>
          </p:cNvPr>
          <p:cNvSpPr txBox="1"/>
          <p:nvPr/>
        </p:nvSpPr>
        <p:spPr>
          <a:xfrm>
            <a:off x="1666017" y="6170649"/>
            <a:ext cx="998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C(</a:t>
            </a:r>
            <a:r>
              <a:rPr lang="en-US" sz="2200" i="1" dirty="0"/>
              <a:t>x</a:t>
            </a:r>
            <a:r>
              <a:rPr lang="en-US" sz="2200" i="1" baseline="-25000" dirty="0"/>
              <a:t>0 </a:t>
            </a:r>
            <a:r>
              <a:rPr lang="en-US" sz="2200" i="1" dirty="0"/>
              <a:t>, x</a:t>
            </a:r>
            <a:r>
              <a:rPr lang="en-US" sz="2200" i="1" baseline="-25000" dirty="0"/>
              <a:t>1</a:t>
            </a:r>
            <a:r>
              <a:rPr lang="en-US" sz="2200" dirty="0"/>
              <a:t>): modulo addition circuit, then output the most significant bit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A991C-0DF6-4A07-A33D-0A46929BBFEE}"/>
              </a:ext>
            </a:extLst>
          </p:cNvPr>
          <p:cNvCxnSpPr>
            <a:cxnSpLocks/>
          </p:cNvCxnSpPr>
          <p:nvPr/>
        </p:nvCxnSpPr>
        <p:spPr>
          <a:xfrm flipV="1">
            <a:off x="3747052" y="3819256"/>
            <a:ext cx="4647382" cy="17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7D6080-8C59-4EE7-8E2B-76568EF0BFEA}"/>
              </a:ext>
            </a:extLst>
          </p:cNvPr>
          <p:cNvSpPr txBox="1"/>
          <p:nvPr/>
        </p:nvSpPr>
        <p:spPr>
          <a:xfrm>
            <a:off x="4423680" y="3318354"/>
            <a:ext cx="34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Garbled circuit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51CBE-3D44-4B2C-A264-5F10318D1070}"/>
              </a:ext>
            </a:extLst>
          </p:cNvPr>
          <p:cNvSpPr txBox="1"/>
          <p:nvPr/>
        </p:nvSpPr>
        <p:spPr>
          <a:xfrm>
            <a:off x="8990722" y="3933929"/>
            <a:ext cx="551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</a:t>
            </a:r>
            <a:r>
              <a:rPr lang="en-US" sz="2200" baseline="-25000" dirty="0"/>
              <a:t>b</a:t>
            </a:r>
            <a:endParaRPr lang="en-US" sz="2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A9E81-F02C-4FA6-9DF9-EF542E97F515}"/>
              </a:ext>
            </a:extLst>
          </p:cNvPr>
          <p:cNvSpPr txBox="1"/>
          <p:nvPr/>
        </p:nvSpPr>
        <p:spPr>
          <a:xfrm>
            <a:off x="1666017" y="3989056"/>
            <a:ext cx="1037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</a:t>
            </a:r>
            <a:r>
              <a:rPr lang="en-US" sz="2200" i="1" baseline="-25000" dirty="0"/>
              <a:t>0</a:t>
            </a:r>
            <a:r>
              <a:rPr lang="en-US" sz="2200" i="1" dirty="0"/>
              <a:t> , k</a:t>
            </a:r>
            <a:r>
              <a:rPr lang="en-US" sz="2200" i="1" baseline="-25000" dirty="0"/>
              <a:t>1 </a:t>
            </a:r>
            <a:endParaRPr lang="en-US" sz="2200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165B1D-B03F-4EF6-911E-7AD9DE1FD63F}"/>
              </a:ext>
            </a:extLst>
          </p:cNvPr>
          <p:cNvCxnSpPr>
            <a:cxnSpLocks/>
          </p:cNvCxnSpPr>
          <p:nvPr/>
        </p:nvCxnSpPr>
        <p:spPr>
          <a:xfrm flipV="1">
            <a:off x="3747052" y="4957302"/>
            <a:ext cx="4647382" cy="17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689BD1-C590-4BDA-8E8A-56F5180A112A}"/>
              </a:ext>
            </a:extLst>
          </p:cNvPr>
          <p:cNvSpPr txBox="1"/>
          <p:nvPr/>
        </p:nvSpPr>
        <p:spPr>
          <a:xfrm>
            <a:off x="1799391" y="4019834"/>
            <a:ext cx="54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endParaRPr lang="en-US" sz="2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647D5-C0E7-4AA8-8403-7C24EABA591C}"/>
              </a:ext>
            </a:extLst>
          </p:cNvPr>
          <p:cNvSpPr txBox="1"/>
          <p:nvPr/>
        </p:nvSpPr>
        <p:spPr>
          <a:xfrm>
            <a:off x="8990722" y="3936900"/>
            <a:ext cx="551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endParaRPr lang="en-US" sz="22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DF67A4-3B90-4431-B542-4D51F68AC90B}"/>
              </a:ext>
            </a:extLst>
          </p:cNvPr>
          <p:cNvSpPr txBox="1"/>
          <p:nvPr/>
        </p:nvSpPr>
        <p:spPr>
          <a:xfrm>
            <a:off x="9943688" y="3936899"/>
            <a:ext cx="1793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baseline="-25000" dirty="0"/>
              <a:t>0 </a:t>
            </a:r>
            <a:r>
              <a:rPr lang="en-US" sz="2200" i="1" dirty="0"/>
              <a:t>+b</a:t>
            </a:r>
            <a:r>
              <a:rPr lang="en-US" sz="2200" i="1" baseline="-25000" dirty="0"/>
              <a:t>1</a:t>
            </a:r>
            <a:r>
              <a:rPr lang="en-US" sz="2200" i="1" dirty="0"/>
              <a:t>=b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18908-C8C5-4A32-BCF1-C4447C1E3036}"/>
              </a:ext>
            </a:extLst>
          </p:cNvPr>
          <p:cNvSpPr txBox="1"/>
          <p:nvPr/>
        </p:nvSpPr>
        <p:spPr>
          <a:xfrm>
            <a:off x="1451114" y="4634181"/>
            <a:ext cx="2663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</a:t>
            </a:r>
            <a:r>
              <a:rPr lang="en-US" sz="2200" baseline="-25000" dirty="0"/>
              <a:t>0</a:t>
            </a:r>
            <a:r>
              <a:rPr lang="en-US" sz="2200" dirty="0"/>
              <a:t> = </a:t>
            </a:r>
            <a:r>
              <a:rPr lang="en-US" sz="2200" i="1" dirty="0"/>
              <a:t>x</a:t>
            </a:r>
            <a:r>
              <a:rPr lang="en-US" sz="2200" i="1" baseline="-25000" dirty="0"/>
              <a:t>0</a:t>
            </a:r>
            <a:r>
              <a:rPr lang="en-US" sz="2200" i="1" dirty="0"/>
              <a:t> b</a:t>
            </a:r>
            <a:r>
              <a:rPr lang="en-US" sz="2200" i="1" baseline="-25000" dirty="0"/>
              <a:t>0</a:t>
            </a:r>
            <a:r>
              <a:rPr lang="en-US" sz="2200" i="1" dirty="0"/>
              <a:t>+r</a:t>
            </a:r>
          </a:p>
          <a:p>
            <a:r>
              <a:rPr lang="en-US" sz="2200" dirty="0"/>
              <a:t>m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i="1" dirty="0"/>
              <a:t>x</a:t>
            </a:r>
            <a:r>
              <a:rPr lang="en-US" sz="2200" i="1" baseline="-25000" dirty="0"/>
              <a:t>0</a:t>
            </a:r>
            <a:r>
              <a:rPr lang="en-US" sz="2200" i="1" dirty="0"/>
              <a:t> </a:t>
            </a:r>
            <a:r>
              <a:rPr lang="en-US" sz="2200" dirty="0"/>
              <a:t>(1-</a:t>
            </a:r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r>
              <a:rPr lang="en-US" sz="2200" dirty="0"/>
              <a:t>)+</a:t>
            </a:r>
            <a:r>
              <a:rPr lang="en-US" sz="2200" i="1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E9C25-E3AD-49F0-8AAF-235D96600AD8}"/>
              </a:ext>
            </a:extLst>
          </p:cNvPr>
          <p:cNvSpPr txBox="1"/>
          <p:nvPr/>
        </p:nvSpPr>
        <p:spPr>
          <a:xfrm>
            <a:off x="4351657" y="4475044"/>
            <a:ext cx="34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OT(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r>
              <a:rPr lang="en-US" sz="22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A6B11-A966-4EF9-BD20-103C59959485}"/>
              </a:ext>
            </a:extLst>
          </p:cNvPr>
          <p:cNvSpPr txBox="1"/>
          <p:nvPr/>
        </p:nvSpPr>
        <p:spPr>
          <a:xfrm>
            <a:off x="8732065" y="4750483"/>
            <a:ext cx="266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</a:t>
            </a:r>
            <a:r>
              <a:rPr lang="en-US" sz="2200" i="1" dirty="0"/>
              <a:t>x</a:t>
            </a:r>
            <a:r>
              <a:rPr lang="en-US" sz="2200" i="1" baseline="-25000" dirty="0"/>
              <a:t>0</a:t>
            </a:r>
            <a:r>
              <a:rPr lang="en-US" sz="2200" i="1" dirty="0"/>
              <a:t> </a:t>
            </a:r>
            <a:r>
              <a:rPr lang="en-US" sz="2200" i="1" dirty="0" err="1"/>
              <a:t>b+r</a:t>
            </a:r>
            <a:endParaRPr lang="en-US" sz="22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D78E4-8422-4799-8C22-83B5B8162A55}"/>
              </a:ext>
            </a:extLst>
          </p:cNvPr>
          <p:cNvSpPr txBox="1"/>
          <p:nvPr/>
        </p:nvSpPr>
        <p:spPr>
          <a:xfrm>
            <a:off x="8732064" y="5151033"/>
            <a:ext cx="2663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</a:t>
            </a:r>
            <a:r>
              <a:rPr lang="en-US" sz="2200" baseline="-25000" dirty="0"/>
              <a:t>0</a:t>
            </a:r>
            <a:r>
              <a:rPr lang="en-US" sz="2200" dirty="0"/>
              <a:t> = </a:t>
            </a:r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i="1" dirty="0"/>
              <a:t> b</a:t>
            </a:r>
            <a:r>
              <a:rPr lang="en-US" sz="2200" i="1" baseline="-25000" dirty="0"/>
              <a:t>1</a:t>
            </a:r>
            <a:r>
              <a:rPr lang="en-US" sz="2200" i="1" dirty="0"/>
              <a:t>+r’</a:t>
            </a:r>
          </a:p>
          <a:p>
            <a:r>
              <a:rPr lang="en-US" sz="2200" dirty="0"/>
              <a:t>m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(1-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r>
              <a:rPr lang="en-US" sz="2200" dirty="0"/>
              <a:t>)+</a:t>
            </a:r>
            <a:r>
              <a:rPr lang="en-US" sz="2200" i="1" dirty="0"/>
              <a:t>r’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C87770-6DC9-40F5-906F-88D82C3B0C0C}"/>
              </a:ext>
            </a:extLst>
          </p:cNvPr>
          <p:cNvCxnSpPr>
            <a:cxnSpLocks/>
          </p:cNvCxnSpPr>
          <p:nvPr/>
        </p:nvCxnSpPr>
        <p:spPr>
          <a:xfrm flipH="1">
            <a:off x="3747052" y="5617860"/>
            <a:ext cx="46473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E44E08-903C-4E71-9508-933B33C06BB6}"/>
              </a:ext>
            </a:extLst>
          </p:cNvPr>
          <p:cNvSpPr txBox="1"/>
          <p:nvPr/>
        </p:nvSpPr>
        <p:spPr>
          <a:xfrm>
            <a:off x="4351657" y="5156195"/>
            <a:ext cx="34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OT(</a:t>
            </a:r>
            <a:r>
              <a:rPr lang="en-US" sz="2200" i="1" dirty="0"/>
              <a:t>b</a:t>
            </a:r>
            <a:r>
              <a:rPr lang="en-US" sz="2200" i="1" baseline="-25000" dirty="0"/>
              <a:t>0</a:t>
            </a:r>
            <a:r>
              <a:rPr lang="en-US" sz="2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6E421-B13B-4C2F-A00F-7D7196F5C6C9}"/>
              </a:ext>
            </a:extLst>
          </p:cNvPr>
          <p:cNvSpPr txBox="1"/>
          <p:nvPr/>
        </p:nvSpPr>
        <p:spPr>
          <a:xfrm>
            <a:off x="1451114" y="5402415"/>
            <a:ext cx="266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</a:t>
            </a:r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i="1" dirty="0" err="1"/>
              <a:t>b+r</a:t>
            </a:r>
            <a:r>
              <a:rPr lang="en-US" sz="2200" i="1" dirty="0"/>
              <a:t>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9692C-D7F9-4966-A795-F5FCE94EA639}"/>
              </a:ext>
            </a:extLst>
          </p:cNvPr>
          <p:cNvSpPr/>
          <p:nvPr/>
        </p:nvSpPr>
        <p:spPr>
          <a:xfrm>
            <a:off x="5079013" y="1284724"/>
            <a:ext cx="21275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x </a:t>
            </a:r>
            <a:r>
              <a:rPr lang="en-US" sz="2200" b="1" dirty="0">
                <a:latin typeface="Georgia" panose="02040502050405020303" pitchFamily="18" charset="0"/>
              </a:rPr>
              <a:t>×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&gt;0)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21790-66B5-4E84-AE24-5D7F6376D8DB}"/>
              </a:ext>
            </a:extLst>
          </p:cNvPr>
          <p:cNvSpPr txBox="1"/>
          <p:nvPr/>
        </p:nvSpPr>
        <p:spPr>
          <a:xfrm>
            <a:off x="2879277" y="5399231"/>
            <a:ext cx="63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 </a:t>
            </a:r>
            <a:r>
              <a:rPr lang="en-US" sz="2200" i="1" dirty="0"/>
              <a:t>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C6B152-AE72-4647-8AF5-74B1B03C50C1}"/>
              </a:ext>
            </a:extLst>
          </p:cNvPr>
          <p:cNvSpPr txBox="1"/>
          <p:nvPr/>
        </p:nvSpPr>
        <p:spPr>
          <a:xfrm>
            <a:off x="10160227" y="4746695"/>
            <a:ext cx="713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 </a:t>
            </a:r>
            <a:r>
              <a:rPr lang="en-US" sz="2200" i="1" dirty="0"/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5980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5" grpId="0"/>
      <p:bldP spid="17" grpId="0"/>
      <p:bldP spid="17" grpId="1"/>
      <p:bldP spid="18" grpId="0"/>
      <p:bldP spid="18" grpId="1"/>
      <p:bldP spid="22" grpId="0"/>
      <p:bldP spid="23" grpId="0"/>
      <p:bldP spid="24" grpId="0"/>
      <p:bldP spid="25" grpId="0"/>
      <p:bldP spid="25" grpId="1"/>
      <p:bldP spid="26" grpId="0"/>
      <p:bldP spid="26" grpId="1"/>
      <p:bldP spid="27" grpId="0"/>
      <p:bldP spid="28" grpId="0"/>
      <p:bldP spid="28" grpId="1"/>
      <p:bldP spid="30" grpId="0"/>
      <p:bldP spid="30" grpId="1"/>
      <p:bldP spid="31" grpId="0"/>
      <p:bldP spid="1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5D96-ED01-4D65-B359-F9465D7F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Fraud Detection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4BC36-416B-418D-B8B1-5F54C179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4712"/>
              </p:ext>
            </p:extLst>
          </p:nvPr>
        </p:nvGraphicFramePr>
        <p:xfrm>
          <a:off x="2462510" y="1955564"/>
          <a:ext cx="4419812" cy="1379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53">
                  <a:extLst>
                    <a:ext uri="{9D8B030D-6E8A-4147-A177-3AD203B41FA5}">
                      <a16:colId xmlns:a16="http://schemas.microsoft.com/office/drawing/2014/main" val="766819872"/>
                    </a:ext>
                  </a:extLst>
                </a:gridCol>
                <a:gridCol w="1104953">
                  <a:extLst>
                    <a:ext uri="{9D8B030D-6E8A-4147-A177-3AD203B41FA5}">
                      <a16:colId xmlns:a16="http://schemas.microsoft.com/office/drawing/2014/main" val="2643157614"/>
                    </a:ext>
                  </a:extLst>
                </a:gridCol>
                <a:gridCol w="1104953">
                  <a:extLst>
                    <a:ext uri="{9D8B030D-6E8A-4147-A177-3AD203B41FA5}">
                      <a16:colId xmlns:a16="http://schemas.microsoft.com/office/drawing/2014/main" val="3703313320"/>
                    </a:ext>
                  </a:extLst>
                </a:gridCol>
                <a:gridCol w="1104953">
                  <a:extLst>
                    <a:ext uri="{9D8B030D-6E8A-4147-A177-3AD203B41FA5}">
                      <a16:colId xmlns:a16="http://schemas.microsoft.com/office/drawing/2014/main" val="54643195"/>
                    </a:ext>
                  </a:extLst>
                </a:gridCol>
              </a:tblGrid>
              <a:tr h="472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Card</a:t>
                      </a:r>
                      <a:r>
                        <a:rPr lang="en-US" sz="1400" baseline="0" dirty="0"/>
                        <a:t>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Amout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49794"/>
                  </a:ext>
                </a:extLst>
              </a:tr>
              <a:tr h="43470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xxxxxxxx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8/8/2016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CA,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xx.xx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0559"/>
                  </a:ext>
                </a:extLst>
              </a:tr>
              <a:tr h="47218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82162"/>
                  </a:ext>
                </a:extLst>
              </a:tr>
            </a:tbl>
          </a:graphicData>
        </a:graphic>
      </p:graphicFrame>
      <p:pic>
        <p:nvPicPr>
          <p:cNvPr id="7" name="Picture 2" descr="http://www.underconsideration.com/brandnew/archives/visa_2014_logo_detail.png">
            <a:extLst>
              <a:ext uri="{FF2B5EF4-FFF2-40B4-BE49-F238E27FC236}">
                <a16:creationId xmlns:a16="http://schemas.microsoft.com/office/drawing/2014/main" id="{2F39B971-83A7-4F73-8020-AB7E97C0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7" y="2268182"/>
            <a:ext cx="1023715" cy="3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AD77F3-A4C6-40E8-97CE-E4EE09D1D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92222"/>
              </p:ext>
            </p:extLst>
          </p:nvPr>
        </p:nvGraphicFramePr>
        <p:xfrm>
          <a:off x="2462510" y="3888188"/>
          <a:ext cx="4329436" cy="112987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82359">
                  <a:extLst>
                    <a:ext uri="{9D8B030D-6E8A-4147-A177-3AD203B41FA5}">
                      <a16:colId xmlns:a16="http://schemas.microsoft.com/office/drawing/2014/main" val="766819872"/>
                    </a:ext>
                  </a:extLst>
                </a:gridCol>
                <a:gridCol w="1082359">
                  <a:extLst>
                    <a:ext uri="{9D8B030D-6E8A-4147-A177-3AD203B41FA5}">
                      <a16:colId xmlns:a16="http://schemas.microsoft.com/office/drawing/2014/main" val="2643157614"/>
                    </a:ext>
                  </a:extLst>
                </a:gridCol>
                <a:gridCol w="1082359">
                  <a:extLst>
                    <a:ext uri="{9D8B030D-6E8A-4147-A177-3AD203B41FA5}">
                      <a16:colId xmlns:a16="http://schemas.microsoft.com/office/drawing/2014/main" val="3703313320"/>
                    </a:ext>
                  </a:extLst>
                </a:gridCol>
                <a:gridCol w="1082359">
                  <a:extLst>
                    <a:ext uri="{9D8B030D-6E8A-4147-A177-3AD203B41FA5}">
                      <a16:colId xmlns:a16="http://schemas.microsoft.com/office/drawing/2014/main" val="54643195"/>
                    </a:ext>
                  </a:extLst>
                </a:gridCol>
              </a:tblGrid>
              <a:tr h="54533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xxxxxxxx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x/xx/</a:t>
                      </a:r>
                      <a:r>
                        <a:rPr lang="en-US" sz="1500" dirty="0" err="1"/>
                        <a:t>xxxx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xx,xxx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xx.xx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0559"/>
                  </a:ext>
                </a:extLst>
              </a:tr>
              <a:tr h="5845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82162"/>
                  </a:ext>
                </a:extLst>
              </a:tr>
            </a:tbl>
          </a:graphicData>
        </a:graphic>
      </p:graphicFrame>
      <p:pic>
        <p:nvPicPr>
          <p:cNvPr id="9" name="Picture 4" descr="http://1.bp.blogspot.com/-oRglVHFo7yI/VRuOm0bvPWI/AAAAAAAABtk/HiPdpYP8xw4/s1600/scan%2Bfoto%2Byokoz.png">
            <a:extLst>
              <a:ext uri="{FF2B5EF4-FFF2-40B4-BE49-F238E27FC236}">
                <a16:creationId xmlns:a16="http://schemas.microsoft.com/office/drawing/2014/main" id="{F3DB5768-A740-4068-8C04-7523907B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2143"/>
            <a:ext cx="1158547" cy="82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59CFFB-7489-47BF-A421-8B8A34B2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1728"/>
              </p:ext>
            </p:extLst>
          </p:nvPr>
        </p:nvGraphicFramePr>
        <p:xfrm>
          <a:off x="7118115" y="1955562"/>
          <a:ext cx="2007148" cy="2908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574">
                  <a:extLst>
                    <a:ext uri="{9D8B030D-6E8A-4147-A177-3AD203B41FA5}">
                      <a16:colId xmlns:a16="http://schemas.microsoft.com/office/drawing/2014/main" val="1439761324"/>
                    </a:ext>
                  </a:extLst>
                </a:gridCol>
                <a:gridCol w="1003574">
                  <a:extLst>
                    <a:ext uri="{9D8B030D-6E8A-4147-A177-3AD203B41FA5}">
                      <a16:colId xmlns:a16="http://schemas.microsoft.com/office/drawing/2014/main" val="1218400804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1328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xxxxx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1409"/>
                  </a:ext>
                </a:extLst>
              </a:tr>
              <a:tr h="9578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1269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xxxxx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556"/>
                  </a:ext>
                </a:extLst>
              </a:tr>
              <a:tr h="4789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596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DC7F6B-73CF-4706-8828-9E810664C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02403"/>
              </p:ext>
            </p:extLst>
          </p:nvPr>
        </p:nvGraphicFramePr>
        <p:xfrm>
          <a:off x="9361057" y="1955561"/>
          <a:ext cx="1492474" cy="29085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2474">
                  <a:extLst>
                    <a:ext uri="{9D8B030D-6E8A-4147-A177-3AD203B41FA5}">
                      <a16:colId xmlns:a16="http://schemas.microsoft.com/office/drawing/2014/main" val="1439761324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1328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1409"/>
                  </a:ext>
                </a:extLst>
              </a:tr>
              <a:tr h="191574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1269"/>
                  </a:ext>
                </a:extLst>
              </a:tr>
            </a:tbl>
          </a:graphicData>
        </a:graphic>
      </p:graphicFrame>
      <p:pic>
        <p:nvPicPr>
          <p:cNvPr id="14" name="Picture 6" descr="http://taxprof.typepad.com/.a/6a00d8341c4eab53ef01b7c6d058b6970b-800wi">
            <a:extLst>
              <a:ext uri="{FF2B5EF4-FFF2-40B4-BE49-F238E27FC236}">
                <a16:creationId xmlns:a16="http://schemas.microsoft.com/office/drawing/2014/main" id="{C73E77A5-28BE-48CC-B343-58FB5A38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33" y="5291912"/>
            <a:ext cx="1751912" cy="8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costco.com/wcsstore/CostcoUSBCCatalogAssetStore/feature-pages/16w0126-media-request-logo.jpg">
            <a:extLst>
              <a:ext uri="{FF2B5EF4-FFF2-40B4-BE49-F238E27FC236}">
                <a16:creationId xmlns:a16="http://schemas.microsoft.com/office/drawing/2014/main" id="{CA7AD590-C966-4661-AF1B-402630D2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59" y="5291912"/>
            <a:ext cx="1904470" cy="5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9204"/>
            <a:ext cx="11670438" cy="5042515"/>
          </a:xfrm>
        </p:spPr>
        <p:txBody>
          <a:bodyPr>
            <a:normAutofit/>
          </a:bodyPr>
          <a:lstStyle/>
          <a:p>
            <a:r>
              <a:rPr lang="en-US" sz="2600" dirty="0"/>
              <a:t>Decision trees </a:t>
            </a:r>
            <a:r>
              <a:rPr lang="en-US" sz="2600" dirty="0">
                <a:solidFill>
                  <a:srgbClr val="0070C0"/>
                </a:solidFill>
              </a:rPr>
              <a:t>[LP00, …]</a:t>
            </a:r>
          </a:p>
          <a:p>
            <a:r>
              <a:rPr lang="en-US" sz="2600" dirty="0"/>
              <a:t>k-means clustering </a:t>
            </a:r>
            <a:r>
              <a:rPr lang="en-US" sz="2600" dirty="0">
                <a:solidFill>
                  <a:srgbClr val="0070C0"/>
                </a:solidFill>
              </a:rPr>
              <a:t>[JW05, BO07, …]</a:t>
            </a:r>
          </a:p>
          <a:p>
            <a:r>
              <a:rPr lang="en-US" sz="2600" dirty="0"/>
              <a:t>SVM classification </a:t>
            </a:r>
            <a:r>
              <a:rPr lang="en-US" sz="2600" dirty="0">
                <a:solidFill>
                  <a:srgbClr val="0070C0"/>
                </a:solidFill>
              </a:rPr>
              <a:t>[YVJ06, VYJ08, …]</a:t>
            </a:r>
          </a:p>
          <a:p>
            <a:r>
              <a:rPr lang="en-US" sz="2600" dirty="0"/>
              <a:t>Linear regression </a:t>
            </a:r>
            <a:r>
              <a:rPr lang="en-US" sz="2600" dirty="0">
                <a:solidFill>
                  <a:srgbClr val="0070C0"/>
                </a:solidFill>
              </a:rPr>
              <a:t>[DA01, DHC04, SKLR04, NWI</a:t>
            </a:r>
            <a:r>
              <a:rPr lang="en-US" sz="2600" baseline="30000" dirty="0">
                <a:solidFill>
                  <a:srgbClr val="0070C0"/>
                </a:solidFill>
              </a:rPr>
              <a:t>+</a:t>
            </a:r>
            <a:r>
              <a:rPr lang="en-US" sz="2600" dirty="0">
                <a:solidFill>
                  <a:srgbClr val="0070C0"/>
                </a:solidFill>
              </a:rPr>
              <a:t>13, GSB</a:t>
            </a:r>
            <a:r>
              <a:rPr lang="en-US" sz="2600" baseline="30000" dirty="0">
                <a:solidFill>
                  <a:srgbClr val="0070C0"/>
                </a:solidFill>
              </a:rPr>
              <a:t>+</a:t>
            </a:r>
            <a:r>
              <a:rPr lang="en-US" sz="2600" dirty="0">
                <a:solidFill>
                  <a:srgbClr val="0070C0"/>
                </a:solidFill>
              </a:rPr>
              <a:t>16, GLL</a:t>
            </a:r>
            <a:r>
              <a:rPr lang="en-US" sz="2600" baseline="30000" dirty="0">
                <a:solidFill>
                  <a:srgbClr val="0070C0"/>
                </a:solidFill>
              </a:rPr>
              <a:t>+</a:t>
            </a:r>
            <a:r>
              <a:rPr lang="en-US" sz="2600" dirty="0">
                <a:solidFill>
                  <a:srgbClr val="0070C0"/>
                </a:solidFill>
              </a:rPr>
              <a:t>16, …]</a:t>
            </a:r>
          </a:p>
          <a:p>
            <a:r>
              <a:rPr lang="en-US" sz="2600" dirty="0"/>
              <a:t>Logistic regression </a:t>
            </a:r>
            <a:r>
              <a:rPr lang="en-US" sz="2600" dirty="0">
                <a:solidFill>
                  <a:srgbClr val="0070C0"/>
                </a:solidFill>
              </a:rPr>
              <a:t>[SNT07, WTK</a:t>
            </a:r>
            <a:r>
              <a:rPr lang="en-US" sz="2400" baseline="30000" dirty="0">
                <a:solidFill>
                  <a:srgbClr val="0070C0"/>
                </a:solidFill>
              </a:rPr>
              <a:t>+</a:t>
            </a:r>
            <a:r>
              <a:rPr lang="en-US" sz="2600" dirty="0">
                <a:solidFill>
                  <a:srgbClr val="0070C0"/>
                </a:solidFill>
              </a:rPr>
              <a:t>13, AHTW16, …]</a:t>
            </a:r>
          </a:p>
          <a:p>
            <a:r>
              <a:rPr lang="en-US" sz="2600" dirty="0"/>
              <a:t>Neural networks </a:t>
            </a:r>
            <a:r>
              <a:rPr lang="en-US" sz="2600" dirty="0">
                <a:solidFill>
                  <a:srgbClr val="0070C0"/>
                </a:solidFill>
              </a:rPr>
              <a:t>[SS15, GDL</a:t>
            </a:r>
            <a:r>
              <a:rPr lang="en-US" sz="2400" baseline="30000" dirty="0">
                <a:solidFill>
                  <a:srgbClr val="0070C0"/>
                </a:solidFill>
              </a:rPr>
              <a:t>+</a:t>
            </a:r>
            <a:r>
              <a:rPr lang="en-US" sz="2600" dirty="0">
                <a:solidFill>
                  <a:srgbClr val="0070C0"/>
                </a:solidFill>
              </a:rPr>
              <a:t>16, …]</a:t>
            </a:r>
          </a:p>
          <a:p>
            <a:pPr marL="0" indent="0">
              <a:buNone/>
            </a:pPr>
            <a:r>
              <a:rPr lang="en-US" sz="2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867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Two-server Model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24" y="3282594"/>
            <a:ext cx="1354670" cy="11867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37155" y="2788504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1943" y="2788505"/>
            <a:ext cx="1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server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056993" y="3438618"/>
            <a:ext cx="3944962" cy="15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4056993" y="4030323"/>
            <a:ext cx="392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896" y="3282594"/>
            <a:ext cx="1354670" cy="11867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64215" y="3575005"/>
            <a:ext cx="25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party computation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5831509" y="4185141"/>
            <a:ext cx="325781" cy="4428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80264" y="4716158"/>
            <a:ext cx="210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42" name="Content Placeholder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52449"/>
              </p:ext>
            </p:extLst>
          </p:nvPr>
        </p:nvGraphicFramePr>
        <p:xfrm>
          <a:off x="5511096" y="1765978"/>
          <a:ext cx="548640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47" y="1735583"/>
            <a:ext cx="469194" cy="7501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92741" y="1110343"/>
            <a:ext cx="10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user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3751192" y="2482960"/>
            <a:ext cx="2990837" cy="456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7779421" y="2497303"/>
            <a:ext cx="972522" cy="291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Content Placeholder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67113"/>
              </p:ext>
            </p:extLst>
          </p:nvPr>
        </p:nvGraphicFramePr>
        <p:xfrm>
          <a:off x="5511096" y="1765482"/>
          <a:ext cx="548640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1065"/>
              </p:ext>
            </p:extLst>
          </p:nvPr>
        </p:nvGraphicFramePr>
        <p:xfrm>
          <a:off x="5511096" y="1765482"/>
          <a:ext cx="548640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051978" y="1802484"/>
            <a:ext cx="45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91676" y="1829154"/>
            <a:ext cx="45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36562" y="1287749"/>
            <a:ext cx="9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30028" y="5173627"/>
            <a:ext cx="1040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efficient than MPC and FHE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be offline during the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Used in many prior work </a:t>
            </a:r>
            <a:r>
              <a:rPr lang="en-US" sz="2200" dirty="0">
                <a:solidFill>
                  <a:srgbClr val="0070C0"/>
                </a:solidFill>
              </a:rPr>
              <a:t>[NWI</a:t>
            </a:r>
            <a:r>
              <a:rPr lang="en-US" sz="2200" baseline="30000" dirty="0">
                <a:solidFill>
                  <a:srgbClr val="0070C0"/>
                </a:solidFill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13, NIW</a:t>
            </a:r>
            <a:r>
              <a:rPr lang="en-US" sz="2200" baseline="30000" dirty="0">
                <a:solidFill>
                  <a:srgbClr val="0070C0"/>
                </a:solidFill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13, GSB</a:t>
            </a:r>
            <a:r>
              <a:rPr lang="en-US" sz="2200" baseline="30000" dirty="0">
                <a:solidFill>
                  <a:srgbClr val="0070C0"/>
                </a:solidFill>
              </a:rPr>
              <a:t>+</a:t>
            </a:r>
            <a:r>
              <a:rPr lang="en-US" sz="2200" dirty="0">
                <a:solidFill>
                  <a:srgbClr val="0070C0"/>
                </a:solidFill>
              </a:rPr>
              <a:t>16, …] </a:t>
            </a:r>
          </a:p>
        </p:txBody>
      </p:sp>
    </p:spTree>
    <p:extLst>
      <p:ext uri="{BB962C8B-B14F-4D97-AF65-F5344CB8AC3E}">
        <p14:creationId xmlns:p14="http://schemas.microsoft.com/office/powerpoint/2010/main" val="16931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7838 0.0011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15169 -0.0013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40" grpId="0" animBg="1"/>
      <p:bldP spid="41" grpId="0"/>
      <p:bldP spid="44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1634926" cy="4838020"/>
          </a:xfrm>
        </p:spPr>
        <p:txBody>
          <a:bodyPr/>
          <a:lstStyle/>
          <a:p>
            <a:r>
              <a:rPr lang="en-US" dirty="0"/>
              <a:t>New protocols for linear regression, logistic regression and neural networks training</a:t>
            </a:r>
          </a:p>
          <a:p>
            <a:pPr lvl="1"/>
            <a:r>
              <a:rPr lang="en-US" dirty="0"/>
              <a:t>Secret sharing and arithmetic with precomputed triplets + Garbled circuit</a:t>
            </a:r>
          </a:p>
          <a:p>
            <a:pPr lvl="1"/>
            <a:endParaRPr lang="en-US" dirty="0"/>
          </a:p>
          <a:p>
            <a:r>
              <a:rPr lang="en-US" sz="2600" dirty="0"/>
              <a:t>System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54 – 1270× faster than prior work</a:t>
            </a:r>
          </a:p>
          <a:p>
            <a:pPr lvl="1"/>
            <a:r>
              <a:rPr lang="en-US" dirty="0"/>
              <a:t>Scale to large datasets </a:t>
            </a:r>
            <a:r>
              <a:rPr lang="en-US" sz="2200" dirty="0"/>
              <a:t>(1 million records, 5000 features for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37990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469A-1A85-4EBD-87AE-83886775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2604053"/>
            <a:ext cx="10515600" cy="1110343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1033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0806" y="3895530"/>
            <a:ext cx="32515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50806" y="1988598"/>
            <a:ext cx="0" cy="190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96920" y="3139620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2392" y="373228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1108" y="2891474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443" y="3601052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5863" y="3583232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02039" y="3675254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2702" y="3480656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6491" y="3569916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1861" y="340545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78751" y="3469466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77653" y="3380661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26608" y="333387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7097" y="314834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66152" y="304026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51688" y="317724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62608" y="304026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34726" y="324360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62608" y="325848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27992" y="300838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93679" y="291169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35989" y="372144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52628" y="3269865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92793" y="276023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35989" y="372144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11898" y="2749332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79606" y="3710926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21315" y="1491320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034772" y="2188167"/>
            <a:ext cx="2954478" cy="1608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08497"/>
              </p:ext>
            </p:extLst>
          </p:nvPr>
        </p:nvGraphicFramePr>
        <p:xfrm>
          <a:off x="1752398" y="5724071"/>
          <a:ext cx="31511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Equation" r:id="rId3" imgW="1498320" imgH="291960" progId="Equation.DSMT4">
                  <p:embed/>
                </p:oleObj>
              </mc:Choice>
              <mc:Fallback>
                <p:oleObj name="Equation" r:id="rId3" imgW="1498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398" y="5724071"/>
                        <a:ext cx="3151187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716430" y="5174028"/>
            <a:ext cx="2518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Output: model </a:t>
            </a:r>
            <a:r>
              <a:rPr lang="en-US" sz="2200" b="1" dirty="0"/>
              <a:t>w</a:t>
            </a:r>
          </a:p>
        </p:txBody>
      </p:sp>
      <p:sp>
        <p:nvSpPr>
          <p:cNvPr id="78" name="Oval 77"/>
          <p:cNvSpPr/>
          <p:nvPr/>
        </p:nvSpPr>
        <p:spPr>
          <a:xfrm>
            <a:off x="4033300" y="243147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38344" y="258026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34800" y="258026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900184" y="254838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765871" y="245170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984090" y="2289337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440274" y="2517624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945318" y="266641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141774" y="266641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307158" y="2634533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172845" y="253784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391064" y="2375482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148360" y="2680860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653404" y="282964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849860" y="282964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015244" y="2797769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80931" y="2701084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099150" y="2538718"/>
            <a:ext cx="62144" cy="64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2268" y="4603790"/>
            <a:ext cx="4944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Input: data value pairs (</a:t>
            </a:r>
            <a:r>
              <a:rPr lang="en-US" sz="2200" b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3481" y="1526933"/>
            <a:ext cx="4910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Stochastic Gradient Decent (SGD):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110529" y="3925948"/>
            <a:ext cx="3710865" cy="12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10529" y="2218585"/>
            <a:ext cx="0" cy="1707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893989" y="373913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832679" y="2250022"/>
            <a:ext cx="2179572" cy="1580234"/>
          </a:xfrm>
          <a:custGeom>
            <a:avLst/>
            <a:gdLst>
              <a:gd name="connsiteX0" fmla="*/ 0 w 2982897"/>
              <a:gd name="connsiteY0" fmla="*/ 0 h 1580234"/>
              <a:gd name="connsiteX1" fmla="*/ 1553592 w 2982897"/>
              <a:gd name="connsiteY1" fmla="*/ 1580226 h 1580234"/>
              <a:gd name="connsiteX2" fmla="*/ 2982897 w 2982897"/>
              <a:gd name="connsiteY2" fmla="*/ 17756 h 158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2897" h="1580234">
                <a:moveTo>
                  <a:pt x="0" y="0"/>
                </a:moveTo>
                <a:cubicBezTo>
                  <a:pt x="528221" y="788633"/>
                  <a:pt x="1056443" y="1577267"/>
                  <a:pt x="1553592" y="1580226"/>
                </a:cubicBezTo>
                <a:cubicBezTo>
                  <a:pt x="2050742" y="1583185"/>
                  <a:pt x="2516819" y="800470"/>
                  <a:pt x="2982897" y="1775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93773"/>
              </p:ext>
            </p:extLst>
          </p:nvPr>
        </p:nvGraphicFramePr>
        <p:xfrm>
          <a:off x="7830957" y="5429729"/>
          <a:ext cx="3802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Equation" r:id="rId5" imgW="1866600" imgH="228600" progId="Equation.DSMT4">
                  <p:embed/>
                </p:oleObj>
              </mc:Choice>
              <mc:Fallback>
                <p:oleObj name="Equation" r:id="rId5" imgW="186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0957" y="5429729"/>
                        <a:ext cx="380206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9686104" y="2791826"/>
            <a:ext cx="177554" cy="1512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303118" y="2914339"/>
            <a:ext cx="471763" cy="1018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47411" y="4434862"/>
            <a:ext cx="4884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Initialize </a:t>
            </a:r>
            <a:r>
              <a:rPr lang="en-US" sz="2200" b="1" dirty="0"/>
              <a:t>w</a:t>
            </a:r>
            <a:r>
              <a:rPr lang="en-US" sz="2200" dirty="0"/>
              <a:t> randomly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457200" indent="-457200">
              <a:buAutoNum type="arabicPeriod"/>
            </a:pPr>
            <a:r>
              <a:rPr lang="en-US" sz="2200" dirty="0"/>
              <a:t>Select a random sample (</a:t>
            </a:r>
            <a:r>
              <a:rPr lang="en-US" sz="2200" b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457200" indent="-457200">
              <a:buAutoNum type="arabicPeriod"/>
            </a:pPr>
            <a:r>
              <a:rPr lang="en-US" sz="2200" dirty="0"/>
              <a:t>Update 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5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73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3" grpId="0"/>
      <p:bldP spid="4" grpId="0"/>
      <p:bldP spid="57" grpId="0"/>
      <p:bldP spid="7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1176</Words>
  <Application>Microsoft Office PowerPoint</Application>
  <PresentationFormat>Widescreen</PresentationFormat>
  <Paragraphs>373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Georgia</vt:lpstr>
      <vt:lpstr>Times New Roman</vt:lpstr>
      <vt:lpstr>Office Theme</vt:lpstr>
      <vt:lpstr>Equation</vt:lpstr>
      <vt:lpstr>Acrobat Document</vt:lpstr>
      <vt:lpstr>SecureML: A System for Scalable Privacy-Preserving Machine Learning</vt:lpstr>
      <vt:lpstr>Machine Learning</vt:lpstr>
      <vt:lpstr>Machine Learning</vt:lpstr>
      <vt:lpstr>Example: Fraud Detection</vt:lpstr>
      <vt:lpstr>Privacy-preserving Machine Learning</vt:lpstr>
      <vt:lpstr>Two-server Model</vt:lpstr>
      <vt:lpstr>Our Contributions</vt:lpstr>
      <vt:lpstr>Linear Regression</vt:lpstr>
      <vt:lpstr>Linear Regression</vt:lpstr>
      <vt:lpstr>Secret Sharing</vt:lpstr>
      <vt:lpstr>Secret Sharing and Addition</vt:lpstr>
      <vt:lpstr>Secret Sharing and Multiplication Triplets</vt:lpstr>
      <vt:lpstr>Privacy-preserving Linear Regression</vt:lpstr>
      <vt:lpstr>Decimal Multiplications in Integer Fields</vt:lpstr>
      <vt:lpstr>Truncation on shared values</vt:lpstr>
      <vt:lpstr>Privacy-preserving Linear Regression</vt:lpstr>
      <vt:lpstr>Effects of Our Technique</vt:lpstr>
      <vt:lpstr>Logistic Regression</vt:lpstr>
      <vt:lpstr>Logistic Regression</vt:lpstr>
      <vt:lpstr>Privacy-preserving Logistic Regression</vt:lpstr>
      <vt:lpstr>Privacy-preserving Logistic Regression</vt:lpstr>
      <vt:lpstr>Privacy-preserving Logistic Regression</vt:lpstr>
      <vt:lpstr>Vectorization</vt:lpstr>
      <vt:lpstr>Vectorization</vt:lpstr>
      <vt:lpstr>Neural Networks</vt:lpstr>
      <vt:lpstr>Neural Networks</vt:lpstr>
      <vt:lpstr>Experimental Results</vt:lpstr>
      <vt:lpstr>Experiments Results: Linear Regression</vt:lpstr>
      <vt:lpstr>Experiments Results: Logistic Regression</vt:lpstr>
      <vt:lpstr>Experiments: Neural Networks</vt:lpstr>
      <vt:lpstr>Summary</vt:lpstr>
      <vt:lpstr>Future Work</vt:lpstr>
      <vt:lpstr>Large Scale Logistic Regression</vt:lpstr>
      <vt:lpstr>Garbled Circuits</vt:lpstr>
      <vt:lpstr>Garbled Circuits</vt:lpstr>
      <vt:lpstr>Switching Between Secret Sharing and GC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SecureML: A System for Scalable Privacy-Preserving Machine Learning</dc:title>
  <dc:creator>starzyp</dc:creator>
  <cp:lastModifiedBy>star</cp:lastModifiedBy>
  <cp:revision>170</cp:revision>
  <dcterms:created xsi:type="dcterms:W3CDTF">2017-05-11T21:39:49Z</dcterms:created>
  <dcterms:modified xsi:type="dcterms:W3CDTF">2017-08-25T06:15:49Z</dcterms:modified>
</cp:coreProperties>
</file>