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70" r:id="rId9"/>
    <p:sldId id="264" r:id="rId10"/>
    <p:sldId id="265" r:id="rId11"/>
    <p:sldId id="268"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D8089E-ACA3-441C-AE55-175353967645}" v="1355" dt="2025-03-03T11:03:47.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_rels/data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2605A7-E178-4388-BBAF-CFB2EEF2814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126DB00-A6C1-49B0-9CD5-89F0A494952B}">
      <dgm:prSet/>
      <dgm:spPr/>
      <dgm:t>
        <a:bodyPr/>
        <a:lstStyle/>
        <a:p>
          <a:pPr>
            <a:lnSpc>
              <a:spcPct val="100000"/>
            </a:lnSpc>
          </a:pPr>
          <a:r>
            <a:rPr lang="en-GB" b="1" dirty="0"/>
            <a:t>Process: </a:t>
          </a:r>
          <a:r>
            <a:rPr lang="en-GB" dirty="0"/>
            <a:t>The project analysed data, looking for patterns and trends that could indicate problems or opportunities within current processes.</a:t>
          </a:r>
          <a:endParaRPr lang="en-US" dirty="0"/>
        </a:p>
      </dgm:t>
    </dgm:pt>
    <dgm:pt modelId="{46035557-77C5-4D5B-A4AF-493E6AB80588}" type="parTrans" cxnId="{04E98E06-DA4C-4BD4-90E6-434A30D97A88}">
      <dgm:prSet/>
      <dgm:spPr/>
      <dgm:t>
        <a:bodyPr/>
        <a:lstStyle/>
        <a:p>
          <a:endParaRPr lang="en-US"/>
        </a:p>
      </dgm:t>
    </dgm:pt>
    <dgm:pt modelId="{1189A825-6252-4F6B-A9AD-945D3865A62B}" type="sibTrans" cxnId="{04E98E06-DA4C-4BD4-90E6-434A30D97A88}">
      <dgm:prSet/>
      <dgm:spPr/>
      <dgm:t>
        <a:bodyPr/>
        <a:lstStyle/>
        <a:p>
          <a:endParaRPr lang="en-US"/>
        </a:p>
      </dgm:t>
    </dgm:pt>
    <dgm:pt modelId="{585D4EC6-9C7C-48FE-AF75-AD20D4A31C60}">
      <dgm:prSet/>
      <dgm:spPr/>
      <dgm:t>
        <a:bodyPr/>
        <a:lstStyle/>
        <a:p>
          <a:pPr>
            <a:lnSpc>
              <a:spcPct val="100000"/>
            </a:lnSpc>
          </a:pPr>
          <a:r>
            <a:rPr lang="en-GB" b="1" dirty="0"/>
            <a:t>Hypothesis &amp; objectives: </a:t>
          </a:r>
          <a:r>
            <a:rPr lang="en-GB" dirty="0"/>
            <a:t>Average ticket resolution time &amp; sum of ticket resolution time are influenced by other variables within the dataset of IT ticket data. </a:t>
          </a:r>
          <a:endParaRPr lang="en-US" dirty="0"/>
        </a:p>
      </dgm:t>
    </dgm:pt>
    <dgm:pt modelId="{9D502874-D4BC-47A7-A1C8-6782727B4BAC}" type="parTrans" cxnId="{9C5FC799-9E83-4861-9D9F-F672D0F0A9F4}">
      <dgm:prSet/>
      <dgm:spPr/>
      <dgm:t>
        <a:bodyPr/>
        <a:lstStyle/>
        <a:p>
          <a:endParaRPr lang="en-US"/>
        </a:p>
      </dgm:t>
    </dgm:pt>
    <dgm:pt modelId="{9C9C8A27-D533-4BD6-8A0D-DB06AB35E1E7}" type="sibTrans" cxnId="{9C5FC799-9E83-4861-9D9F-F672D0F0A9F4}">
      <dgm:prSet/>
      <dgm:spPr/>
      <dgm:t>
        <a:bodyPr/>
        <a:lstStyle/>
        <a:p>
          <a:endParaRPr lang="en-US"/>
        </a:p>
      </dgm:t>
    </dgm:pt>
    <dgm:pt modelId="{C54A962D-E2C3-494A-AE84-42D3D4A84220}">
      <dgm:prSet/>
      <dgm:spPr/>
      <dgm:t>
        <a:bodyPr/>
        <a:lstStyle/>
        <a:p>
          <a:pPr>
            <a:lnSpc>
              <a:spcPct val="100000"/>
            </a:lnSpc>
          </a:pPr>
          <a:r>
            <a:rPr lang="en-GB" b="1" dirty="0"/>
            <a:t>Key Findings: </a:t>
          </a:r>
          <a:r>
            <a:rPr lang="en-GB" b="0" dirty="0"/>
            <a:t>There are notable relationships between the sum or average of resolution time and other characteristics of tickets…</a:t>
          </a:r>
          <a:endParaRPr lang="en-US" dirty="0"/>
        </a:p>
      </dgm:t>
    </dgm:pt>
    <dgm:pt modelId="{EBC7FCB4-8330-4A89-AD37-C28CFF96AE1F}" type="parTrans" cxnId="{17D4C598-6230-4C6D-A9B0-346535D73957}">
      <dgm:prSet/>
      <dgm:spPr/>
      <dgm:t>
        <a:bodyPr/>
        <a:lstStyle/>
        <a:p>
          <a:endParaRPr lang="en-US"/>
        </a:p>
      </dgm:t>
    </dgm:pt>
    <dgm:pt modelId="{F77430D5-7A88-4305-AA11-E0750843D56F}" type="sibTrans" cxnId="{17D4C598-6230-4C6D-A9B0-346535D73957}">
      <dgm:prSet/>
      <dgm:spPr/>
      <dgm:t>
        <a:bodyPr/>
        <a:lstStyle/>
        <a:p>
          <a:endParaRPr lang="en-US"/>
        </a:p>
      </dgm:t>
    </dgm:pt>
    <dgm:pt modelId="{205E612E-E0D9-4053-ABA7-A98CD40BE018}">
      <dgm:prSet/>
      <dgm:spPr/>
      <dgm:t>
        <a:bodyPr/>
        <a:lstStyle/>
        <a:p>
          <a:pPr>
            <a:lnSpc>
              <a:spcPct val="100000"/>
            </a:lnSpc>
          </a:pPr>
          <a:r>
            <a:rPr lang="en-GB" b="1" dirty="0"/>
            <a:t>Recommendations: </a:t>
          </a:r>
          <a:r>
            <a:rPr lang="en-GB" b="0" dirty="0"/>
            <a:t>Continuous improvement, Automation, prevention. </a:t>
          </a:r>
          <a:endParaRPr lang="en-US" dirty="0"/>
        </a:p>
      </dgm:t>
    </dgm:pt>
    <dgm:pt modelId="{FB38F41F-59CB-4D01-AC50-2945813E18E2}" type="parTrans" cxnId="{0C2189F9-ECB3-4E27-89F2-AF154A4FB14D}">
      <dgm:prSet/>
      <dgm:spPr/>
      <dgm:t>
        <a:bodyPr/>
        <a:lstStyle/>
        <a:p>
          <a:endParaRPr lang="en-US"/>
        </a:p>
      </dgm:t>
    </dgm:pt>
    <dgm:pt modelId="{DD6D5C7C-E058-473C-B807-A1E031AD04B6}" type="sibTrans" cxnId="{0C2189F9-ECB3-4E27-89F2-AF154A4FB14D}">
      <dgm:prSet/>
      <dgm:spPr/>
      <dgm:t>
        <a:bodyPr/>
        <a:lstStyle/>
        <a:p>
          <a:endParaRPr lang="en-US"/>
        </a:p>
      </dgm:t>
    </dgm:pt>
    <dgm:pt modelId="{C92DA387-7BCB-4832-AF15-6D7EAC163ABA}" type="pres">
      <dgm:prSet presAssocID="{F12605A7-E178-4388-BBAF-CFB2EEF28144}" presName="root" presStyleCnt="0">
        <dgm:presLayoutVars>
          <dgm:dir/>
          <dgm:resizeHandles val="exact"/>
        </dgm:presLayoutVars>
      </dgm:prSet>
      <dgm:spPr/>
    </dgm:pt>
    <dgm:pt modelId="{DADB3DA9-3FEA-468D-A633-FE265F4ADD1E}" type="pres">
      <dgm:prSet presAssocID="{6126DB00-A6C1-49B0-9CD5-89F0A494952B}" presName="compNode" presStyleCnt="0"/>
      <dgm:spPr/>
    </dgm:pt>
    <dgm:pt modelId="{B31EA5C1-E7A8-4413-A003-D2A74CE81442}" type="pres">
      <dgm:prSet presAssocID="{6126DB00-A6C1-49B0-9CD5-89F0A494952B}" presName="bgRect" presStyleLbl="bgShp" presStyleIdx="0" presStyleCnt="4"/>
      <dgm:spPr/>
    </dgm:pt>
    <dgm:pt modelId="{E3ACB39E-F455-47F3-9C8C-F467100198EA}" type="pres">
      <dgm:prSet presAssocID="{6126DB00-A6C1-49B0-9CD5-89F0A494952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B798D316-76D6-4D22-BCDE-FE577E06FF4E}" type="pres">
      <dgm:prSet presAssocID="{6126DB00-A6C1-49B0-9CD5-89F0A494952B}" presName="spaceRect" presStyleCnt="0"/>
      <dgm:spPr/>
    </dgm:pt>
    <dgm:pt modelId="{BDD9E8C5-8918-4C55-86F3-D2F07176D509}" type="pres">
      <dgm:prSet presAssocID="{6126DB00-A6C1-49B0-9CD5-89F0A494952B}" presName="parTx" presStyleLbl="revTx" presStyleIdx="0" presStyleCnt="4">
        <dgm:presLayoutVars>
          <dgm:chMax val="0"/>
          <dgm:chPref val="0"/>
        </dgm:presLayoutVars>
      </dgm:prSet>
      <dgm:spPr/>
    </dgm:pt>
    <dgm:pt modelId="{91262F65-40E5-4175-B30C-2D9599068424}" type="pres">
      <dgm:prSet presAssocID="{1189A825-6252-4F6B-A9AD-945D3865A62B}" presName="sibTrans" presStyleCnt="0"/>
      <dgm:spPr/>
    </dgm:pt>
    <dgm:pt modelId="{1106AFBA-0F11-441E-BEE1-BBF36C2FEB1C}" type="pres">
      <dgm:prSet presAssocID="{585D4EC6-9C7C-48FE-AF75-AD20D4A31C60}" presName="compNode" presStyleCnt="0"/>
      <dgm:spPr/>
    </dgm:pt>
    <dgm:pt modelId="{4E7125C8-AA92-4C32-9DD4-CD3A3ACB8EFC}" type="pres">
      <dgm:prSet presAssocID="{585D4EC6-9C7C-48FE-AF75-AD20D4A31C60}" presName="bgRect" presStyleLbl="bgShp" presStyleIdx="1" presStyleCnt="4"/>
      <dgm:spPr/>
    </dgm:pt>
    <dgm:pt modelId="{F5AF67C4-D960-4E08-A29C-D77E4BAFE4BE}" type="pres">
      <dgm:prSet presAssocID="{585D4EC6-9C7C-48FE-AF75-AD20D4A31C6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2F2F224A-7AB5-43CC-946F-5A3AB40BC9BC}" type="pres">
      <dgm:prSet presAssocID="{585D4EC6-9C7C-48FE-AF75-AD20D4A31C60}" presName="spaceRect" presStyleCnt="0"/>
      <dgm:spPr/>
    </dgm:pt>
    <dgm:pt modelId="{72FBA517-A065-4A0A-9A36-8097A2B7C90D}" type="pres">
      <dgm:prSet presAssocID="{585D4EC6-9C7C-48FE-AF75-AD20D4A31C60}" presName="parTx" presStyleLbl="revTx" presStyleIdx="1" presStyleCnt="4">
        <dgm:presLayoutVars>
          <dgm:chMax val="0"/>
          <dgm:chPref val="0"/>
        </dgm:presLayoutVars>
      </dgm:prSet>
      <dgm:spPr/>
    </dgm:pt>
    <dgm:pt modelId="{17B733FF-373C-4CE6-9CB4-8D585AB0AF84}" type="pres">
      <dgm:prSet presAssocID="{9C9C8A27-D533-4BD6-8A0D-DB06AB35E1E7}" presName="sibTrans" presStyleCnt="0"/>
      <dgm:spPr/>
    </dgm:pt>
    <dgm:pt modelId="{2000A732-B034-4F92-8634-D798488C216E}" type="pres">
      <dgm:prSet presAssocID="{C54A962D-E2C3-494A-AE84-42D3D4A84220}" presName="compNode" presStyleCnt="0"/>
      <dgm:spPr/>
    </dgm:pt>
    <dgm:pt modelId="{3CE529DF-6589-4FA8-8AEE-3FE0A19CFD96}" type="pres">
      <dgm:prSet presAssocID="{C54A962D-E2C3-494A-AE84-42D3D4A84220}" presName="bgRect" presStyleLbl="bgShp" presStyleIdx="2" presStyleCnt="4"/>
      <dgm:spPr/>
    </dgm:pt>
    <dgm:pt modelId="{9AE1EAAA-A8AB-466B-BEF5-C7C679663BCC}" type="pres">
      <dgm:prSet presAssocID="{C54A962D-E2C3-494A-AE84-42D3D4A8422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3959B2E4-AD57-4D7D-82CC-944A49A9BCEC}" type="pres">
      <dgm:prSet presAssocID="{C54A962D-E2C3-494A-AE84-42D3D4A84220}" presName="spaceRect" presStyleCnt="0"/>
      <dgm:spPr/>
    </dgm:pt>
    <dgm:pt modelId="{C4BE39FA-66C1-4BEA-9F4B-707099BE54D4}" type="pres">
      <dgm:prSet presAssocID="{C54A962D-E2C3-494A-AE84-42D3D4A84220}" presName="parTx" presStyleLbl="revTx" presStyleIdx="2" presStyleCnt="4">
        <dgm:presLayoutVars>
          <dgm:chMax val="0"/>
          <dgm:chPref val="0"/>
        </dgm:presLayoutVars>
      </dgm:prSet>
      <dgm:spPr/>
    </dgm:pt>
    <dgm:pt modelId="{7B821AF9-4911-4B71-B578-FF3DC1CB0838}" type="pres">
      <dgm:prSet presAssocID="{F77430D5-7A88-4305-AA11-E0750843D56F}" presName="sibTrans" presStyleCnt="0"/>
      <dgm:spPr/>
    </dgm:pt>
    <dgm:pt modelId="{A1DD1BBF-CCE0-45BF-9FED-B0512919010F}" type="pres">
      <dgm:prSet presAssocID="{205E612E-E0D9-4053-ABA7-A98CD40BE018}" presName="compNode" presStyleCnt="0"/>
      <dgm:spPr/>
    </dgm:pt>
    <dgm:pt modelId="{CE5C93DF-4BB9-4B1F-BBA3-D6AA6572C837}" type="pres">
      <dgm:prSet presAssocID="{205E612E-E0D9-4053-ABA7-A98CD40BE018}" presName="bgRect" presStyleLbl="bgShp" presStyleIdx="3" presStyleCnt="4"/>
      <dgm:spPr/>
    </dgm:pt>
    <dgm:pt modelId="{59185BDC-1FE7-4872-95FA-A569DBD4780E}" type="pres">
      <dgm:prSet presAssocID="{205E612E-E0D9-4053-ABA7-A98CD40BE01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9FC6A880-5D91-4BDF-99CD-21C31878463A}" type="pres">
      <dgm:prSet presAssocID="{205E612E-E0D9-4053-ABA7-A98CD40BE018}" presName="spaceRect" presStyleCnt="0"/>
      <dgm:spPr/>
    </dgm:pt>
    <dgm:pt modelId="{43CDC0B9-B210-4D87-BD04-6DC3635B43FF}" type="pres">
      <dgm:prSet presAssocID="{205E612E-E0D9-4053-ABA7-A98CD40BE018}" presName="parTx" presStyleLbl="revTx" presStyleIdx="3" presStyleCnt="4">
        <dgm:presLayoutVars>
          <dgm:chMax val="0"/>
          <dgm:chPref val="0"/>
        </dgm:presLayoutVars>
      </dgm:prSet>
      <dgm:spPr/>
    </dgm:pt>
  </dgm:ptLst>
  <dgm:cxnLst>
    <dgm:cxn modelId="{04E98E06-DA4C-4BD4-90E6-434A30D97A88}" srcId="{F12605A7-E178-4388-BBAF-CFB2EEF28144}" destId="{6126DB00-A6C1-49B0-9CD5-89F0A494952B}" srcOrd="0" destOrd="0" parTransId="{46035557-77C5-4D5B-A4AF-493E6AB80588}" sibTransId="{1189A825-6252-4F6B-A9AD-945D3865A62B}"/>
    <dgm:cxn modelId="{FD98D843-15B9-42CA-90DC-27790F644AA7}" type="presOf" srcId="{6126DB00-A6C1-49B0-9CD5-89F0A494952B}" destId="{BDD9E8C5-8918-4C55-86F3-D2F07176D509}" srcOrd="0" destOrd="0" presId="urn:microsoft.com/office/officeart/2018/2/layout/IconVerticalSolidList"/>
    <dgm:cxn modelId="{FA662954-8FB0-4A4A-9567-92D040FC360A}" type="presOf" srcId="{205E612E-E0D9-4053-ABA7-A98CD40BE018}" destId="{43CDC0B9-B210-4D87-BD04-6DC3635B43FF}" srcOrd="0" destOrd="0" presId="urn:microsoft.com/office/officeart/2018/2/layout/IconVerticalSolidList"/>
    <dgm:cxn modelId="{17D4C598-6230-4C6D-A9B0-346535D73957}" srcId="{F12605A7-E178-4388-BBAF-CFB2EEF28144}" destId="{C54A962D-E2C3-494A-AE84-42D3D4A84220}" srcOrd="2" destOrd="0" parTransId="{EBC7FCB4-8330-4A89-AD37-C28CFF96AE1F}" sibTransId="{F77430D5-7A88-4305-AA11-E0750843D56F}"/>
    <dgm:cxn modelId="{9C5FC799-9E83-4861-9D9F-F672D0F0A9F4}" srcId="{F12605A7-E178-4388-BBAF-CFB2EEF28144}" destId="{585D4EC6-9C7C-48FE-AF75-AD20D4A31C60}" srcOrd="1" destOrd="0" parTransId="{9D502874-D4BC-47A7-A1C8-6782727B4BAC}" sibTransId="{9C9C8A27-D533-4BD6-8A0D-DB06AB35E1E7}"/>
    <dgm:cxn modelId="{DD7352A4-C3FB-4ED8-ADC0-F52ED4595924}" type="presOf" srcId="{585D4EC6-9C7C-48FE-AF75-AD20D4A31C60}" destId="{72FBA517-A065-4A0A-9A36-8097A2B7C90D}" srcOrd="0" destOrd="0" presId="urn:microsoft.com/office/officeart/2018/2/layout/IconVerticalSolidList"/>
    <dgm:cxn modelId="{25271EAF-B0DC-436F-B8D6-F4A0545C4A48}" type="presOf" srcId="{C54A962D-E2C3-494A-AE84-42D3D4A84220}" destId="{C4BE39FA-66C1-4BEA-9F4B-707099BE54D4}" srcOrd="0" destOrd="0" presId="urn:microsoft.com/office/officeart/2018/2/layout/IconVerticalSolidList"/>
    <dgm:cxn modelId="{EA5DD4D8-9E07-46F2-855F-1B1D7EEC180D}" type="presOf" srcId="{F12605A7-E178-4388-BBAF-CFB2EEF28144}" destId="{C92DA387-7BCB-4832-AF15-6D7EAC163ABA}" srcOrd="0" destOrd="0" presId="urn:microsoft.com/office/officeart/2018/2/layout/IconVerticalSolidList"/>
    <dgm:cxn modelId="{0C2189F9-ECB3-4E27-89F2-AF154A4FB14D}" srcId="{F12605A7-E178-4388-BBAF-CFB2EEF28144}" destId="{205E612E-E0D9-4053-ABA7-A98CD40BE018}" srcOrd="3" destOrd="0" parTransId="{FB38F41F-59CB-4D01-AC50-2945813E18E2}" sibTransId="{DD6D5C7C-E058-473C-B807-A1E031AD04B6}"/>
    <dgm:cxn modelId="{C8F7B4D2-A0E4-4BD5-8D20-BBB4028E75CB}" type="presParOf" srcId="{C92DA387-7BCB-4832-AF15-6D7EAC163ABA}" destId="{DADB3DA9-3FEA-468D-A633-FE265F4ADD1E}" srcOrd="0" destOrd="0" presId="urn:microsoft.com/office/officeart/2018/2/layout/IconVerticalSolidList"/>
    <dgm:cxn modelId="{B261C34E-EDDA-45A8-B78C-0ACB882F1E1F}" type="presParOf" srcId="{DADB3DA9-3FEA-468D-A633-FE265F4ADD1E}" destId="{B31EA5C1-E7A8-4413-A003-D2A74CE81442}" srcOrd="0" destOrd="0" presId="urn:microsoft.com/office/officeart/2018/2/layout/IconVerticalSolidList"/>
    <dgm:cxn modelId="{D58FAFAF-760A-4859-866D-F0CB64174698}" type="presParOf" srcId="{DADB3DA9-3FEA-468D-A633-FE265F4ADD1E}" destId="{E3ACB39E-F455-47F3-9C8C-F467100198EA}" srcOrd="1" destOrd="0" presId="urn:microsoft.com/office/officeart/2018/2/layout/IconVerticalSolidList"/>
    <dgm:cxn modelId="{88AFFF2E-EC13-4A54-B419-796E98C93141}" type="presParOf" srcId="{DADB3DA9-3FEA-468D-A633-FE265F4ADD1E}" destId="{B798D316-76D6-4D22-BCDE-FE577E06FF4E}" srcOrd="2" destOrd="0" presId="urn:microsoft.com/office/officeart/2018/2/layout/IconVerticalSolidList"/>
    <dgm:cxn modelId="{0C686337-7C62-41AF-A5B9-222BEBAE5505}" type="presParOf" srcId="{DADB3DA9-3FEA-468D-A633-FE265F4ADD1E}" destId="{BDD9E8C5-8918-4C55-86F3-D2F07176D509}" srcOrd="3" destOrd="0" presId="urn:microsoft.com/office/officeart/2018/2/layout/IconVerticalSolidList"/>
    <dgm:cxn modelId="{A93D088C-7220-48D0-B20B-7A68D787FC86}" type="presParOf" srcId="{C92DA387-7BCB-4832-AF15-6D7EAC163ABA}" destId="{91262F65-40E5-4175-B30C-2D9599068424}" srcOrd="1" destOrd="0" presId="urn:microsoft.com/office/officeart/2018/2/layout/IconVerticalSolidList"/>
    <dgm:cxn modelId="{2B3F6659-F232-4B03-A130-D96C118C853A}" type="presParOf" srcId="{C92DA387-7BCB-4832-AF15-6D7EAC163ABA}" destId="{1106AFBA-0F11-441E-BEE1-BBF36C2FEB1C}" srcOrd="2" destOrd="0" presId="urn:microsoft.com/office/officeart/2018/2/layout/IconVerticalSolidList"/>
    <dgm:cxn modelId="{F3F6A0A1-14C6-4DB3-A392-85F410AA9B64}" type="presParOf" srcId="{1106AFBA-0F11-441E-BEE1-BBF36C2FEB1C}" destId="{4E7125C8-AA92-4C32-9DD4-CD3A3ACB8EFC}" srcOrd="0" destOrd="0" presId="urn:microsoft.com/office/officeart/2018/2/layout/IconVerticalSolidList"/>
    <dgm:cxn modelId="{7AD36D11-F431-4D44-BDFE-5186C095BD1D}" type="presParOf" srcId="{1106AFBA-0F11-441E-BEE1-BBF36C2FEB1C}" destId="{F5AF67C4-D960-4E08-A29C-D77E4BAFE4BE}" srcOrd="1" destOrd="0" presId="urn:microsoft.com/office/officeart/2018/2/layout/IconVerticalSolidList"/>
    <dgm:cxn modelId="{57976FFC-63BD-455E-855F-C5DB3B34B046}" type="presParOf" srcId="{1106AFBA-0F11-441E-BEE1-BBF36C2FEB1C}" destId="{2F2F224A-7AB5-43CC-946F-5A3AB40BC9BC}" srcOrd="2" destOrd="0" presId="urn:microsoft.com/office/officeart/2018/2/layout/IconVerticalSolidList"/>
    <dgm:cxn modelId="{4E437BB2-3822-4325-AA02-8E9DE979E6B1}" type="presParOf" srcId="{1106AFBA-0F11-441E-BEE1-BBF36C2FEB1C}" destId="{72FBA517-A065-4A0A-9A36-8097A2B7C90D}" srcOrd="3" destOrd="0" presId="urn:microsoft.com/office/officeart/2018/2/layout/IconVerticalSolidList"/>
    <dgm:cxn modelId="{4970AD14-FFE6-4875-8D2E-A3312CD34F7A}" type="presParOf" srcId="{C92DA387-7BCB-4832-AF15-6D7EAC163ABA}" destId="{17B733FF-373C-4CE6-9CB4-8D585AB0AF84}" srcOrd="3" destOrd="0" presId="urn:microsoft.com/office/officeart/2018/2/layout/IconVerticalSolidList"/>
    <dgm:cxn modelId="{B78ECF8F-A94C-402A-A052-32D3054BCFCB}" type="presParOf" srcId="{C92DA387-7BCB-4832-AF15-6D7EAC163ABA}" destId="{2000A732-B034-4F92-8634-D798488C216E}" srcOrd="4" destOrd="0" presId="urn:microsoft.com/office/officeart/2018/2/layout/IconVerticalSolidList"/>
    <dgm:cxn modelId="{34F2A554-E1E1-4A91-AD81-A97D72DF15B3}" type="presParOf" srcId="{2000A732-B034-4F92-8634-D798488C216E}" destId="{3CE529DF-6589-4FA8-8AEE-3FE0A19CFD96}" srcOrd="0" destOrd="0" presId="urn:microsoft.com/office/officeart/2018/2/layout/IconVerticalSolidList"/>
    <dgm:cxn modelId="{6FB782CF-D4F0-45FE-BBA2-FC4926A8499F}" type="presParOf" srcId="{2000A732-B034-4F92-8634-D798488C216E}" destId="{9AE1EAAA-A8AB-466B-BEF5-C7C679663BCC}" srcOrd="1" destOrd="0" presId="urn:microsoft.com/office/officeart/2018/2/layout/IconVerticalSolidList"/>
    <dgm:cxn modelId="{97E9E4D7-628D-423A-A8B0-8F5C351F680F}" type="presParOf" srcId="{2000A732-B034-4F92-8634-D798488C216E}" destId="{3959B2E4-AD57-4D7D-82CC-944A49A9BCEC}" srcOrd="2" destOrd="0" presId="urn:microsoft.com/office/officeart/2018/2/layout/IconVerticalSolidList"/>
    <dgm:cxn modelId="{2D58DE7F-8E87-4DB7-BFBF-3F9731062611}" type="presParOf" srcId="{2000A732-B034-4F92-8634-D798488C216E}" destId="{C4BE39FA-66C1-4BEA-9F4B-707099BE54D4}" srcOrd="3" destOrd="0" presId="urn:microsoft.com/office/officeart/2018/2/layout/IconVerticalSolidList"/>
    <dgm:cxn modelId="{E3C01500-91B3-474B-A2D2-65F3039D8D4B}" type="presParOf" srcId="{C92DA387-7BCB-4832-AF15-6D7EAC163ABA}" destId="{7B821AF9-4911-4B71-B578-FF3DC1CB0838}" srcOrd="5" destOrd="0" presId="urn:microsoft.com/office/officeart/2018/2/layout/IconVerticalSolidList"/>
    <dgm:cxn modelId="{A2B3847F-A92C-44D7-9DE2-25E0B7645D50}" type="presParOf" srcId="{C92DA387-7BCB-4832-AF15-6D7EAC163ABA}" destId="{A1DD1BBF-CCE0-45BF-9FED-B0512919010F}" srcOrd="6" destOrd="0" presId="urn:microsoft.com/office/officeart/2018/2/layout/IconVerticalSolidList"/>
    <dgm:cxn modelId="{52AFE686-8EE1-4896-AFE2-DC6CAE4CF98C}" type="presParOf" srcId="{A1DD1BBF-CCE0-45BF-9FED-B0512919010F}" destId="{CE5C93DF-4BB9-4B1F-BBA3-D6AA6572C837}" srcOrd="0" destOrd="0" presId="urn:microsoft.com/office/officeart/2018/2/layout/IconVerticalSolidList"/>
    <dgm:cxn modelId="{98571967-9E93-4AD4-8CAE-7A06E3AB78D8}" type="presParOf" srcId="{A1DD1BBF-CCE0-45BF-9FED-B0512919010F}" destId="{59185BDC-1FE7-4872-95FA-A569DBD4780E}" srcOrd="1" destOrd="0" presId="urn:microsoft.com/office/officeart/2018/2/layout/IconVerticalSolidList"/>
    <dgm:cxn modelId="{468B33A2-20FF-4D53-9A7B-DDEBB4FB5D8D}" type="presParOf" srcId="{A1DD1BBF-CCE0-45BF-9FED-B0512919010F}" destId="{9FC6A880-5D91-4BDF-99CD-21C31878463A}" srcOrd="2" destOrd="0" presId="urn:microsoft.com/office/officeart/2018/2/layout/IconVerticalSolidList"/>
    <dgm:cxn modelId="{6E41C97F-C37F-4823-B289-085B5C222F64}" type="presParOf" srcId="{A1DD1BBF-CCE0-45BF-9FED-B0512919010F}" destId="{43CDC0B9-B210-4D87-BD04-6DC3635B43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BBB482-D002-4530-826C-51CC281ED34C}"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GB"/>
        </a:p>
      </dgm:t>
    </dgm:pt>
    <dgm:pt modelId="{6B5DB1B2-EFF4-4EB7-A573-7A3F4F0E6405}">
      <dgm:prSet phldrT="[Text]"/>
      <dgm:spPr/>
      <dgm:t>
        <a:bodyPr/>
        <a:lstStyle/>
        <a:p>
          <a:pPr>
            <a:lnSpc>
              <a:spcPct val="100000"/>
            </a:lnSpc>
            <a:defRPr b="1"/>
          </a:pPr>
          <a:r>
            <a:rPr lang="en-GB"/>
            <a:t>Data Cleaning for EDA</a:t>
          </a:r>
        </a:p>
      </dgm:t>
    </dgm:pt>
    <dgm:pt modelId="{A33A39AF-2365-4333-BB78-4B5DC0A86B23}" type="parTrans" cxnId="{4581D842-6BD6-445C-803D-BABE238C42DA}">
      <dgm:prSet/>
      <dgm:spPr/>
      <dgm:t>
        <a:bodyPr/>
        <a:lstStyle/>
        <a:p>
          <a:endParaRPr lang="en-GB"/>
        </a:p>
      </dgm:t>
    </dgm:pt>
    <dgm:pt modelId="{3889A275-B124-4079-A7DE-CD0E87B14C63}" type="sibTrans" cxnId="{4581D842-6BD6-445C-803D-BABE238C42DA}">
      <dgm:prSet/>
      <dgm:spPr/>
      <dgm:t>
        <a:bodyPr/>
        <a:lstStyle/>
        <a:p>
          <a:endParaRPr lang="en-GB"/>
        </a:p>
      </dgm:t>
    </dgm:pt>
    <dgm:pt modelId="{91CC5D9D-CB8E-4DC7-BFFE-BFD227E06F89}">
      <dgm:prSet phldrT="[Text]"/>
      <dgm:spPr/>
      <dgm:t>
        <a:bodyPr/>
        <a:lstStyle/>
        <a:p>
          <a:pPr>
            <a:lnSpc>
              <a:spcPct val="100000"/>
            </a:lnSpc>
            <a:defRPr b="1"/>
          </a:pPr>
          <a:r>
            <a:rPr lang="en-GB" dirty="0"/>
            <a:t>EDA (Exploratory data analysis)</a:t>
          </a:r>
        </a:p>
      </dgm:t>
    </dgm:pt>
    <dgm:pt modelId="{09F27A21-0813-426E-A106-3CD4C35BA74A}" type="parTrans" cxnId="{E39AA78C-5893-499B-B3ED-37302EFE67F2}">
      <dgm:prSet/>
      <dgm:spPr/>
      <dgm:t>
        <a:bodyPr/>
        <a:lstStyle/>
        <a:p>
          <a:endParaRPr lang="en-GB"/>
        </a:p>
      </dgm:t>
    </dgm:pt>
    <dgm:pt modelId="{C2237295-F5C9-4A6B-84B9-2D2E5F0C30EF}" type="sibTrans" cxnId="{E39AA78C-5893-499B-B3ED-37302EFE67F2}">
      <dgm:prSet/>
      <dgm:spPr/>
      <dgm:t>
        <a:bodyPr/>
        <a:lstStyle/>
        <a:p>
          <a:endParaRPr lang="en-GB"/>
        </a:p>
      </dgm:t>
    </dgm:pt>
    <dgm:pt modelId="{9B8DB940-372F-4328-87DF-3A747E9DEACC}">
      <dgm:prSet phldrT="[Text]"/>
      <dgm:spPr/>
      <dgm:t>
        <a:bodyPr/>
        <a:lstStyle/>
        <a:p>
          <a:pPr>
            <a:lnSpc>
              <a:spcPct val="100000"/>
            </a:lnSpc>
            <a:defRPr b="1"/>
          </a:pPr>
          <a:r>
            <a:rPr lang="en-GB" dirty="0"/>
            <a:t>Data cleaning for advanced analysis</a:t>
          </a:r>
        </a:p>
      </dgm:t>
    </dgm:pt>
    <dgm:pt modelId="{4342D711-5EE6-46EA-81A2-55CFABB9E20B}" type="parTrans" cxnId="{2AB828B9-15C1-4FEF-A8AA-C3DEB3295AE6}">
      <dgm:prSet/>
      <dgm:spPr/>
      <dgm:t>
        <a:bodyPr/>
        <a:lstStyle/>
        <a:p>
          <a:endParaRPr lang="en-GB"/>
        </a:p>
      </dgm:t>
    </dgm:pt>
    <dgm:pt modelId="{E88C2A38-F6B3-4AF4-A3FD-B53877E417E5}" type="sibTrans" cxnId="{2AB828B9-15C1-4FEF-A8AA-C3DEB3295AE6}">
      <dgm:prSet/>
      <dgm:spPr/>
      <dgm:t>
        <a:bodyPr/>
        <a:lstStyle/>
        <a:p>
          <a:endParaRPr lang="en-GB"/>
        </a:p>
      </dgm:t>
    </dgm:pt>
    <dgm:pt modelId="{97FE3E0D-BA02-4614-A12B-E5052E88AD7E}">
      <dgm:prSet phldrT="[Text]"/>
      <dgm:spPr/>
      <dgm:t>
        <a:bodyPr/>
        <a:lstStyle/>
        <a:p>
          <a:pPr>
            <a:lnSpc>
              <a:spcPct val="100000"/>
            </a:lnSpc>
            <a:defRPr b="1"/>
          </a:pPr>
          <a:r>
            <a:rPr lang="en-GB"/>
            <a:t>Advanced analysis (Linear regression)</a:t>
          </a:r>
        </a:p>
      </dgm:t>
    </dgm:pt>
    <dgm:pt modelId="{E865E51C-E962-4AB9-AA07-D63AD61891E2}" type="parTrans" cxnId="{D3204762-57B8-4F1C-A2EF-698A18CB15D5}">
      <dgm:prSet/>
      <dgm:spPr/>
      <dgm:t>
        <a:bodyPr/>
        <a:lstStyle/>
        <a:p>
          <a:endParaRPr lang="en-GB"/>
        </a:p>
      </dgm:t>
    </dgm:pt>
    <dgm:pt modelId="{51C15CDB-04E8-4E22-B278-8120C0F86568}" type="sibTrans" cxnId="{D3204762-57B8-4F1C-A2EF-698A18CB15D5}">
      <dgm:prSet/>
      <dgm:spPr/>
      <dgm:t>
        <a:bodyPr/>
        <a:lstStyle/>
        <a:p>
          <a:endParaRPr lang="en-GB"/>
        </a:p>
      </dgm:t>
    </dgm:pt>
    <dgm:pt modelId="{FA02293E-993C-44AB-B401-011A352E53C5}">
      <dgm:prSet phldrT="[Text]"/>
      <dgm:spPr/>
      <dgm:t>
        <a:bodyPr/>
        <a:lstStyle/>
        <a:p>
          <a:pPr>
            <a:lnSpc>
              <a:spcPct val="100000"/>
            </a:lnSpc>
            <a:defRPr b="1"/>
          </a:pPr>
          <a:r>
            <a:rPr lang="en-GB"/>
            <a:t>Advanced analysis (Random  forest regression)</a:t>
          </a:r>
        </a:p>
      </dgm:t>
    </dgm:pt>
    <dgm:pt modelId="{B64813F5-800C-47DF-8279-60B21439719C}" type="parTrans" cxnId="{55963622-D243-4C35-9CB5-978C8CB037E0}">
      <dgm:prSet/>
      <dgm:spPr/>
      <dgm:t>
        <a:bodyPr/>
        <a:lstStyle/>
        <a:p>
          <a:endParaRPr lang="en-GB"/>
        </a:p>
      </dgm:t>
    </dgm:pt>
    <dgm:pt modelId="{E6C13450-CF6D-4782-A020-4D40DBCBFD78}" type="sibTrans" cxnId="{55963622-D243-4C35-9CB5-978C8CB037E0}">
      <dgm:prSet/>
      <dgm:spPr/>
      <dgm:t>
        <a:bodyPr/>
        <a:lstStyle/>
        <a:p>
          <a:endParaRPr lang="en-GB"/>
        </a:p>
      </dgm:t>
    </dgm:pt>
    <dgm:pt modelId="{5D6F21A7-0149-4295-BEC9-19A454B351D7}">
      <dgm:prSet phldrT="[Text]"/>
      <dgm:spPr/>
      <dgm:t>
        <a:bodyPr/>
        <a:lstStyle/>
        <a:p>
          <a:pPr>
            <a:lnSpc>
              <a:spcPct val="100000"/>
            </a:lnSpc>
            <a:defRPr b="1"/>
          </a:pPr>
          <a:r>
            <a:rPr lang="en-GB"/>
            <a:t>Advanced analysis (K-means clustering)</a:t>
          </a:r>
        </a:p>
      </dgm:t>
    </dgm:pt>
    <dgm:pt modelId="{11D56F15-A4F2-4371-BF85-DE51F08823C4}" type="parTrans" cxnId="{D1BB46A2-3F71-40DA-A2A9-86C963976687}">
      <dgm:prSet/>
      <dgm:spPr/>
      <dgm:t>
        <a:bodyPr/>
        <a:lstStyle/>
        <a:p>
          <a:endParaRPr lang="en-GB"/>
        </a:p>
      </dgm:t>
    </dgm:pt>
    <dgm:pt modelId="{7A91AC68-C030-4485-8CFF-75A66A38CB6D}" type="sibTrans" cxnId="{D1BB46A2-3F71-40DA-A2A9-86C963976687}">
      <dgm:prSet/>
      <dgm:spPr/>
      <dgm:t>
        <a:bodyPr/>
        <a:lstStyle/>
        <a:p>
          <a:endParaRPr lang="en-GB"/>
        </a:p>
      </dgm:t>
    </dgm:pt>
    <dgm:pt modelId="{F9BA4A29-33BB-4AB8-A06E-66BC825C063B}">
      <dgm:prSet phldrT="[Text]" custT="1"/>
      <dgm:spPr/>
      <dgm:t>
        <a:bodyPr/>
        <a:lstStyle/>
        <a:p>
          <a:pPr>
            <a:lnSpc>
              <a:spcPct val="100000"/>
            </a:lnSpc>
            <a:defRPr b="1"/>
          </a:pPr>
          <a:r>
            <a:rPr lang="en-GB" sz="1200" dirty="0"/>
            <a:t>Develop</a:t>
          </a:r>
          <a:r>
            <a:rPr lang="en-GB" sz="1200" baseline="0" dirty="0"/>
            <a:t> Recommendations</a:t>
          </a:r>
          <a:endParaRPr lang="en-GB" sz="1200" dirty="0"/>
        </a:p>
      </dgm:t>
    </dgm:pt>
    <dgm:pt modelId="{C129BBC4-735E-42FF-B968-E5B22866A988}" type="parTrans" cxnId="{9632E33A-49FA-4F9B-B1EE-1813E1F751C1}">
      <dgm:prSet/>
      <dgm:spPr/>
      <dgm:t>
        <a:bodyPr/>
        <a:lstStyle/>
        <a:p>
          <a:endParaRPr lang="en-GB"/>
        </a:p>
      </dgm:t>
    </dgm:pt>
    <dgm:pt modelId="{DC591D00-91E3-4D56-9429-6A0E5C9A54A6}" type="sibTrans" cxnId="{9632E33A-49FA-4F9B-B1EE-1813E1F751C1}">
      <dgm:prSet/>
      <dgm:spPr/>
      <dgm:t>
        <a:bodyPr/>
        <a:lstStyle/>
        <a:p>
          <a:endParaRPr lang="en-GB"/>
        </a:p>
      </dgm:t>
    </dgm:pt>
    <dgm:pt modelId="{FC2AC9A5-EC98-4ECB-AB11-D0BAD5DA7EC5}" type="pres">
      <dgm:prSet presAssocID="{D4BBB482-D002-4530-826C-51CC281ED34C}" presName="root" presStyleCnt="0">
        <dgm:presLayoutVars>
          <dgm:dir/>
          <dgm:resizeHandles val="exact"/>
        </dgm:presLayoutVars>
      </dgm:prSet>
      <dgm:spPr/>
    </dgm:pt>
    <dgm:pt modelId="{5763BD1A-8433-47F0-8755-63B6E88EB59A}" type="pres">
      <dgm:prSet presAssocID="{6B5DB1B2-EFF4-4EB7-A573-7A3F4F0E6405}" presName="compNode" presStyleCnt="0"/>
      <dgm:spPr/>
    </dgm:pt>
    <dgm:pt modelId="{BFD4F9DC-B488-4B8F-9FEA-19FDBDA97D1A}" type="pres">
      <dgm:prSet presAssocID="{6B5DB1B2-EFF4-4EB7-A573-7A3F4F0E640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D4F4C599-1EAA-411D-8365-0E7BEC549DFB}" type="pres">
      <dgm:prSet presAssocID="{6B5DB1B2-EFF4-4EB7-A573-7A3F4F0E6405}" presName="iconSpace" presStyleCnt="0"/>
      <dgm:spPr/>
    </dgm:pt>
    <dgm:pt modelId="{86F2A631-A4A1-45F4-84EC-A7DEB9D793C5}" type="pres">
      <dgm:prSet presAssocID="{6B5DB1B2-EFF4-4EB7-A573-7A3F4F0E6405}" presName="parTx" presStyleLbl="revTx" presStyleIdx="0" presStyleCnt="14">
        <dgm:presLayoutVars>
          <dgm:chMax val="0"/>
          <dgm:chPref val="0"/>
        </dgm:presLayoutVars>
      </dgm:prSet>
      <dgm:spPr/>
    </dgm:pt>
    <dgm:pt modelId="{DF658D35-196A-451E-A1CC-8B704CD42668}" type="pres">
      <dgm:prSet presAssocID="{6B5DB1B2-EFF4-4EB7-A573-7A3F4F0E6405}" presName="txSpace" presStyleCnt="0"/>
      <dgm:spPr/>
    </dgm:pt>
    <dgm:pt modelId="{B39A26E5-A5F7-4BEE-AA2B-1A82848D1C33}" type="pres">
      <dgm:prSet presAssocID="{6B5DB1B2-EFF4-4EB7-A573-7A3F4F0E6405}" presName="desTx" presStyleLbl="revTx" presStyleIdx="1" presStyleCnt="14" custScaleX="118741">
        <dgm:presLayoutVars/>
      </dgm:prSet>
      <dgm:spPr/>
    </dgm:pt>
    <dgm:pt modelId="{87CFA69B-662B-4C72-8513-1298A158D47C}" type="pres">
      <dgm:prSet presAssocID="{3889A275-B124-4079-A7DE-CD0E87B14C63}" presName="sibTrans" presStyleCnt="0"/>
      <dgm:spPr/>
    </dgm:pt>
    <dgm:pt modelId="{F30DAF52-74C2-456A-8E3E-0C5E6DD09C28}" type="pres">
      <dgm:prSet presAssocID="{91CC5D9D-CB8E-4DC7-BFFE-BFD227E06F89}" presName="compNode" presStyleCnt="0"/>
      <dgm:spPr/>
    </dgm:pt>
    <dgm:pt modelId="{6E827890-AC8E-4A89-84CC-CDB81157BC7E}" type="pres">
      <dgm:prSet presAssocID="{91CC5D9D-CB8E-4DC7-BFFE-BFD227E06F8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AB61478B-63BF-4326-A380-EB863D3BF0CD}" type="pres">
      <dgm:prSet presAssocID="{91CC5D9D-CB8E-4DC7-BFFE-BFD227E06F89}" presName="iconSpace" presStyleCnt="0"/>
      <dgm:spPr/>
    </dgm:pt>
    <dgm:pt modelId="{EF3C7D3D-4D96-4622-BEB0-48235C42A024}" type="pres">
      <dgm:prSet presAssocID="{91CC5D9D-CB8E-4DC7-BFFE-BFD227E06F89}" presName="parTx" presStyleLbl="revTx" presStyleIdx="2" presStyleCnt="14">
        <dgm:presLayoutVars>
          <dgm:chMax val="0"/>
          <dgm:chPref val="0"/>
        </dgm:presLayoutVars>
      </dgm:prSet>
      <dgm:spPr/>
    </dgm:pt>
    <dgm:pt modelId="{DECCD9C5-7F1D-4381-9C09-F87694C56A91}" type="pres">
      <dgm:prSet presAssocID="{91CC5D9D-CB8E-4DC7-BFFE-BFD227E06F89}" presName="txSpace" presStyleCnt="0"/>
      <dgm:spPr/>
    </dgm:pt>
    <dgm:pt modelId="{DB6CC228-651E-4CD1-AE14-17A1265B7B08}" type="pres">
      <dgm:prSet presAssocID="{91CC5D9D-CB8E-4DC7-BFFE-BFD227E06F89}" presName="desTx" presStyleLbl="revTx" presStyleIdx="3" presStyleCnt="14">
        <dgm:presLayoutVars/>
      </dgm:prSet>
      <dgm:spPr/>
    </dgm:pt>
    <dgm:pt modelId="{1DAE1A5A-7D28-4E1A-A89A-0A3A076FC5D2}" type="pres">
      <dgm:prSet presAssocID="{C2237295-F5C9-4A6B-84B9-2D2E5F0C30EF}" presName="sibTrans" presStyleCnt="0"/>
      <dgm:spPr/>
    </dgm:pt>
    <dgm:pt modelId="{7AE7E814-0082-4DDC-B63C-E78854820A05}" type="pres">
      <dgm:prSet presAssocID="{9B8DB940-372F-4328-87DF-3A747E9DEACC}" presName="compNode" presStyleCnt="0"/>
      <dgm:spPr/>
    </dgm:pt>
    <dgm:pt modelId="{153EA44E-DBB9-46E9-BD66-A57A17E643B8}" type="pres">
      <dgm:prSet presAssocID="{9B8DB940-372F-4328-87DF-3A747E9DEACC}"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DD100453-BCFD-49B0-B0DA-856E7EED8EF7}" type="pres">
      <dgm:prSet presAssocID="{9B8DB940-372F-4328-87DF-3A747E9DEACC}" presName="iconSpace" presStyleCnt="0"/>
      <dgm:spPr/>
    </dgm:pt>
    <dgm:pt modelId="{6CE2AF55-C3D6-4BE7-AAA7-4E8E8AA5DCDA}" type="pres">
      <dgm:prSet presAssocID="{9B8DB940-372F-4328-87DF-3A747E9DEACC}" presName="parTx" presStyleLbl="revTx" presStyleIdx="4" presStyleCnt="14">
        <dgm:presLayoutVars>
          <dgm:chMax val="0"/>
          <dgm:chPref val="0"/>
        </dgm:presLayoutVars>
      </dgm:prSet>
      <dgm:spPr/>
    </dgm:pt>
    <dgm:pt modelId="{630D6FD2-AA72-4312-83FF-4E0304079342}" type="pres">
      <dgm:prSet presAssocID="{9B8DB940-372F-4328-87DF-3A747E9DEACC}" presName="txSpace" presStyleCnt="0"/>
      <dgm:spPr/>
    </dgm:pt>
    <dgm:pt modelId="{5992FF69-F230-4073-9ADB-AD8343531E83}" type="pres">
      <dgm:prSet presAssocID="{9B8DB940-372F-4328-87DF-3A747E9DEACC}" presName="desTx" presStyleLbl="revTx" presStyleIdx="5" presStyleCnt="14">
        <dgm:presLayoutVars/>
      </dgm:prSet>
      <dgm:spPr/>
    </dgm:pt>
    <dgm:pt modelId="{D04DCFC1-9FCC-4E41-99AC-245C5743CCC9}" type="pres">
      <dgm:prSet presAssocID="{E88C2A38-F6B3-4AF4-A3FD-B53877E417E5}" presName="sibTrans" presStyleCnt="0"/>
      <dgm:spPr/>
    </dgm:pt>
    <dgm:pt modelId="{02CD3B7C-89E8-436C-B2E5-BAB92F7B964B}" type="pres">
      <dgm:prSet presAssocID="{97FE3E0D-BA02-4614-A12B-E5052E88AD7E}" presName="compNode" presStyleCnt="0"/>
      <dgm:spPr/>
    </dgm:pt>
    <dgm:pt modelId="{6471A3C4-068A-4A40-97A7-4537DA57A8DC}" type="pres">
      <dgm:prSet presAssocID="{97FE3E0D-BA02-4614-A12B-E5052E88AD7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E2330C73-6FD2-4128-8740-24F902D2B7D5}" type="pres">
      <dgm:prSet presAssocID="{97FE3E0D-BA02-4614-A12B-E5052E88AD7E}" presName="iconSpace" presStyleCnt="0"/>
      <dgm:spPr/>
    </dgm:pt>
    <dgm:pt modelId="{67B00BA1-8831-4A3A-ABDB-4E6D9ABBC454}" type="pres">
      <dgm:prSet presAssocID="{97FE3E0D-BA02-4614-A12B-E5052E88AD7E}" presName="parTx" presStyleLbl="revTx" presStyleIdx="6" presStyleCnt="14">
        <dgm:presLayoutVars>
          <dgm:chMax val="0"/>
          <dgm:chPref val="0"/>
        </dgm:presLayoutVars>
      </dgm:prSet>
      <dgm:spPr/>
    </dgm:pt>
    <dgm:pt modelId="{0FD8657A-BF27-413B-99D8-5DBDEA4D4900}" type="pres">
      <dgm:prSet presAssocID="{97FE3E0D-BA02-4614-A12B-E5052E88AD7E}" presName="txSpace" presStyleCnt="0"/>
      <dgm:spPr/>
    </dgm:pt>
    <dgm:pt modelId="{0E348A97-84F0-4D01-A9F7-DDD4F05B1C0A}" type="pres">
      <dgm:prSet presAssocID="{97FE3E0D-BA02-4614-A12B-E5052E88AD7E}" presName="desTx" presStyleLbl="revTx" presStyleIdx="7" presStyleCnt="14">
        <dgm:presLayoutVars/>
      </dgm:prSet>
      <dgm:spPr/>
    </dgm:pt>
    <dgm:pt modelId="{2D82500B-F60C-4B0D-A0F4-C090117BCB28}" type="pres">
      <dgm:prSet presAssocID="{51C15CDB-04E8-4E22-B278-8120C0F86568}" presName="sibTrans" presStyleCnt="0"/>
      <dgm:spPr/>
    </dgm:pt>
    <dgm:pt modelId="{9037E9D1-474D-41AC-8B84-3CA3B2991B72}" type="pres">
      <dgm:prSet presAssocID="{FA02293E-993C-44AB-B401-011A352E53C5}" presName="compNode" presStyleCnt="0"/>
      <dgm:spPr/>
    </dgm:pt>
    <dgm:pt modelId="{EA1ED6A8-6B21-491D-B4AE-673F6E9FF1F7}" type="pres">
      <dgm:prSet presAssocID="{FA02293E-993C-44AB-B401-011A352E53C5}"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orest scene"/>
        </a:ext>
      </dgm:extLst>
    </dgm:pt>
    <dgm:pt modelId="{686D7FC8-2845-4030-BBD1-3F28EE4B15A8}" type="pres">
      <dgm:prSet presAssocID="{FA02293E-993C-44AB-B401-011A352E53C5}" presName="iconSpace" presStyleCnt="0"/>
      <dgm:spPr/>
    </dgm:pt>
    <dgm:pt modelId="{69338BC7-D2EE-49F2-A5C6-9ADCF579B4A0}" type="pres">
      <dgm:prSet presAssocID="{FA02293E-993C-44AB-B401-011A352E53C5}" presName="parTx" presStyleLbl="revTx" presStyleIdx="8" presStyleCnt="14">
        <dgm:presLayoutVars>
          <dgm:chMax val="0"/>
          <dgm:chPref val="0"/>
        </dgm:presLayoutVars>
      </dgm:prSet>
      <dgm:spPr/>
    </dgm:pt>
    <dgm:pt modelId="{1EE381C5-FE5B-4A69-969C-9A6730D74614}" type="pres">
      <dgm:prSet presAssocID="{FA02293E-993C-44AB-B401-011A352E53C5}" presName="txSpace" presStyleCnt="0"/>
      <dgm:spPr/>
    </dgm:pt>
    <dgm:pt modelId="{12EB76DA-2BB9-4198-8557-C345202576B1}" type="pres">
      <dgm:prSet presAssocID="{FA02293E-993C-44AB-B401-011A352E53C5}" presName="desTx" presStyleLbl="revTx" presStyleIdx="9" presStyleCnt="14">
        <dgm:presLayoutVars/>
      </dgm:prSet>
      <dgm:spPr/>
    </dgm:pt>
    <dgm:pt modelId="{C94F3C1C-D12C-43D1-948C-EE22494D454B}" type="pres">
      <dgm:prSet presAssocID="{E6C13450-CF6D-4782-A020-4D40DBCBFD78}" presName="sibTrans" presStyleCnt="0"/>
      <dgm:spPr/>
    </dgm:pt>
    <dgm:pt modelId="{EBE0D8B5-7F55-4102-8C39-4790C6690016}" type="pres">
      <dgm:prSet presAssocID="{5D6F21A7-0149-4295-BEC9-19A454B351D7}" presName="compNode" presStyleCnt="0"/>
      <dgm:spPr/>
    </dgm:pt>
    <dgm:pt modelId="{219D8326-5673-434D-81B0-A2E14076D837}" type="pres">
      <dgm:prSet presAssocID="{5D6F21A7-0149-4295-BEC9-19A454B351D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erver"/>
        </a:ext>
      </dgm:extLst>
    </dgm:pt>
    <dgm:pt modelId="{69D92CAF-BEBD-4D7A-8EB5-4F08F87DC6B1}" type="pres">
      <dgm:prSet presAssocID="{5D6F21A7-0149-4295-BEC9-19A454B351D7}" presName="iconSpace" presStyleCnt="0"/>
      <dgm:spPr/>
    </dgm:pt>
    <dgm:pt modelId="{92397C2E-2517-477B-B154-54E3D7546016}" type="pres">
      <dgm:prSet presAssocID="{5D6F21A7-0149-4295-BEC9-19A454B351D7}" presName="parTx" presStyleLbl="revTx" presStyleIdx="10" presStyleCnt="14">
        <dgm:presLayoutVars>
          <dgm:chMax val="0"/>
          <dgm:chPref val="0"/>
        </dgm:presLayoutVars>
      </dgm:prSet>
      <dgm:spPr/>
    </dgm:pt>
    <dgm:pt modelId="{4D8C7F0D-34F2-4FE1-91A4-929D1F58EBDA}" type="pres">
      <dgm:prSet presAssocID="{5D6F21A7-0149-4295-BEC9-19A454B351D7}" presName="txSpace" presStyleCnt="0"/>
      <dgm:spPr/>
    </dgm:pt>
    <dgm:pt modelId="{DE8B84A8-1251-4B27-9CFE-1B02E6F4D6BE}" type="pres">
      <dgm:prSet presAssocID="{5D6F21A7-0149-4295-BEC9-19A454B351D7}" presName="desTx" presStyleLbl="revTx" presStyleIdx="11" presStyleCnt="14">
        <dgm:presLayoutVars/>
      </dgm:prSet>
      <dgm:spPr/>
    </dgm:pt>
    <dgm:pt modelId="{5DC97664-6399-4499-926C-46B023AEF7D1}" type="pres">
      <dgm:prSet presAssocID="{7A91AC68-C030-4485-8CFF-75A66A38CB6D}" presName="sibTrans" presStyleCnt="0"/>
      <dgm:spPr/>
    </dgm:pt>
    <dgm:pt modelId="{BA138491-9767-4DF8-B819-E359C7024132}" type="pres">
      <dgm:prSet presAssocID="{F9BA4A29-33BB-4AB8-A06E-66BC825C063B}" presName="compNode" presStyleCnt="0"/>
      <dgm:spPr/>
    </dgm:pt>
    <dgm:pt modelId="{80C4CE1C-BD98-4201-85E5-644BB7B88A87}" type="pres">
      <dgm:prSet presAssocID="{F9BA4A29-33BB-4AB8-A06E-66BC825C063B}"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Presentation with Checklist"/>
        </a:ext>
      </dgm:extLst>
    </dgm:pt>
    <dgm:pt modelId="{0E919FCE-4582-4661-9554-AF1ED3726FD3}" type="pres">
      <dgm:prSet presAssocID="{F9BA4A29-33BB-4AB8-A06E-66BC825C063B}" presName="iconSpace" presStyleCnt="0"/>
      <dgm:spPr/>
    </dgm:pt>
    <dgm:pt modelId="{10DF07B2-2168-407F-87C4-DF2F6312FAFC}" type="pres">
      <dgm:prSet presAssocID="{F9BA4A29-33BB-4AB8-A06E-66BC825C063B}" presName="parTx" presStyleLbl="revTx" presStyleIdx="12" presStyleCnt="14" custScaleX="117855">
        <dgm:presLayoutVars>
          <dgm:chMax val="0"/>
          <dgm:chPref val="0"/>
        </dgm:presLayoutVars>
      </dgm:prSet>
      <dgm:spPr/>
    </dgm:pt>
    <dgm:pt modelId="{FC0C5B6F-6B92-49D4-86DB-E02A9AD773C2}" type="pres">
      <dgm:prSet presAssocID="{F9BA4A29-33BB-4AB8-A06E-66BC825C063B}" presName="txSpace" presStyleCnt="0"/>
      <dgm:spPr/>
    </dgm:pt>
    <dgm:pt modelId="{8A8AB67D-C754-4F7B-B64F-22FB0332D395}" type="pres">
      <dgm:prSet presAssocID="{F9BA4A29-33BB-4AB8-A06E-66BC825C063B}" presName="desTx" presStyleLbl="revTx" presStyleIdx="13" presStyleCnt="14">
        <dgm:presLayoutVars/>
      </dgm:prSet>
      <dgm:spPr/>
    </dgm:pt>
  </dgm:ptLst>
  <dgm:cxnLst>
    <dgm:cxn modelId="{A656C214-2731-4061-A8DE-3AA25D889C16}" type="presOf" srcId="{9B8DB940-372F-4328-87DF-3A747E9DEACC}" destId="{6CE2AF55-C3D6-4BE7-AAA7-4E8E8AA5DCDA}" srcOrd="0" destOrd="0" presId="urn:microsoft.com/office/officeart/2018/5/layout/CenteredIconLabelDescriptionList"/>
    <dgm:cxn modelId="{53636220-C5F9-49B7-8704-FEE3C0672B64}" type="presOf" srcId="{6B5DB1B2-EFF4-4EB7-A573-7A3F4F0E6405}" destId="{86F2A631-A4A1-45F4-84EC-A7DEB9D793C5}" srcOrd="0" destOrd="0" presId="urn:microsoft.com/office/officeart/2018/5/layout/CenteredIconLabelDescriptionList"/>
    <dgm:cxn modelId="{55963622-D243-4C35-9CB5-978C8CB037E0}" srcId="{D4BBB482-D002-4530-826C-51CC281ED34C}" destId="{FA02293E-993C-44AB-B401-011A352E53C5}" srcOrd="4" destOrd="0" parTransId="{B64813F5-800C-47DF-8279-60B21439719C}" sibTransId="{E6C13450-CF6D-4782-A020-4D40DBCBFD78}"/>
    <dgm:cxn modelId="{616BE03A-8EB1-4CC7-89AA-68767B3BD283}" type="presOf" srcId="{FA02293E-993C-44AB-B401-011A352E53C5}" destId="{69338BC7-D2EE-49F2-A5C6-9ADCF579B4A0}" srcOrd="0" destOrd="0" presId="urn:microsoft.com/office/officeart/2018/5/layout/CenteredIconLabelDescriptionList"/>
    <dgm:cxn modelId="{9632E33A-49FA-4F9B-B1EE-1813E1F751C1}" srcId="{D4BBB482-D002-4530-826C-51CC281ED34C}" destId="{F9BA4A29-33BB-4AB8-A06E-66BC825C063B}" srcOrd="6" destOrd="0" parTransId="{C129BBC4-735E-42FF-B968-E5B22866A988}" sibTransId="{DC591D00-91E3-4D56-9429-6A0E5C9A54A6}"/>
    <dgm:cxn modelId="{D3204762-57B8-4F1C-A2EF-698A18CB15D5}" srcId="{D4BBB482-D002-4530-826C-51CC281ED34C}" destId="{97FE3E0D-BA02-4614-A12B-E5052E88AD7E}" srcOrd="3" destOrd="0" parTransId="{E865E51C-E962-4AB9-AA07-D63AD61891E2}" sibTransId="{51C15CDB-04E8-4E22-B278-8120C0F86568}"/>
    <dgm:cxn modelId="{4581D842-6BD6-445C-803D-BABE238C42DA}" srcId="{D4BBB482-D002-4530-826C-51CC281ED34C}" destId="{6B5DB1B2-EFF4-4EB7-A573-7A3F4F0E6405}" srcOrd="0" destOrd="0" parTransId="{A33A39AF-2365-4333-BB78-4B5DC0A86B23}" sibTransId="{3889A275-B124-4079-A7DE-CD0E87B14C63}"/>
    <dgm:cxn modelId="{E39AA78C-5893-499B-B3ED-37302EFE67F2}" srcId="{D4BBB482-D002-4530-826C-51CC281ED34C}" destId="{91CC5D9D-CB8E-4DC7-BFFE-BFD227E06F89}" srcOrd="1" destOrd="0" parTransId="{09F27A21-0813-426E-A106-3CD4C35BA74A}" sibTransId="{C2237295-F5C9-4A6B-84B9-2D2E5F0C30EF}"/>
    <dgm:cxn modelId="{4952E08D-96B8-4B9F-BCC2-A434B66D483A}" type="presOf" srcId="{97FE3E0D-BA02-4614-A12B-E5052E88AD7E}" destId="{67B00BA1-8831-4A3A-ABDB-4E6D9ABBC454}" srcOrd="0" destOrd="0" presId="urn:microsoft.com/office/officeart/2018/5/layout/CenteredIconLabelDescriptionList"/>
    <dgm:cxn modelId="{D1BB46A2-3F71-40DA-A2A9-86C963976687}" srcId="{D4BBB482-D002-4530-826C-51CC281ED34C}" destId="{5D6F21A7-0149-4295-BEC9-19A454B351D7}" srcOrd="5" destOrd="0" parTransId="{11D56F15-A4F2-4371-BF85-DE51F08823C4}" sibTransId="{7A91AC68-C030-4485-8CFF-75A66A38CB6D}"/>
    <dgm:cxn modelId="{FFC21CA5-3DB9-4E26-A8DC-F54F79C59F79}" type="presOf" srcId="{F9BA4A29-33BB-4AB8-A06E-66BC825C063B}" destId="{10DF07B2-2168-407F-87C4-DF2F6312FAFC}" srcOrd="0" destOrd="0" presId="urn:microsoft.com/office/officeart/2018/5/layout/CenteredIconLabelDescriptionList"/>
    <dgm:cxn modelId="{59309BAF-588A-4DD3-8C9A-87C6144E0253}" type="presOf" srcId="{91CC5D9D-CB8E-4DC7-BFFE-BFD227E06F89}" destId="{EF3C7D3D-4D96-4622-BEB0-48235C42A024}" srcOrd="0" destOrd="0" presId="urn:microsoft.com/office/officeart/2018/5/layout/CenteredIconLabelDescriptionList"/>
    <dgm:cxn modelId="{2AB828B9-15C1-4FEF-A8AA-C3DEB3295AE6}" srcId="{D4BBB482-D002-4530-826C-51CC281ED34C}" destId="{9B8DB940-372F-4328-87DF-3A747E9DEACC}" srcOrd="2" destOrd="0" parTransId="{4342D711-5EE6-46EA-81A2-55CFABB9E20B}" sibTransId="{E88C2A38-F6B3-4AF4-A3FD-B53877E417E5}"/>
    <dgm:cxn modelId="{021BCCC6-2B55-43E2-9AC2-D538512B3F3E}" type="presOf" srcId="{5D6F21A7-0149-4295-BEC9-19A454B351D7}" destId="{92397C2E-2517-477B-B154-54E3D7546016}" srcOrd="0" destOrd="0" presId="urn:microsoft.com/office/officeart/2018/5/layout/CenteredIconLabelDescriptionList"/>
    <dgm:cxn modelId="{916396F7-A936-41BE-9626-A9C3B45C5CD5}" type="presOf" srcId="{D4BBB482-D002-4530-826C-51CC281ED34C}" destId="{FC2AC9A5-EC98-4ECB-AB11-D0BAD5DA7EC5}" srcOrd="0" destOrd="0" presId="urn:microsoft.com/office/officeart/2018/5/layout/CenteredIconLabelDescriptionList"/>
    <dgm:cxn modelId="{74B07CDA-F372-4B33-9DCE-DAF20B91BE18}" type="presParOf" srcId="{FC2AC9A5-EC98-4ECB-AB11-D0BAD5DA7EC5}" destId="{5763BD1A-8433-47F0-8755-63B6E88EB59A}" srcOrd="0" destOrd="0" presId="urn:microsoft.com/office/officeart/2018/5/layout/CenteredIconLabelDescriptionList"/>
    <dgm:cxn modelId="{EA459194-6A5C-45BA-B553-D148A1988232}" type="presParOf" srcId="{5763BD1A-8433-47F0-8755-63B6E88EB59A}" destId="{BFD4F9DC-B488-4B8F-9FEA-19FDBDA97D1A}" srcOrd="0" destOrd="0" presId="urn:microsoft.com/office/officeart/2018/5/layout/CenteredIconLabelDescriptionList"/>
    <dgm:cxn modelId="{8D87266F-D539-4842-836B-225A01DB2948}" type="presParOf" srcId="{5763BD1A-8433-47F0-8755-63B6E88EB59A}" destId="{D4F4C599-1EAA-411D-8365-0E7BEC549DFB}" srcOrd="1" destOrd="0" presId="urn:microsoft.com/office/officeart/2018/5/layout/CenteredIconLabelDescriptionList"/>
    <dgm:cxn modelId="{2A881C40-ED7C-4BD0-9368-C625B51E8EF7}" type="presParOf" srcId="{5763BD1A-8433-47F0-8755-63B6E88EB59A}" destId="{86F2A631-A4A1-45F4-84EC-A7DEB9D793C5}" srcOrd="2" destOrd="0" presId="urn:microsoft.com/office/officeart/2018/5/layout/CenteredIconLabelDescriptionList"/>
    <dgm:cxn modelId="{D8A0A864-EB99-4E78-97C5-4AF786FAABC4}" type="presParOf" srcId="{5763BD1A-8433-47F0-8755-63B6E88EB59A}" destId="{DF658D35-196A-451E-A1CC-8B704CD42668}" srcOrd="3" destOrd="0" presId="urn:microsoft.com/office/officeart/2018/5/layout/CenteredIconLabelDescriptionList"/>
    <dgm:cxn modelId="{0DC32833-D911-49A2-8B35-AA4983D49695}" type="presParOf" srcId="{5763BD1A-8433-47F0-8755-63B6E88EB59A}" destId="{B39A26E5-A5F7-4BEE-AA2B-1A82848D1C33}" srcOrd="4" destOrd="0" presId="urn:microsoft.com/office/officeart/2018/5/layout/CenteredIconLabelDescriptionList"/>
    <dgm:cxn modelId="{9A78A8DE-B556-45E0-BA12-BC9D15CB8474}" type="presParOf" srcId="{FC2AC9A5-EC98-4ECB-AB11-D0BAD5DA7EC5}" destId="{87CFA69B-662B-4C72-8513-1298A158D47C}" srcOrd="1" destOrd="0" presId="urn:microsoft.com/office/officeart/2018/5/layout/CenteredIconLabelDescriptionList"/>
    <dgm:cxn modelId="{5ACFFABF-3337-4885-9443-4B2BB4416CDC}" type="presParOf" srcId="{FC2AC9A5-EC98-4ECB-AB11-D0BAD5DA7EC5}" destId="{F30DAF52-74C2-456A-8E3E-0C5E6DD09C28}" srcOrd="2" destOrd="0" presId="urn:microsoft.com/office/officeart/2018/5/layout/CenteredIconLabelDescriptionList"/>
    <dgm:cxn modelId="{98AC860B-BC3E-4C34-8C9F-B13A605824C9}" type="presParOf" srcId="{F30DAF52-74C2-456A-8E3E-0C5E6DD09C28}" destId="{6E827890-AC8E-4A89-84CC-CDB81157BC7E}" srcOrd="0" destOrd="0" presId="urn:microsoft.com/office/officeart/2018/5/layout/CenteredIconLabelDescriptionList"/>
    <dgm:cxn modelId="{E2364DC8-897E-466A-A25B-2C6A0B7C11F8}" type="presParOf" srcId="{F30DAF52-74C2-456A-8E3E-0C5E6DD09C28}" destId="{AB61478B-63BF-4326-A380-EB863D3BF0CD}" srcOrd="1" destOrd="0" presId="urn:microsoft.com/office/officeart/2018/5/layout/CenteredIconLabelDescriptionList"/>
    <dgm:cxn modelId="{2EE5EF31-C26E-413B-B886-CBED29AB43C8}" type="presParOf" srcId="{F30DAF52-74C2-456A-8E3E-0C5E6DD09C28}" destId="{EF3C7D3D-4D96-4622-BEB0-48235C42A024}" srcOrd="2" destOrd="0" presId="urn:microsoft.com/office/officeart/2018/5/layout/CenteredIconLabelDescriptionList"/>
    <dgm:cxn modelId="{B40B5731-0E1C-4BFC-A7F9-58B199EDA567}" type="presParOf" srcId="{F30DAF52-74C2-456A-8E3E-0C5E6DD09C28}" destId="{DECCD9C5-7F1D-4381-9C09-F87694C56A91}" srcOrd="3" destOrd="0" presId="urn:microsoft.com/office/officeart/2018/5/layout/CenteredIconLabelDescriptionList"/>
    <dgm:cxn modelId="{518FB2CE-7277-4588-9FF6-EF3ECA09F544}" type="presParOf" srcId="{F30DAF52-74C2-456A-8E3E-0C5E6DD09C28}" destId="{DB6CC228-651E-4CD1-AE14-17A1265B7B08}" srcOrd="4" destOrd="0" presId="urn:microsoft.com/office/officeart/2018/5/layout/CenteredIconLabelDescriptionList"/>
    <dgm:cxn modelId="{D6A869DE-7A07-4201-81BE-E8A9DE5508DB}" type="presParOf" srcId="{FC2AC9A5-EC98-4ECB-AB11-D0BAD5DA7EC5}" destId="{1DAE1A5A-7D28-4E1A-A89A-0A3A076FC5D2}" srcOrd="3" destOrd="0" presId="urn:microsoft.com/office/officeart/2018/5/layout/CenteredIconLabelDescriptionList"/>
    <dgm:cxn modelId="{298E3350-A3C3-4643-ACC2-7779B94514D1}" type="presParOf" srcId="{FC2AC9A5-EC98-4ECB-AB11-D0BAD5DA7EC5}" destId="{7AE7E814-0082-4DDC-B63C-E78854820A05}" srcOrd="4" destOrd="0" presId="urn:microsoft.com/office/officeart/2018/5/layout/CenteredIconLabelDescriptionList"/>
    <dgm:cxn modelId="{3E533778-1967-466A-BBC0-F75E426814D3}" type="presParOf" srcId="{7AE7E814-0082-4DDC-B63C-E78854820A05}" destId="{153EA44E-DBB9-46E9-BD66-A57A17E643B8}" srcOrd="0" destOrd="0" presId="urn:microsoft.com/office/officeart/2018/5/layout/CenteredIconLabelDescriptionList"/>
    <dgm:cxn modelId="{E1C5F892-6626-4704-B700-9372605FB2AB}" type="presParOf" srcId="{7AE7E814-0082-4DDC-B63C-E78854820A05}" destId="{DD100453-BCFD-49B0-B0DA-856E7EED8EF7}" srcOrd="1" destOrd="0" presId="urn:microsoft.com/office/officeart/2018/5/layout/CenteredIconLabelDescriptionList"/>
    <dgm:cxn modelId="{82F9F46E-BDAA-42AB-B933-91DEB1305026}" type="presParOf" srcId="{7AE7E814-0082-4DDC-B63C-E78854820A05}" destId="{6CE2AF55-C3D6-4BE7-AAA7-4E8E8AA5DCDA}" srcOrd="2" destOrd="0" presId="urn:microsoft.com/office/officeart/2018/5/layout/CenteredIconLabelDescriptionList"/>
    <dgm:cxn modelId="{5D1346CD-9397-4CF4-87D0-B85C9C4375FC}" type="presParOf" srcId="{7AE7E814-0082-4DDC-B63C-E78854820A05}" destId="{630D6FD2-AA72-4312-83FF-4E0304079342}" srcOrd="3" destOrd="0" presId="urn:microsoft.com/office/officeart/2018/5/layout/CenteredIconLabelDescriptionList"/>
    <dgm:cxn modelId="{9E26D131-828E-403E-B66A-0CE46367025A}" type="presParOf" srcId="{7AE7E814-0082-4DDC-B63C-E78854820A05}" destId="{5992FF69-F230-4073-9ADB-AD8343531E83}" srcOrd="4" destOrd="0" presId="urn:microsoft.com/office/officeart/2018/5/layout/CenteredIconLabelDescriptionList"/>
    <dgm:cxn modelId="{3581FFA7-C18E-4C6B-9413-7996281A0F41}" type="presParOf" srcId="{FC2AC9A5-EC98-4ECB-AB11-D0BAD5DA7EC5}" destId="{D04DCFC1-9FCC-4E41-99AC-245C5743CCC9}" srcOrd="5" destOrd="0" presId="urn:microsoft.com/office/officeart/2018/5/layout/CenteredIconLabelDescriptionList"/>
    <dgm:cxn modelId="{3BF35AB8-5867-4AA1-9B4F-FA4AEDC179EE}" type="presParOf" srcId="{FC2AC9A5-EC98-4ECB-AB11-D0BAD5DA7EC5}" destId="{02CD3B7C-89E8-436C-B2E5-BAB92F7B964B}" srcOrd="6" destOrd="0" presId="urn:microsoft.com/office/officeart/2018/5/layout/CenteredIconLabelDescriptionList"/>
    <dgm:cxn modelId="{1721531E-D814-4D49-B73A-1B30313BC590}" type="presParOf" srcId="{02CD3B7C-89E8-436C-B2E5-BAB92F7B964B}" destId="{6471A3C4-068A-4A40-97A7-4537DA57A8DC}" srcOrd="0" destOrd="0" presId="urn:microsoft.com/office/officeart/2018/5/layout/CenteredIconLabelDescriptionList"/>
    <dgm:cxn modelId="{0FBBE9CE-E981-4DF7-9425-FAD85B22EC98}" type="presParOf" srcId="{02CD3B7C-89E8-436C-B2E5-BAB92F7B964B}" destId="{E2330C73-6FD2-4128-8740-24F902D2B7D5}" srcOrd="1" destOrd="0" presId="urn:microsoft.com/office/officeart/2018/5/layout/CenteredIconLabelDescriptionList"/>
    <dgm:cxn modelId="{D3867624-8CD6-41BD-8BAC-F59AF68265E2}" type="presParOf" srcId="{02CD3B7C-89E8-436C-B2E5-BAB92F7B964B}" destId="{67B00BA1-8831-4A3A-ABDB-4E6D9ABBC454}" srcOrd="2" destOrd="0" presId="urn:microsoft.com/office/officeart/2018/5/layout/CenteredIconLabelDescriptionList"/>
    <dgm:cxn modelId="{53598815-1F70-401B-8CC5-ECB3671735DE}" type="presParOf" srcId="{02CD3B7C-89E8-436C-B2E5-BAB92F7B964B}" destId="{0FD8657A-BF27-413B-99D8-5DBDEA4D4900}" srcOrd="3" destOrd="0" presId="urn:microsoft.com/office/officeart/2018/5/layout/CenteredIconLabelDescriptionList"/>
    <dgm:cxn modelId="{F35EAF31-FA90-4C6C-9EA0-C4B7137A5309}" type="presParOf" srcId="{02CD3B7C-89E8-436C-B2E5-BAB92F7B964B}" destId="{0E348A97-84F0-4D01-A9F7-DDD4F05B1C0A}" srcOrd="4" destOrd="0" presId="urn:microsoft.com/office/officeart/2018/5/layout/CenteredIconLabelDescriptionList"/>
    <dgm:cxn modelId="{0D0AC6CF-2B20-4562-8296-55A67EC784A1}" type="presParOf" srcId="{FC2AC9A5-EC98-4ECB-AB11-D0BAD5DA7EC5}" destId="{2D82500B-F60C-4B0D-A0F4-C090117BCB28}" srcOrd="7" destOrd="0" presId="urn:microsoft.com/office/officeart/2018/5/layout/CenteredIconLabelDescriptionList"/>
    <dgm:cxn modelId="{87FE8FA5-67B8-4A96-9477-0E666F75CA8A}" type="presParOf" srcId="{FC2AC9A5-EC98-4ECB-AB11-D0BAD5DA7EC5}" destId="{9037E9D1-474D-41AC-8B84-3CA3B2991B72}" srcOrd="8" destOrd="0" presId="urn:microsoft.com/office/officeart/2018/5/layout/CenteredIconLabelDescriptionList"/>
    <dgm:cxn modelId="{42D77CBF-0D22-45D9-8C2B-9893B951C63C}" type="presParOf" srcId="{9037E9D1-474D-41AC-8B84-3CA3B2991B72}" destId="{EA1ED6A8-6B21-491D-B4AE-673F6E9FF1F7}" srcOrd="0" destOrd="0" presId="urn:microsoft.com/office/officeart/2018/5/layout/CenteredIconLabelDescriptionList"/>
    <dgm:cxn modelId="{B686B092-A908-40FF-9515-03E8F6978AA4}" type="presParOf" srcId="{9037E9D1-474D-41AC-8B84-3CA3B2991B72}" destId="{686D7FC8-2845-4030-BBD1-3F28EE4B15A8}" srcOrd="1" destOrd="0" presId="urn:microsoft.com/office/officeart/2018/5/layout/CenteredIconLabelDescriptionList"/>
    <dgm:cxn modelId="{38430CBC-25CB-4DCA-BF22-A03EE735D5CC}" type="presParOf" srcId="{9037E9D1-474D-41AC-8B84-3CA3B2991B72}" destId="{69338BC7-D2EE-49F2-A5C6-9ADCF579B4A0}" srcOrd="2" destOrd="0" presId="urn:microsoft.com/office/officeart/2018/5/layout/CenteredIconLabelDescriptionList"/>
    <dgm:cxn modelId="{7AE16BD3-5C5B-4359-87A3-0254FA03C6F4}" type="presParOf" srcId="{9037E9D1-474D-41AC-8B84-3CA3B2991B72}" destId="{1EE381C5-FE5B-4A69-969C-9A6730D74614}" srcOrd="3" destOrd="0" presId="urn:microsoft.com/office/officeart/2018/5/layout/CenteredIconLabelDescriptionList"/>
    <dgm:cxn modelId="{079E1C16-A7BF-4E7E-B73A-2B313928BB5E}" type="presParOf" srcId="{9037E9D1-474D-41AC-8B84-3CA3B2991B72}" destId="{12EB76DA-2BB9-4198-8557-C345202576B1}" srcOrd="4" destOrd="0" presId="urn:microsoft.com/office/officeart/2018/5/layout/CenteredIconLabelDescriptionList"/>
    <dgm:cxn modelId="{7E4E7056-721B-4015-873E-E5D1E84DE469}" type="presParOf" srcId="{FC2AC9A5-EC98-4ECB-AB11-D0BAD5DA7EC5}" destId="{C94F3C1C-D12C-43D1-948C-EE22494D454B}" srcOrd="9" destOrd="0" presId="urn:microsoft.com/office/officeart/2018/5/layout/CenteredIconLabelDescriptionList"/>
    <dgm:cxn modelId="{1D85E5C1-1DAA-40D6-B5E1-AC11DE138ECB}" type="presParOf" srcId="{FC2AC9A5-EC98-4ECB-AB11-D0BAD5DA7EC5}" destId="{EBE0D8B5-7F55-4102-8C39-4790C6690016}" srcOrd="10" destOrd="0" presId="urn:microsoft.com/office/officeart/2018/5/layout/CenteredIconLabelDescriptionList"/>
    <dgm:cxn modelId="{48047772-3BFB-4DC5-BAFD-1DF2C61A61C4}" type="presParOf" srcId="{EBE0D8B5-7F55-4102-8C39-4790C6690016}" destId="{219D8326-5673-434D-81B0-A2E14076D837}" srcOrd="0" destOrd="0" presId="urn:microsoft.com/office/officeart/2018/5/layout/CenteredIconLabelDescriptionList"/>
    <dgm:cxn modelId="{8067D671-9D09-460D-9D07-C7582D7C04E9}" type="presParOf" srcId="{EBE0D8B5-7F55-4102-8C39-4790C6690016}" destId="{69D92CAF-BEBD-4D7A-8EB5-4F08F87DC6B1}" srcOrd="1" destOrd="0" presId="urn:microsoft.com/office/officeart/2018/5/layout/CenteredIconLabelDescriptionList"/>
    <dgm:cxn modelId="{FB1DBDED-25A8-41A0-8639-D24909A99230}" type="presParOf" srcId="{EBE0D8B5-7F55-4102-8C39-4790C6690016}" destId="{92397C2E-2517-477B-B154-54E3D7546016}" srcOrd="2" destOrd="0" presId="urn:microsoft.com/office/officeart/2018/5/layout/CenteredIconLabelDescriptionList"/>
    <dgm:cxn modelId="{271FC84C-B3EF-4367-864C-406A360AE9B7}" type="presParOf" srcId="{EBE0D8B5-7F55-4102-8C39-4790C6690016}" destId="{4D8C7F0D-34F2-4FE1-91A4-929D1F58EBDA}" srcOrd="3" destOrd="0" presId="urn:microsoft.com/office/officeart/2018/5/layout/CenteredIconLabelDescriptionList"/>
    <dgm:cxn modelId="{E9EC4DD5-6978-4656-82E3-135F02E9EFDF}" type="presParOf" srcId="{EBE0D8B5-7F55-4102-8C39-4790C6690016}" destId="{DE8B84A8-1251-4B27-9CFE-1B02E6F4D6BE}" srcOrd="4" destOrd="0" presId="urn:microsoft.com/office/officeart/2018/5/layout/CenteredIconLabelDescriptionList"/>
    <dgm:cxn modelId="{5C3A22B1-6B36-41F7-81CA-9E862EDC714D}" type="presParOf" srcId="{FC2AC9A5-EC98-4ECB-AB11-D0BAD5DA7EC5}" destId="{5DC97664-6399-4499-926C-46B023AEF7D1}" srcOrd="11" destOrd="0" presId="urn:microsoft.com/office/officeart/2018/5/layout/CenteredIconLabelDescriptionList"/>
    <dgm:cxn modelId="{420A588F-68F3-48B0-BA05-F66FA375883C}" type="presParOf" srcId="{FC2AC9A5-EC98-4ECB-AB11-D0BAD5DA7EC5}" destId="{BA138491-9767-4DF8-B819-E359C7024132}" srcOrd="12" destOrd="0" presId="urn:microsoft.com/office/officeart/2018/5/layout/CenteredIconLabelDescriptionList"/>
    <dgm:cxn modelId="{F40BC470-B63E-4306-9AD5-E9001B853BA6}" type="presParOf" srcId="{BA138491-9767-4DF8-B819-E359C7024132}" destId="{80C4CE1C-BD98-4201-85E5-644BB7B88A87}" srcOrd="0" destOrd="0" presId="urn:microsoft.com/office/officeart/2018/5/layout/CenteredIconLabelDescriptionList"/>
    <dgm:cxn modelId="{D33A824B-2E65-4D8B-8CE4-99EDB55E2158}" type="presParOf" srcId="{BA138491-9767-4DF8-B819-E359C7024132}" destId="{0E919FCE-4582-4661-9554-AF1ED3726FD3}" srcOrd="1" destOrd="0" presId="urn:microsoft.com/office/officeart/2018/5/layout/CenteredIconLabelDescriptionList"/>
    <dgm:cxn modelId="{DF125D7D-1E53-40C0-A771-D0D763BDBA9C}" type="presParOf" srcId="{BA138491-9767-4DF8-B819-E359C7024132}" destId="{10DF07B2-2168-407F-87C4-DF2F6312FAFC}" srcOrd="2" destOrd="0" presId="urn:microsoft.com/office/officeart/2018/5/layout/CenteredIconLabelDescriptionList"/>
    <dgm:cxn modelId="{B47534BD-C0E3-47C6-8B97-62684E612997}" type="presParOf" srcId="{BA138491-9767-4DF8-B819-E359C7024132}" destId="{FC0C5B6F-6B92-49D4-86DB-E02A9AD773C2}" srcOrd="3" destOrd="0" presId="urn:microsoft.com/office/officeart/2018/5/layout/CenteredIconLabelDescriptionList"/>
    <dgm:cxn modelId="{99CF0FF8-4522-4651-AFF2-DCD3790E61CD}" type="presParOf" srcId="{BA138491-9767-4DF8-B819-E359C7024132}" destId="{8A8AB67D-C754-4F7B-B64F-22FB0332D39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08D59D-CC31-4BAB-8FEA-76BC18517582}"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A9002ED-0D17-4307-A42B-EA05EBA14165}">
      <dgm:prSet/>
      <dgm:spPr/>
      <dgm:t>
        <a:bodyPr/>
        <a:lstStyle/>
        <a:p>
          <a:pPr>
            <a:defRPr cap="all"/>
          </a:pPr>
          <a:r>
            <a:rPr lang="en-GB" dirty="0"/>
            <a:t>Multiple - </a:t>
          </a:r>
          <a:r>
            <a:rPr lang="en-GB" b="1" dirty="0"/>
            <a:t>Linear regression </a:t>
          </a:r>
          <a:r>
            <a:rPr lang="en-GB" dirty="0"/>
            <a:t>makes predictions about the average resolution time and ticket characteristics, based on linear relationships between tickets (</a:t>
          </a:r>
          <a:r>
            <a:rPr lang="en-GB" b="1" dirty="0"/>
            <a:t>Qualtrics,</a:t>
          </a:r>
          <a:r>
            <a:rPr lang="en-GB" dirty="0"/>
            <a:t> (n.d.) )</a:t>
          </a:r>
          <a:endParaRPr lang="en-US" dirty="0"/>
        </a:p>
      </dgm:t>
    </dgm:pt>
    <dgm:pt modelId="{15B53CF3-9852-4013-A9B9-6D1893B0026F}" type="parTrans" cxnId="{D46604B1-50DC-41CC-946C-620617191555}">
      <dgm:prSet/>
      <dgm:spPr/>
      <dgm:t>
        <a:bodyPr/>
        <a:lstStyle/>
        <a:p>
          <a:endParaRPr lang="en-US"/>
        </a:p>
      </dgm:t>
    </dgm:pt>
    <dgm:pt modelId="{7DAA80F7-1033-42D2-B191-DE9656A58E78}" type="sibTrans" cxnId="{D46604B1-50DC-41CC-946C-620617191555}">
      <dgm:prSet/>
      <dgm:spPr/>
      <dgm:t>
        <a:bodyPr/>
        <a:lstStyle/>
        <a:p>
          <a:endParaRPr lang="en-US"/>
        </a:p>
      </dgm:t>
    </dgm:pt>
    <dgm:pt modelId="{E75B2F59-5F80-43C2-A55A-543CD4650D89}">
      <dgm:prSet/>
      <dgm:spPr/>
      <dgm:t>
        <a:bodyPr/>
        <a:lstStyle/>
        <a:p>
          <a:pPr>
            <a:defRPr cap="all"/>
          </a:pPr>
          <a:r>
            <a:rPr lang="en-GB" b="1" dirty="0"/>
            <a:t>Non-linear regression</a:t>
          </a:r>
          <a:r>
            <a:rPr lang="en-GB" dirty="0"/>
            <a:t> does not assume a linear relationship between the variables. Instead, it allows for more flexible, complex relationships. The relationship between the dependent (average resolution time) and independent variables (characteristics) can take many forms, such as quadratic, exponential, logarithmic, or other types of non-linear functions. (</a:t>
          </a:r>
          <a:r>
            <a:rPr lang="en-GB" b="1" dirty="0"/>
            <a:t>Qualtrics,</a:t>
          </a:r>
          <a:r>
            <a:rPr lang="en-GB" dirty="0"/>
            <a:t> (n.d.)) </a:t>
          </a:r>
          <a:endParaRPr lang="en-US" dirty="0"/>
        </a:p>
      </dgm:t>
    </dgm:pt>
    <dgm:pt modelId="{5C72FF01-356F-4E79-80C0-F216658B612A}" type="parTrans" cxnId="{9C23CF03-B0DD-402B-A75D-B91F341F4134}">
      <dgm:prSet/>
      <dgm:spPr/>
      <dgm:t>
        <a:bodyPr/>
        <a:lstStyle/>
        <a:p>
          <a:endParaRPr lang="en-US"/>
        </a:p>
      </dgm:t>
    </dgm:pt>
    <dgm:pt modelId="{87DFD0FF-2799-41D1-A4EB-F3657A8A5511}" type="sibTrans" cxnId="{9C23CF03-B0DD-402B-A75D-B91F341F4134}">
      <dgm:prSet/>
      <dgm:spPr/>
      <dgm:t>
        <a:bodyPr/>
        <a:lstStyle/>
        <a:p>
          <a:endParaRPr lang="en-US"/>
        </a:p>
      </dgm:t>
    </dgm:pt>
    <dgm:pt modelId="{EDE6496A-20FA-4A5A-914A-02359F7FB5BB}" type="pres">
      <dgm:prSet presAssocID="{1408D59D-CC31-4BAB-8FEA-76BC18517582}" presName="root" presStyleCnt="0">
        <dgm:presLayoutVars>
          <dgm:dir/>
          <dgm:resizeHandles val="exact"/>
        </dgm:presLayoutVars>
      </dgm:prSet>
      <dgm:spPr/>
    </dgm:pt>
    <dgm:pt modelId="{33259D90-89A1-4180-8705-ECCB12FBE821}" type="pres">
      <dgm:prSet presAssocID="{8A9002ED-0D17-4307-A42B-EA05EBA14165}" presName="compNode" presStyleCnt="0"/>
      <dgm:spPr/>
    </dgm:pt>
    <dgm:pt modelId="{7562F376-9C53-48BD-82BA-CE73D9BEB71C}" type="pres">
      <dgm:prSet presAssocID="{8A9002ED-0D17-4307-A42B-EA05EBA14165}" presName="iconBgRect" presStyleLbl="bgShp" presStyleIdx="0" presStyleCnt="2"/>
      <dgm:spPr>
        <a:prstGeom prst="round2DiagRect">
          <a:avLst>
            <a:gd name="adj1" fmla="val 29727"/>
            <a:gd name="adj2" fmla="val 0"/>
          </a:avLst>
        </a:prstGeom>
      </dgm:spPr>
    </dgm:pt>
    <dgm:pt modelId="{A0E7ABD8-3CF2-4996-98BD-D08E184CA50F}" type="pres">
      <dgm:prSet presAssocID="{8A9002ED-0D17-4307-A42B-EA05EBA1416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8875290A-0747-482F-B925-D301BB09BDF3}" type="pres">
      <dgm:prSet presAssocID="{8A9002ED-0D17-4307-A42B-EA05EBA14165}" presName="spaceRect" presStyleCnt="0"/>
      <dgm:spPr/>
    </dgm:pt>
    <dgm:pt modelId="{68A5DA17-D6A5-4919-8ED3-0BE2E5672DC3}" type="pres">
      <dgm:prSet presAssocID="{8A9002ED-0D17-4307-A42B-EA05EBA14165}" presName="textRect" presStyleLbl="revTx" presStyleIdx="0" presStyleCnt="2">
        <dgm:presLayoutVars>
          <dgm:chMax val="1"/>
          <dgm:chPref val="1"/>
        </dgm:presLayoutVars>
      </dgm:prSet>
      <dgm:spPr/>
    </dgm:pt>
    <dgm:pt modelId="{E8474567-D58E-4FDB-A03F-60BE95442620}" type="pres">
      <dgm:prSet presAssocID="{7DAA80F7-1033-42D2-B191-DE9656A58E78}" presName="sibTrans" presStyleCnt="0"/>
      <dgm:spPr/>
    </dgm:pt>
    <dgm:pt modelId="{8B2B137F-34E0-427E-B8D9-0A633581C7B1}" type="pres">
      <dgm:prSet presAssocID="{E75B2F59-5F80-43C2-A55A-543CD4650D89}" presName="compNode" presStyleCnt="0"/>
      <dgm:spPr/>
    </dgm:pt>
    <dgm:pt modelId="{2B232815-E2EF-4996-AA20-9C2FC1BA4051}" type="pres">
      <dgm:prSet presAssocID="{E75B2F59-5F80-43C2-A55A-543CD4650D89}" presName="iconBgRect" presStyleLbl="bgShp" presStyleIdx="1" presStyleCnt="2"/>
      <dgm:spPr>
        <a:prstGeom prst="round2DiagRect">
          <a:avLst>
            <a:gd name="adj1" fmla="val 29727"/>
            <a:gd name="adj2" fmla="val 0"/>
          </a:avLst>
        </a:prstGeom>
      </dgm:spPr>
    </dgm:pt>
    <dgm:pt modelId="{A79F2CF7-46CD-4AFB-B7DF-5D715F443B3F}" type="pres">
      <dgm:prSet presAssocID="{E75B2F59-5F80-43C2-A55A-543CD4650D8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2AC621E8-C5C0-4C4E-9051-FD170D8E2805}" type="pres">
      <dgm:prSet presAssocID="{E75B2F59-5F80-43C2-A55A-543CD4650D89}" presName="spaceRect" presStyleCnt="0"/>
      <dgm:spPr/>
    </dgm:pt>
    <dgm:pt modelId="{04288F67-73E9-4323-BCEA-7C69C2588D34}" type="pres">
      <dgm:prSet presAssocID="{E75B2F59-5F80-43C2-A55A-543CD4650D89}" presName="textRect" presStyleLbl="revTx" presStyleIdx="1" presStyleCnt="2">
        <dgm:presLayoutVars>
          <dgm:chMax val="1"/>
          <dgm:chPref val="1"/>
        </dgm:presLayoutVars>
      </dgm:prSet>
      <dgm:spPr/>
    </dgm:pt>
  </dgm:ptLst>
  <dgm:cxnLst>
    <dgm:cxn modelId="{9C23CF03-B0DD-402B-A75D-B91F341F4134}" srcId="{1408D59D-CC31-4BAB-8FEA-76BC18517582}" destId="{E75B2F59-5F80-43C2-A55A-543CD4650D89}" srcOrd="1" destOrd="0" parTransId="{5C72FF01-356F-4E79-80C0-F216658B612A}" sibTransId="{87DFD0FF-2799-41D1-A4EB-F3657A8A5511}"/>
    <dgm:cxn modelId="{FBBE2A2B-EE52-4E70-8703-BD5D1C55A69C}" type="presOf" srcId="{8A9002ED-0D17-4307-A42B-EA05EBA14165}" destId="{68A5DA17-D6A5-4919-8ED3-0BE2E5672DC3}" srcOrd="0" destOrd="0" presId="urn:microsoft.com/office/officeart/2018/5/layout/IconLeafLabelList"/>
    <dgm:cxn modelId="{E0A65432-B63B-468B-ACD6-F1B1D76B6E58}" type="presOf" srcId="{1408D59D-CC31-4BAB-8FEA-76BC18517582}" destId="{EDE6496A-20FA-4A5A-914A-02359F7FB5BB}" srcOrd="0" destOrd="0" presId="urn:microsoft.com/office/officeart/2018/5/layout/IconLeafLabelList"/>
    <dgm:cxn modelId="{69A41257-797A-4879-AD1A-AB08D3CAAF4E}" type="presOf" srcId="{E75B2F59-5F80-43C2-A55A-543CD4650D89}" destId="{04288F67-73E9-4323-BCEA-7C69C2588D34}" srcOrd="0" destOrd="0" presId="urn:microsoft.com/office/officeart/2018/5/layout/IconLeafLabelList"/>
    <dgm:cxn modelId="{D46604B1-50DC-41CC-946C-620617191555}" srcId="{1408D59D-CC31-4BAB-8FEA-76BC18517582}" destId="{8A9002ED-0D17-4307-A42B-EA05EBA14165}" srcOrd="0" destOrd="0" parTransId="{15B53CF3-9852-4013-A9B9-6D1893B0026F}" sibTransId="{7DAA80F7-1033-42D2-B191-DE9656A58E78}"/>
    <dgm:cxn modelId="{9B9450D3-F495-4FAF-9209-FBBAC5F18FBF}" type="presParOf" srcId="{EDE6496A-20FA-4A5A-914A-02359F7FB5BB}" destId="{33259D90-89A1-4180-8705-ECCB12FBE821}" srcOrd="0" destOrd="0" presId="urn:microsoft.com/office/officeart/2018/5/layout/IconLeafLabelList"/>
    <dgm:cxn modelId="{31F43B46-1373-4B19-9A19-429DD23CCD69}" type="presParOf" srcId="{33259D90-89A1-4180-8705-ECCB12FBE821}" destId="{7562F376-9C53-48BD-82BA-CE73D9BEB71C}" srcOrd="0" destOrd="0" presId="urn:microsoft.com/office/officeart/2018/5/layout/IconLeafLabelList"/>
    <dgm:cxn modelId="{656D1648-6739-4CBA-B335-1355FF42D884}" type="presParOf" srcId="{33259D90-89A1-4180-8705-ECCB12FBE821}" destId="{A0E7ABD8-3CF2-4996-98BD-D08E184CA50F}" srcOrd="1" destOrd="0" presId="urn:microsoft.com/office/officeart/2018/5/layout/IconLeafLabelList"/>
    <dgm:cxn modelId="{B0765453-174C-4AF0-90F5-B73675C79080}" type="presParOf" srcId="{33259D90-89A1-4180-8705-ECCB12FBE821}" destId="{8875290A-0747-482F-B925-D301BB09BDF3}" srcOrd="2" destOrd="0" presId="urn:microsoft.com/office/officeart/2018/5/layout/IconLeafLabelList"/>
    <dgm:cxn modelId="{B4783A3A-DC43-47AD-9C3E-35CF75CC29ED}" type="presParOf" srcId="{33259D90-89A1-4180-8705-ECCB12FBE821}" destId="{68A5DA17-D6A5-4919-8ED3-0BE2E5672DC3}" srcOrd="3" destOrd="0" presId="urn:microsoft.com/office/officeart/2018/5/layout/IconLeafLabelList"/>
    <dgm:cxn modelId="{9F509419-B917-488B-9AFD-14782237F386}" type="presParOf" srcId="{EDE6496A-20FA-4A5A-914A-02359F7FB5BB}" destId="{E8474567-D58E-4FDB-A03F-60BE95442620}" srcOrd="1" destOrd="0" presId="urn:microsoft.com/office/officeart/2018/5/layout/IconLeafLabelList"/>
    <dgm:cxn modelId="{DDBF3FBA-B588-4687-9A9B-66CF3FC70C33}" type="presParOf" srcId="{EDE6496A-20FA-4A5A-914A-02359F7FB5BB}" destId="{8B2B137F-34E0-427E-B8D9-0A633581C7B1}" srcOrd="2" destOrd="0" presId="urn:microsoft.com/office/officeart/2018/5/layout/IconLeafLabelList"/>
    <dgm:cxn modelId="{B3CCBE0B-6238-4E93-AB08-7450FC292F55}" type="presParOf" srcId="{8B2B137F-34E0-427E-B8D9-0A633581C7B1}" destId="{2B232815-E2EF-4996-AA20-9C2FC1BA4051}" srcOrd="0" destOrd="0" presId="urn:microsoft.com/office/officeart/2018/5/layout/IconLeafLabelList"/>
    <dgm:cxn modelId="{4BFF3AAE-3A47-483C-ADA2-8177E08ECE53}" type="presParOf" srcId="{8B2B137F-34E0-427E-B8D9-0A633581C7B1}" destId="{A79F2CF7-46CD-4AFB-B7DF-5D715F443B3F}" srcOrd="1" destOrd="0" presId="urn:microsoft.com/office/officeart/2018/5/layout/IconLeafLabelList"/>
    <dgm:cxn modelId="{0A7A026C-701C-4AC8-A687-21545A991978}" type="presParOf" srcId="{8B2B137F-34E0-427E-B8D9-0A633581C7B1}" destId="{2AC621E8-C5C0-4C4E-9051-FD170D8E2805}" srcOrd="2" destOrd="0" presId="urn:microsoft.com/office/officeart/2018/5/layout/IconLeafLabelList"/>
    <dgm:cxn modelId="{41AF31C9-7384-4F0E-B6C1-315A4D9132FE}" type="presParOf" srcId="{8B2B137F-34E0-427E-B8D9-0A633581C7B1}" destId="{04288F67-73E9-4323-BCEA-7C69C2588D3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A36496-9192-4ABB-81B5-C24BCF684BB0}"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7CD82FDE-514D-496D-A523-F712E848CD73}">
      <dgm:prSet/>
      <dgm:spPr/>
      <dgm:t>
        <a:bodyPr/>
        <a:lstStyle/>
        <a:p>
          <a:r>
            <a:rPr lang="en-GB"/>
            <a:t>Low Priority</a:t>
          </a:r>
          <a:endParaRPr lang="en-US"/>
        </a:p>
      </dgm:t>
    </dgm:pt>
    <dgm:pt modelId="{274EF6DB-86DA-4244-98C5-E824CE2BBCC0}" type="parTrans" cxnId="{94693DD8-3A30-442A-9A95-EE98EBE5ADFF}">
      <dgm:prSet/>
      <dgm:spPr/>
      <dgm:t>
        <a:bodyPr/>
        <a:lstStyle/>
        <a:p>
          <a:endParaRPr lang="en-US"/>
        </a:p>
      </dgm:t>
    </dgm:pt>
    <dgm:pt modelId="{414DF36C-CF2D-4B1F-B2FF-F1BC18623D3D}" type="sibTrans" cxnId="{94693DD8-3A30-442A-9A95-EE98EBE5ADFF}">
      <dgm:prSet/>
      <dgm:spPr/>
      <dgm:t>
        <a:bodyPr/>
        <a:lstStyle/>
        <a:p>
          <a:endParaRPr lang="en-US"/>
        </a:p>
      </dgm:t>
    </dgm:pt>
    <dgm:pt modelId="{0AE0B2DF-98C0-4399-B1C4-BC1057F622ED}">
      <dgm:prSet/>
      <dgm:spPr/>
      <dgm:t>
        <a:bodyPr/>
        <a:lstStyle/>
        <a:p>
          <a:r>
            <a:rPr lang="en-GB"/>
            <a:t>Communities tickets</a:t>
          </a:r>
          <a:endParaRPr lang="en-US"/>
        </a:p>
      </dgm:t>
    </dgm:pt>
    <dgm:pt modelId="{F667418F-3479-4B6D-9D52-4B2769BE1598}" type="parTrans" cxnId="{2A5A0E09-27E5-4A95-B9F2-7AF41D4B265A}">
      <dgm:prSet/>
      <dgm:spPr/>
      <dgm:t>
        <a:bodyPr/>
        <a:lstStyle/>
        <a:p>
          <a:endParaRPr lang="en-US"/>
        </a:p>
      </dgm:t>
    </dgm:pt>
    <dgm:pt modelId="{949D5989-74FE-47E7-8DD1-4800007C7661}" type="sibTrans" cxnId="{2A5A0E09-27E5-4A95-B9F2-7AF41D4B265A}">
      <dgm:prSet/>
      <dgm:spPr/>
      <dgm:t>
        <a:bodyPr/>
        <a:lstStyle/>
        <a:p>
          <a:endParaRPr lang="en-US"/>
        </a:p>
      </dgm:t>
    </dgm:pt>
    <dgm:pt modelId="{DEB3BAB0-2A97-4636-A9D0-32ACB76DE2A4}">
      <dgm:prSet/>
      <dgm:spPr/>
      <dgm:t>
        <a:bodyPr/>
        <a:lstStyle/>
        <a:p>
          <a:r>
            <a:rPr lang="en-GB" dirty="0"/>
            <a:t>Self-service tickets</a:t>
          </a:r>
          <a:endParaRPr lang="en-US" dirty="0"/>
        </a:p>
      </dgm:t>
    </dgm:pt>
    <dgm:pt modelId="{89B6E454-3F12-44CE-BC63-EE3E9FF47545}" type="parTrans" cxnId="{EAD4726D-668D-4C90-9C7B-AA57E908E5A2}">
      <dgm:prSet/>
      <dgm:spPr/>
      <dgm:t>
        <a:bodyPr/>
        <a:lstStyle/>
        <a:p>
          <a:endParaRPr lang="en-US"/>
        </a:p>
      </dgm:t>
    </dgm:pt>
    <dgm:pt modelId="{B0B1DB41-0F53-493F-B617-B5650ADB714D}" type="sibTrans" cxnId="{EAD4726D-668D-4C90-9C7B-AA57E908E5A2}">
      <dgm:prSet/>
      <dgm:spPr/>
      <dgm:t>
        <a:bodyPr/>
        <a:lstStyle/>
        <a:p>
          <a:endParaRPr lang="en-US"/>
        </a:p>
      </dgm:t>
    </dgm:pt>
    <dgm:pt modelId="{5112255A-91B6-49AD-B32B-1072C5087AD3}">
      <dgm:prSet/>
      <dgm:spPr/>
      <dgm:t>
        <a:bodyPr/>
        <a:lstStyle/>
        <a:p>
          <a:r>
            <a:rPr lang="en-GB"/>
            <a:t>my.redbridge tickets</a:t>
          </a:r>
          <a:endParaRPr lang="en-US"/>
        </a:p>
      </dgm:t>
    </dgm:pt>
    <dgm:pt modelId="{F49F400A-BFA6-4CD0-BD1E-6D5D8E161FE7}" type="parTrans" cxnId="{4A4232D4-30E5-4EDD-AFD0-8CD89EFCD7CF}">
      <dgm:prSet/>
      <dgm:spPr/>
      <dgm:t>
        <a:bodyPr/>
        <a:lstStyle/>
        <a:p>
          <a:endParaRPr lang="en-US"/>
        </a:p>
      </dgm:t>
    </dgm:pt>
    <dgm:pt modelId="{41FAF7AC-A8C9-431D-95F0-B17C7E18AACF}" type="sibTrans" cxnId="{4A4232D4-30E5-4EDD-AFD0-8CD89EFCD7CF}">
      <dgm:prSet/>
      <dgm:spPr/>
      <dgm:t>
        <a:bodyPr/>
        <a:lstStyle/>
        <a:p>
          <a:endParaRPr lang="en-US"/>
        </a:p>
      </dgm:t>
    </dgm:pt>
    <dgm:pt modelId="{A8D54B2B-402C-48E6-A969-4E28EDC47508}" type="pres">
      <dgm:prSet presAssocID="{8BA36496-9192-4ABB-81B5-C24BCF684BB0}" presName="matrix" presStyleCnt="0">
        <dgm:presLayoutVars>
          <dgm:chMax val="1"/>
          <dgm:dir/>
          <dgm:resizeHandles val="exact"/>
        </dgm:presLayoutVars>
      </dgm:prSet>
      <dgm:spPr/>
    </dgm:pt>
    <dgm:pt modelId="{1661DA69-3DEF-4F0F-9956-E18F76258E6E}" type="pres">
      <dgm:prSet presAssocID="{8BA36496-9192-4ABB-81B5-C24BCF684BB0}" presName="diamond" presStyleLbl="bgShp" presStyleIdx="0" presStyleCnt="1"/>
      <dgm:spPr/>
    </dgm:pt>
    <dgm:pt modelId="{AE314EED-713C-41BA-B66E-C8E2658E8025}" type="pres">
      <dgm:prSet presAssocID="{8BA36496-9192-4ABB-81B5-C24BCF684BB0}" presName="quad1" presStyleLbl="node1" presStyleIdx="0" presStyleCnt="4">
        <dgm:presLayoutVars>
          <dgm:chMax val="0"/>
          <dgm:chPref val="0"/>
          <dgm:bulletEnabled val="1"/>
        </dgm:presLayoutVars>
      </dgm:prSet>
      <dgm:spPr/>
    </dgm:pt>
    <dgm:pt modelId="{42E36263-4175-4854-A3D2-CE3D6B9435C4}" type="pres">
      <dgm:prSet presAssocID="{8BA36496-9192-4ABB-81B5-C24BCF684BB0}" presName="quad2" presStyleLbl="node1" presStyleIdx="1" presStyleCnt="4">
        <dgm:presLayoutVars>
          <dgm:chMax val="0"/>
          <dgm:chPref val="0"/>
          <dgm:bulletEnabled val="1"/>
        </dgm:presLayoutVars>
      </dgm:prSet>
      <dgm:spPr/>
    </dgm:pt>
    <dgm:pt modelId="{7B40133B-7975-476C-9B64-FD8AE0436152}" type="pres">
      <dgm:prSet presAssocID="{8BA36496-9192-4ABB-81B5-C24BCF684BB0}" presName="quad3" presStyleLbl="node1" presStyleIdx="2" presStyleCnt="4">
        <dgm:presLayoutVars>
          <dgm:chMax val="0"/>
          <dgm:chPref val="0"/>
          <dgm:bulletEnabled val="1"/>
        </dgm:presLayoutVars>
      </dgm:prSet>
      <dgm:spPr/>
    </dgm:pt>
    <dgm:pt modelId="{60C2B466-D544-4F61-BCC0-11EA4174004F}" type="pres">
      <dgm:prSet presAssocID="{8BA36496-9192-4ABB-81B5-C24BCF684BB0}" presName="quad4" presStyleLbl="node1" presStyleIdx="3" presStyleCnt="4">
        <dgm:presLayoutVars>
          <dgm:chMax val="0"/>
          <dgm:chPref val="0"/>
          <dgm:bulletEnabled val="1"/>
        </dgm:presLayoutVars>
      </dgm:prSet>
      <dgm:spPr/>
    </dgm:pt>
  </dgm:ptLst>
  <dgm:cxnLst>
    <dgm:cxn modelId="{8334B203-6BC3-4937-8E0E-CC77733BBFB1}" type="presOf" srcId="{7CD82FDE-514D-496D-A523-F712E848CD73}" destId="{AE314EED-713C-41BA-B66E-C8E2658E8025}" srcOrd="0" destOrd="0" presId="urn:microsoft.com/office/officeart/2005/8/layout/matrix3"/>
    <dgm:cxn modelId="{2A5A0E09-27E5-4A95-B9F2-7AF41D4B265A}" srcId="{8BA36496-9192-4ABB-81B5-C24BCF684BB0}" destId="{0AE0B2DF-98C0-4399-B1C4-BC1057F622ED}" srcOrd="1" destOrd="0" parTransId="{F667418F-3479-4B6D-9D52-4B2769BE1598}" sibTransId="{949D5989-74FE-47E7-8DD1-4800007C7661}"/>
    <dgm:cxn modelId="{91F4962A-0F48-4700-AF3D-D8BFE519881C}" type="presOf" srcId="{8BA36496-9192-4ABB-81B5-C24BCF684BB0}" destId="{A8D54B2B-402C-48E6-A969-4E28EDC47508}" srcOrd="0" destOrd="0" presId="urn:microsoft.com/office/officeart/2005/8/layout/matrix3"/>
    <dgm:cxn modelId="{1C500961-5E73-49F1-9BFB-1BA453447254}" type="presOf" srcId="{5112255A-91B6-49AD-B32B-1072C5087AD3}" destId="{60C2B466-D544-4F61-BCC0-11EA4174004F}" srcOrd="0" destOrd="0" presId="urn:microsoft.com/office/officeart/2005/8/layout/matrix3"/>
    <dgm:cxn modelId="{EAD4726D-668D-4C90-9C7B-AA57E908E5A2}" srcId="{8BA36496-9192-4ABB-81B5-C24BCF684BB0}" destId="{DEB3BAB0-2A97-4636-A9D0-32ACB76DE2A4}" srcOrd="2" destOrd="0" parTransId="{89B6E454-3F12-44CE-BC63-EE3E9FF47545}" sibTransId="{B0B1DB41-0F53-493F-B617-B5650ADB714D}"/>
    <dgm:cxn modelId="{879A7D89-4640-4AEF-AB0A-A03C16876803}" type="presOf" srcId="{0AE0B2DF-98C0-4399-B1C4-BC1057F622ED}" destId="{42E36263-4175-4854-A3D2-CE3D6B9435C4}" srcOrd="0" destOrd="0" presId="urn:microsoft.com/office/officeart/2005/8/layout/matrix3"/>
    <dgm:cxn modelId="{4A4232D4-30E5-4EDD-AFD0-8CD89EFCD7CF}" srcId="{8BA36496-9192-4ABB-81B5-C24BCF684BB0}" destId="{5112255A-91B6-49AD-B32B-1072C5087AD3}" srcOrd="3" destOrd="0" parTransId="{F49F400A-BFA6-4CD0-BD1E-6D5D8E161FE7}" sibTransId="{41FAF7AC-A8C9-431D-95F0-B17C7E18AACF}"/>
    <dgm:cxn modelId="{94693DD8-3A30-442A-9A95-EE98EBE5ADFF}" srcId="{8BA36496-9192-4ABB-81B5-C24BCF684BB0}" destId="{7CD82FDE-514D-496D-A523-F712E848CD73}" srcOrd="0" destOrd="0" parTransId="{274EF6DB-86DA-4244-98C5-E824CE2BBCC0}" sibTransId="{414DF36C-CF2D-4B1F-B2FF-F1BC18623D3D}"/>
    <dgm:cxn modelId="{4414B5D9-9985-4D58-A5C1-DABA6CA00ABA}" type="presOf" srcId="{DEB3BAB0-2A97-4636-A9D0-32ACB76DE2A4}" destId="{7B40133B-7975-476C-9B64-FD8AE0436152}" srcOrd="0" destOrd="0" presId="urn:microsoft.com/office/officeart/2005/8/layout/matrix3"/>
    <dgm:cxn modelId="{BCFC1EB0-EEDA-47CF-93C2-5706F1913253}" type="presParOf" srcId="{A8D54B2B-402C-48E6-A969-4E28EDC47508}" destId="{1661DA69-3DEF-4F0F-9956-E18F76258E6E}" srcOrd="0" destOrd="0" presId="urn:microsoft.com/office/officeart/2005/8/layout/matrix3"/>
    <dgm:cxn modelId="{1013A6BA-A5F0-433D-A839-18AA09EEB239}" type="presParOf" srcId="{A8D54B2B-402C-48E6-A969-4E28EDC47508}" destId="{AE314EED-713C-41BA-B66E-C8E2658E8025}" srcOrd="1" destOrd="0" presId="urn:microsoft.com/office/officeart/2005/8/layout/matrix3"/>
    <dgm:cxn modelId="{FCA35060-080A-4CA9-B455-D83938449042}" type="presParOf" srcId="{A8D54B2B-402C-48E6-A969-4E28EDC47508}" destId="{42E36263-4175-4854-A3D2-CE3D6B9435C4}" srcOrd="2" destOrd="0" presId="urn:microsoft.com/office/officeart/2005/8/layout/matrix3"/>
    <dgm:cxn modelId="{32654FFE-95C7-4718-80E4-036139E5792A}" type="presParOf" srcId="{A8D54B2B-402C-48E6-A969-4E28EDC47508}" destId="{7B40133B-7975-476C-9B64-FD8AE0436152}" srcOrd="3" destOrd="0" presId="urn:microsoft.com/office/officeart/2005/8/layout/matrix3"/>
    <dgm:cxn modelId="{4ACC5F47-3347-458A-B007-1DD31CD2E2FA}" type="presParOf" srcId="{A8D54B2B-402C-48E6-A969-4E28EDC47508}" destId="{60C2B466-D544-4F61-BCC0-11EA4174004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1EA5C1-E7A8-4413-A003-D2A74CE81442}">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ACB39E-F455-47F3-9C8C-F467100198EA}">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D9E8C5-8918-4C55-86F3-D2F07176D509}">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711200">
            <a:lnSpc>
              <a:spcPct val="100000"/>
            </a:lnSpc>
            <a:spcBef>
              <a:spcPct val="0"/>
            </a:spcBef>
            <a:spcAft>
              <a:spcPct val="35000"/>
            </a:spcAft>
            <a:buNone/>
          </a:pPr>
          <a:r>
            <a:rPr lang="en-GB" sz="1600" b="1" kern="1200" dirty="0"/>
            <a:t>Process: </a:t>
          </a:r>
          <a:r>
            <a:rPr lang="en-GB" sz="1600" kern="1200" dirty="0"/>
            <a:t>The project analysed data, looking for patterns and trends that could indicate problems or opportunities within current processes.</a:t>
          </a:r>
          <a:endParaRPr lang="en-US" sz="1600" kern="1200" dirty="0"/>
        </a:p>
      </dsp:txBody>
      <dsp:txXfrm>
        <a:off x="1428292" y="2439"/>
        <a:ext cx="4873308" cy="1236616"/>
      </dsp:txXfrm>
    </dsp:sp>
    <dsp:sp modelId="{4E7125C8-AA92-4C32-9DD4-CD3A3ACB8EFC}">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AF67C4-D960-4E08-A29C-D77E4BAFE4BE}">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FBA517-A065-4A0A-9A36-8097A2B7C90D}">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711200">
            <a:lnSpc>
              <a:spcPct val="100000"/>
            </a:lnSpc>
            <a:spcBef>
              <a:spcPct val="0"/>
            </a:spcBef>
            <a:spcAft>
              <a:spcPct val="35000"/>
            </a:spcAft>
            <a:buNone/>
          </a:pPr>
          <a:r>
            <a:rPr lang="en-GB" sz="1600" b="1" kern="1200" dirty="0"/>
            <a:t>Hypothesis &amp; objectives: </a:t>
          </a:r>
          <a:r>
            <a:rPr lang="en-GB" sz="1600" kern="1200" dirty="0"/>
            <a:t>Average ticket resolution time &amp; sum of ticket resolution time are influenced by other variables within the dataset of IT ticket data. </a:t>
          </a:r>
          <a:endParaRPr lang="en-US" sz="1600" kern="1200" dirty="0"/>
        </a:p>
      </dsp:txBody>
      <dsp:txXfrm>
        <a:off x="1428292" y="1548210"/>
        <a:ext cx="4873308" cy="1236616"/>
      </dsp:txXfrm>
    </dsp:sp>
    <dsp:sp modelId="{3CE529DF-6589-4FA8-8AEE-3FE0A19CFD96}">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E1EAAA-A8AB-466B-BEF5-C7C679663BCC}">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BE39FA-66C1-4BEA-9F4B-707099BE54D4}">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711200">
            <a:lnSpc>
              <a:spcPct val="100000"/>
            </a:lnSpc>
            <a:spcBef>
              <a:spcPct val="0"/>
            </a:spcBef>
            <a:spcAft>
              <a:spcPct val="35000"/>
            </a:spcAft>
            <a:buNone/>
          </a:pPr>
          <a:r>
            <a:rPr lang="en-GB" sz="1600" b="1" kern="1200" dirty="0"/>
            <a:t>Key Findings: </a:t>
          </a:r>
          <a:r>
            <a:rPr lang="en-GB" sz="1600" b="0" kern="1200" dirty="0"/>
            <a:t>There are notable relationships between the sum or average of resolution time and other characteristics of tickets…</a:t>
          </a:r>
          <a:endParaRPr lang="en-US" sz="1600" kern="1200" dirty="0"/>
        </a:p>
      </dsp:txBody>
      <dsp:txXfrm>
        <a:off x="1428292" y="3093981"/>
        <a:ext cx="4873308" cy="1236616"/>
      </dsp:txXfrm>
    </dsp:sp>
    <dsp:sp modelId="{CE5C93DF-4BB9-4B1F-BBA3-D6AA6572C837}">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185BDC-1FE7-4872-95FA-A569DBD4780E}">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CDC0B9-B210-4D87-BD04-6DC3635B43FF}">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711200">
            <a:lnSpc>
              <a:spcPct val="100000"/>
            </a:lnSpc>
            <a:spcBef>
              <a:spcPct val="0"/>
            </a:spcBef>
            <a:spcAft>
              <a:spcPct val="35000"/>
            </a:spcAft>
            <a:buNone/>
          </a:pPr>
          <a:r>
            <a:rPr lang="en-GB" sz="1600" b="1" kern="1200" dirty="0"/>
            <a:t>Recommendations: </a:t>
          </a:r>
          <a:r>
            <a:rPr lang="en-GB" sz="1600" b="0" kern="1200" dirty="0"/>
            <a:t>Continuous improvement, Automation, prevention. </a:t>
          </a:r>
          <a:endParaRPr lang="en-US" sz="1600" kern="1200" dirty="0"/>
        </a:p>
      </dsp:txBody>
      <dsp:txXfrm>
        <a:off x="1428292" y="4639752"/>
        <a:ext cx="4873308" cy="1236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4F9DC-B488-4B8F-9FEA-19FDBDA97D1A}">
      <dsp:nvSpPr>
        <dsp:cNvPr id="0" name=""/>
        <dsp:cNvSpPr/>
      </dsp:nvSpPr>
      <dsp:spPr>
        <a:xfrm>
          <a:off x="538249" y="1035287"/>
          <a:ext cx="440630" cy="440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F2A631-A4A1-45F4-84EC-A7DEB9D793C5}">
      <dsp:nvSpPr>
        <dsp:cNvPr id="0" name=""/>
        <dsp:cNvSpPr/>
      </dsp:nvSpPr>
      <dsp:spPr>
        <a:xfrm>
          <a:off x="129092" y="1548763"/>
          <a:ext cx="1258943" cy="1087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a:t>Data Cleaning for EDA</a:t>
          </a:r>
        </a:p>
      </dsp:txBody>
      <dsp:txXfrm>
        <a:off x="129092" y="1548763"/>
        <a:ext cx="1258943" cy="1087925"/>
      </dsp:txXfrm>
    </dsp:sp>
    <dsp:sp modelId="{B39A26E5-A5F7-4BEE-AA2B-1A82848D1C33}">
      <dsp:nvSpPr>
        <dsp:cNvPr id="0" name=""/>
        <dsp:cNvSpPr/>
      </dsp:nvSpPr>
      <dsp:spPr>
        <a:xfrm>
          <a:off x="11123" y="2670571"/>
          <a:ext cx="1494882" cy="58821"/>
        </a:xfrm>
        <a:prstGeom prst="rect">
          <a:avLst/>
        </a:prstGeom>
        <a:noFill/>
        <a:ln>
          <a:noFill/>
        </a:ln>
        <a:effectLst/>
      </dsp:spPr>
      <dsp:style>
        <a:lnRef idx="0">
          <a:scrgbClr r="0" g="0" b="0"/>
        </a:lnRef>
        <a:fillRef idx="0">
          <a:scrgbClr r="0" g="0" b="0"/>
        </a:fillRef>
        <a:effectRef idx="0">
          <a:scrgbClr r="0" g="0" b="0"/>
        </a:effectRef>
        <a:fontRef idx="minor"/>
      </dsp:style>
    </dsp:sp>
    <dsp:sp modelId="{6E827890-AC8E-4A89-84CC-CDB81157BC7E}">
      <dsp:nvSpPr>
        <dsp:cNvPr id="0" name=""/>
        <dsp:cNvSpPr/>
      </dsp:nvSpPr>
      <dsp:spPr>
        <a:xfrm>
          <a:off x="2135477" y="1035287"/>
          <a:ext cx="440630" cy="440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3C7D3D-4D96-4622-BEB0-48235C42A024}">
      <dsp:nvSpPr>
        <dsp:cNvPr id="0" name=""/>
        <dsp:cNvSpPr/>
      </dsp:nvSpPr>
      <dsp:spPr>
        <a:xfrm>
          <a:off x="1726320" y="1548763"/>
          <a:ext cx="1258943" cy="1087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dirty="0"/>
            <a:t>EDA (Exploratory data analysis)</a:t>
          </a:r>
        </a:p>
      </dsp:txBody>
      <dsp:txXfrm>
        <a:off x="1726320" y="1548763"/>
        <a:ext cx="1258943" cy="1087925"/>
      </dsp:txXfrm>
    </dsp:sp>
    <dsp:sp modelId="{DB6CC228-651E-4CD1-AE14-17A1265B7B08}">
      <dsp:nvSpPr>
        <dsp:cNvPr id="0" name=""/>
        <dsp:cNvSpPr/>
      </dsp:nvSpPr>
      <dsp:spPr>
        <a:xfrm>
          <a:off x="1726320" y="2670571"/>
          <a:ext cx="1258943" cy="58821"/>
        </a:xfrm>
        <a:prstGeom prst="rect">
          <a:avLst/>
        </a:prstGeom>
        <a:noFill/>
        <a:ln>
          <a:noFill/>
        </a:ln>
        <a:effectLst/>
      </dsp:spPr>
      <dsp:style>
        <a:lnRef idx="0">
          <a:scrgbClr r="0" g="0" b="0"/>
        </a:lnRef>
        <a:fillRef idx="0">
          <a:scrgbClr r="0" g="0" b="0"/>
        </a:fillRef>
        <a:effectRef idx="0">
          <a:scrgbClr r="0" g="0" b="0"/>
        </a:effectRef>
        <a:fontRef idx="minor"/>
      </dsp:style>
    </dsp:sp>
    <dsp:sp modelId="{153EA44E-DBB9-46E9-BD66-A57A17E643B8}">
      <dsp:nvSpPr>
        <dsp:cNvPr id="0" name=""/>
        <dsp:cNvSpPr/>
      </dsp:nvSpPr>
      <dsp:spPr>
        <a:xfrm>
          <a:off x="3614736" y="1035287"/>
          <a:ext cx="440630" cy="4406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E2AF55-C3D6-4BE7-AAA7-4E8E8AA5DCDA}">
      <dsp:nvSpPr>
        <dsp:cNvPr id="0" name=""/>
        <dsp:cNvSpPr/>
      </dsp:nvSpPr>
      <dsp:spPr>
        <a:xfrm>
          <a:off x="3205579" y="1548763"/>
          <a:ext cx="1258943" cy="1087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dirty="0"/>
            <a:t>Data cleaning for advanced analysis</a:t>
          </a:r>
        </a:p>
      </dsp:txBody>
      <dsp:txXfrm>
        <a:off x="3205579" y="1548763"/>
        <a:ext cx="1258943" cy="1087925"/>
      </dsp:txXfrm>
    </dsp:sp>
    <dsp:sp modelId="{5992FF69-F230-4073-9ADB-AD8343531E83}">
      <dsp:nvSpPr>
        <dsp:cNvPr id="0" name=""/>
        <dsp:cNvSpPr/>
      </dsp:nvSpPr>
      <dsp:spPr>
        <a:xfrm>
          <a:off x="3205579" y="2670571"/>
          <a:ext cx="1258943" cy="58821"/>
        </a:xfrm>
        <a:prstGeom prst="rect">
          <a:avLst/>
        </a:prstGeom>
        <a:noFill/>
        <a:ln>
          <a:noFill/>
        </a:ln>
        <a:effectLst/>
      </dsp:spPr>
      <dsp:style>
        <a:lnRef idx="0">
          <a:scrgbClr r="0" g="0" b="0"/>
        </a:lnRef>
        <a:fillRef idx="0">
          <a:scrgbClr r="0" g="0" b="0"/>
        </a:fillRef>
        <a:effectRef idx="0">
          <a:scrgbClr r="0" g="0" b="0"/>
        </a:effectRef>
        <a:fontRef idx="minor"/>
      </dsp:style>
    </dsp:sp>
    <dsp:sp modelId="{6471A3C4-068A-4A40-97A7-4537DA57A8DC}">
      <dsp:nvSpPr>
        <dsp:cNvPr id="0" name=""/>
        <dsp:cNvSpPr/>
      </dsp:nvSpPr>
      <dsp:spPr>
        <a:xfrm>
          <a:off x="5093995" y="1035287"/>
          <a:ext cx="440630" cy="4406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B00BA1-8831-4A3A-ABDB-4E6D9ABBC454}">
      <dsp:nvSpPr>
        <dsp:cNvPr id="0" name=""/>
        <dsp:cNvSpPr/>
      </dsp:nvSpPr>
      <dsp:spPr>
        <a:xfrm>
          <a:off x="4684838" y="1548763"/>
          <a:ext cx="1258943" cy="1087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a:t>Advanced analysis (Linear regression)</a:t>
          </a:r>
        </a:p>
      </dsp:txBody>
      <dsp:txXfrm>
        <a:off x="4684838" y="1548763"/>
        <a:ext cx="1258943" cy="1087925"/>
      </dsp:txXfrm>
    </dsp:sp>
    <dsp:sp modelId="{0E348A97-84F0-4D01-A9F7-DDD4F05B1C0A}">
      <dsp:nvSpPr>
        <dsp:cNvPr id="0" name=""/>
        <dsp:cNvSpPr/>
      </dsp:nvSpPr>
      <dsp:spPr>
        <a:xfrm>
          <a:off x="4684838" y="2670571"/>
          <a:ext cx="1258943" cy="58821"/>
        </a:xfrm>
        <a:prstGeom prst="rect">
          <a:avLst/>
        </a:prstGeom>
        <a:noFill/>
        <a:ln>
          <a:noFill/>
        </a:ln>
        <a:effectLst/>
      </dsp:spPr>
      <dsp:style>
        <a:lnRef idx="0">
          <a:scrgbClr r="0" g="0" b="0"/>
        </a:lnRef>
        <a:fillRef idx="0">
          <a:scrgbClr r="0" g="0" b="0"/>
        </a:fillRef>
        <a:effectRef idx="0">
          <a:scrgbClr r="0" g="0" b="0"/>
        </a:effectRef>
        <a:fontRef idx="minor"/>
      </dsp:style>
    </dsp:sp>
    <dsp:sp modelId="{EA1ED6A8-6B21-491D-B4AE-673F6E9FF1F7}">
      <dsp:nvSpPr>
        <dsp:cNvPr id="0" name=""/>
        <dsp:cNvSpPr/>
      </dsp:nvSpPr>
      <dsp:spPr>
        <a:xfrm>
          <a:off x="6573254" y="1035287"/>
          <a:ext cx="440630" cy="4406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338BC7-D2EE-49F2-A5C6-9ADCF579B4A0}">
      <dsp:nvSpPr>
        <dsp:cNvPr id="0" name=""/>
        <dsp:cNvSpPr/>
      </dsp:nvSpPr>
      <dsp:spPr>
        <a:xfrm>
          <a:off x="6164097" y="1548763"/>
          <a:ext cx="1258943" cy="1087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a:t>Advanced analysis (Random  forest regression)</a:t>
          </a:r>
        </a:p>
      </dsp:txBody>
      <dsp:txXfrm>
        <a:off x="6164097" y="1548763"/>
        <a:ext cx="1258943" cy="1087925"/>
      </dsp:txXfrm>
    </dsp:sp>
    <dsp:sp modelId="{12EB76DA-2BB9-4198-8557-C345202576B1}">
      <dsp:nvSpPr>
        <dsp:cNvPr id="0" name=""/>
        <dsp:cNvSpPr/>
      </dsp:nvSpPr>
      <dsp:spPr>
        <a:xfrm>
          <a:off x="6164097" y="2670571"/>
          <a:ext cx="1258943" cy="58821"/>
        </a:xfrm>
        <a:prstGeom prst="rect">
          <a:avLst/>
        </a:prstGeom>
        <a:noFill/>
        <a:ln>
          <a:noFill/>
        </a:ln>
        <a:effectLst/>
      </dsp:spPr>
      <dsp:style>
        <a:lnRef idx="0">
          <a:scrgbClr r="0" g="0" b="0"/>
        </a:lnRef>
        <a:fillRef idx="0">
          <a:scrgbClr r="0" g="0" b="0"/>
        </a:fillRef>
        <a:effectRef idx="0">
          <a:scrgbClr r="0" g="0" b="0"/>
        </a:effectRef>
        <a:fontRef idx="minor"/>
      </dsp:style>
    </dsp:sp>
    <dsp:sp modelId="{219D8326-5673-434D-81B0-A2E14076D837}">
      <dsp:nvSpPr>
        <dsp:cNvPr id="0" name=""/>
        <dsp:cNvSpPr/>
      </dsp:nvSpPr>
      <dsp:spPr>
        <a:xfrm>
          <a:off x="8052513" y="1035287"/>
          <a:ext cx="440630" cy="44063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397C2E-2517-477B-B154-54E3D7546016}">
      <dsp:nvSpPr>
        <dsp:cNvPr id="0" name=""/>
        <dsp:cNvSpPr/>
      </dsp:nvSpPr>
      <dsp:spPr>
        <a:xfrm>
          <a:off x="7643356" y="1548763"/>
          <a:ext cx="1258943" cy="1087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GB" sz="1400" kern="1200"/>
            <a:t>Advanced analysis (K-means clustering)</a:t>
          </a:r>
        </a:p>
      </dsp:txBody>
      <dsp:txXfrm>
        <a:off x="7643356" y="1548763"/>
        <a:ext cx="1258943" cy="1087925"/>
      </dsp:txXfrm>
    </dsp:sp>
    <dsp:sp modelId="{DE8B84A8-1251-4B27-9CFE-1B02E6F4D6BE}">
      <dsp:nvSpPr>
        <dsp:cNvPr id="0" name=""/>
        <dsp:cNvSpPr/>
      </dsp:nvSpPr>
      <dsp:spPr>
        <a:xfrm>
          <a:off x="7643356" y="2670571"/>
          <a:ext cx="1258943" cy="58821"/>
        </a:xfrm>
        <a:prstGeom prst="rect">
          <a:avLst/>
        </a:prstGeom>
        <a:noFill/>
        <a:ln>
          <a:noFill/>
        </a:ln>
        <a:effectLst/>
      </dsp:spPr>
      <dsp:style>
        <a:lnRef idx="0">
          <a:scrgbClr r="0" g="0" b="0"/>
        </a:lnRef>
        <a:fillRef idx="0">
          <a:scrgbClr r="0" g="0" b="0"/>
        </a:fillRef>
        <a:effectRef idx="0">
          <a:scrgbClr r="0" g="0" b="0"/>
        </a:effectRef>
        <a:fontRef idx="minor"/>
      </dsp:style>
    </dsp:sp>
    <dsp:sp modelId="{80C4CE1C-BD98-4201-85E5-644BB7B88A87}">
      <dsp:nvSpPr>
        <dsp:cNvPr id="0" name=""/>
        <dsp:cNvSpPr/>
      </dsp:nvSpPr>
      <dsp:spPr>
        <a:xfrm>
          <a:off x="9644164" y="1035287"/>
          <a:ext cx="440630" cy="44063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DF07B2-2168-407F-87C4-DF2F6312FAFC}">
      <dsp:nvSpPr>
        <dsp:cNvPr id="0" name=""/>
        <dsp:cNvSpPr/>
      </dsp:nvSpPr>
      <dsp:spPr>
        <a:xfrm>
          <a:off x="9122615" y="1548763"/>
          <a:ext cx="1483728" cy="1087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b="1"/>
          </a:pPr>
          <a:r>
            <a:rPr lang="en-GB" sz="1200" kern="1200" dirty="0"/>
            <a:t>Develop</a:t>
          </a:r>
          <a:r>
            <a:rPr lang="en-GB" sz="1200" kern="1200" baseline="0" dirty="0"/>
            <a:t> Recommendations</a:t>
          </a:r>
          <a:endParaRPr lang="en-GB" sz="1200" kern="1200" dirty="0"/>
        </a:p>
      </dsp:txBody>
      <dsp:txXfrm>
        <a:off x="9122615" y="1548763"/>
        <a:ext cx="1483728" cy="1087925"/>
      </dsp:txXfrm>
    </dsp:sp>
    <dsp:sp modelId="{8A8AB67D-C754-4F7B-B64F-22FB0332D395}">
      <dsp:nvSpPr>
        <dsp:cNvPr id="0" name=""/>
        <dsp:cNvSpPr/>
      </dsp:nvSpPr>
      <dsp:spPr>
        <a:xfrm>
          <a:off x="9235007" y="2670571"/>
          <a:ext cx="1258943" cy="5882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2F376-9C53-48BD-82BA-CE73D9BEB71C}">
      <dsp:nvSpPr>
        <dsp:cNvPr id="0" name=""/>
        <dsp:cNvSpPr/>
      </dsp:nvSpPr>
      <dsp:spPr>
        <a:xfrm>
          <a:off x="590441" y="941123"/>
          <a:ext cx="1749937" cy="174993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E7ABD8-3CF2-4996-98BD-D08E184CA50F}">
      <dsp:nvSpPr>
        <dsp:cNvPr id="0" name=""/>
        <dsp:cNvSpPr/>
      </dsp:nvSpPr>
      <dsp:spPr>
        <a:xfrm>
          <a:off x="963378" y="1314060"/>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A5DA17-D6A5-4919-8ED3-0BE2E5672DC3}">
      <dsp:nvSpPr>
        <dsp:cNvPr id="0" name=""/>
        <dsp:cNvSpPr/>
      </dsp:nvSpPr>
      <dsp:spPr>
        <a:xfrm>
          <a:off x="31034" y="3236123"/>
          <a:ext cx="2868750" cy="170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dirty="0"/>
            <a:t>Multiple - </a:t>
          </a:r>
          <a:r>
            <a:rPr lang="en-GB" sz="1100" b="1" kern="1200" dirty="0"/>
            <a:t>Linear regression </a:t>
          </a:r>
          <a:r>
            <a:rPr lang="en-GB" sz="1100" kern="1200" dirty="0"/>
            <a:t>makes predictions about the average resolution time and ticket characteristics, based on linear relationships between tickets (</a:t>
          </a:r>
          <a:r>
            <a:rPr lang="en-GB" sz="1100" b="1" kern="1200" dirty="0"/>
            <a:t>Qualtrics,</a:t>
          </a:r>
          <a:r>
            <a:rPr lang="en-GB" sz="1100" kern="1200" dirty="0"/>
            <a:t> (n.d.) )</a:t>
          </a:r>
          <a:endParaRPr lang="en-US" sz="1100" kern="1200" dirty="0"/>
        </a:p>
      </dsp:txBody>
      <dsp:txXfrm>
        <a:off x="31034" y="3236123"/>
        <a:ext cx="2868750" cy="1701562"/>
      </dsp:txXfrm>
    </dsp:sp>
    <dsp:sp modelId="{2B232815-E2EF-4996-AA20-9C2FC1BA4051}">
      <dsp:nvSpPr>
        <dsp:cNvPr id="0" name=""/>
        <dsp:cNvSpPr/>
      </dsp:nvSpPr>
      <dsp:spPr>
        <a:xfrm>
          <a:off x="3961222" y="941123"/>
          <a:ext cx="1749937" cy="174993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9F2CF7-46CD-4AFB-B7DF-5D715F443B3F}">
      <dsp:nvSpPr>
        <dsp:cNvPr id="0" name=""/>
        <dsp:cNvSpPr/>
      </dsp:nvSpPr>
      <dsp:spPr>
        <a:xfrm>
          <a:off x="4334159" y="1314060"/>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288F67-73E9-4323-BCEA-7C69C2588D34}">
      <dsp:nvSpPr>
        <dsp:cNvPr id="0" name=""/>
        <dsp:cNvSpPr/>
      </dsp:nvSpPr>
      <dsp:spPr>
        <a:xfrm>
          <a:off x="3401816" y="3236123"/>
          <a:ext cx="2868750" cy="1701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b="1" kern="1200" dirty="0"/>
            <a:t>Non-linear regression</a:t>
          </a:r>
          <a:r>
            <a:rPr lang="en-GB" sz="1100" kern="1200" dirty="0"/>
            <a:t> does not assume a linear relationship between the variables. Instead, it allows for more flexible, complex relationships. The relationship between the dependent (average resolution time) and independent variables (characteristics) can take many forms, such as quadratic, exponential, logarithmic, or other types of non-linear functions. (</a:t>
          </a:r>
          <a:r>
            <a:rPr lang="en-GB" sz="1100" b="1" kern="1200" dirty="0"/>
            <a:t>Qualtrics,</a:t>
          </a:r>
          <a:r>
            <a:rPr lang="en-GB" sz="1100" kern="1200" dirty="0"/>
            <a:t> (n.d.)) </a:t>
          </a:r>
          <a:endParaRPr lang="en-US" sz="1100" kern="1200" dirty="0"/>
        </a:p>
      </dsp:txBody>
      <dsp:txXfrm>
        <a:off x="3401816" y="3236123"/>
        <a:ext cx="2868750" cy="17015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1DA69-3DEF-4F0F-9956-E18F76258E6E}">
      <dsp:nvSpPr>
        <dsp:cNvPr id="0" name=""/>
        <dsp:cNvSpPr/>
      </dsp:nvSpPr>
      <dsp:spPr>
        <a:xfrm>
          <a:off x="3367512" y="0"/>
          <a:ext cx="4192805" cy="4192805"/>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314EED-713C-41BA-B66E-C8E2658E8025}">
      <dsp:nvSpPr>
        <dsp:cNvPr id="0" name=""/>
        <dsp:cNvSpPr/>
      </dsp:nvSpPr>
      <dsp:spPr>
        <a:xfrm>
          <a:off x="3765828" y="398316"/>
          <a:ext cx="1635193" cy="163519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Low Priority</a:t>
          </a:r>
          <a:endParaRPr lang="en-US" sz="1700" kern="1200"/>
        </a:p>
      </dsp:txBody>
      <dsp:txXfrm>
        <a:off x="3845652" y="478140"/>
        <a:ext cx="1475545" cy="1475545"/>
      </dsp:txXfrm>
    </dsp:sp>
    <dsp:sp modelId="{42E36263-4175-4854-A3D2-CE3D6B9435C4}">
      <dsp:nvSpPr>
        <dsp:cNvPr id="0" name=""/>
        <dsp:cNvSpPr/>
      </dsp:nvSpPr>
      <dsp:spPr>
        <a:xfrm>
          <a:off x="5526806" y="398316"/>
          <a:ext cx="1635193" cy="163519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Communities tickets</a:t>
          </a:r>
          <a:endParaRPr lang="en-US" sz="1700" kern="1200"/>
        </a:p>
      </dsp:txBody>
      <dsp:txXfrm>
        <a:off x="5606630" y="478140"/>
        <a:ext cx="1475545" cy="1475545"/>
      </dsp:txXfrm>
    </dsp:sp>
    <dsp:sp modelId="{7B40133B-7975-476C-9B64-FD8AE0436152}">
      <dsp:nvSpPr>
        <dsp:cNvPr id="0" name=""/>
        <dsp:cNvSpPr/>
      </dsp:nvSpPr>
      <dsp:spPr>
        <a:xfrm>
          <a:off x="3765828" y="2159294"/>
          <a:ext cx="1635193" cy="163519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Self-service tickets</a:t>
          </a:r>
          <a:endParaRPr lang="en-US" sz="1700" kern="1200" dirty="0"/>
        </a:p>
      </dsp:txBody>
      <dsp:txXfrm>
        <a:off x="3845652" y="2239118"/>
        <a:ext cx="1475545" cy="1475545"/>
      </dsp:txXfrm>
    </dsp:sp>
    <dsp:sp modelId="{60C2B466-D544-4F61-BCC0-11EA4174004F}">
      <dsp:nvSpPr>
        <dsp:cNvPr id="0" name=""/>
        <dsp:cNvSpPr/>
      </dsp:nvSpPr>
      <dsp:spPr>
        <a:xfrm>
          <a:off x="5526806" y="2159294"/>
          <a:ext cx="1635193" cy="163519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my.redbridge tickets</a:t>
          </a:r>
          <a:endParaRPr lang="en-US" sz="1700" kern="1200"/>
        </a:p>
      </dsp:txBody>
      <dsp:txXfrm>
        <a:off x="5606630" y="2239118"/>
        <a:ext cx="1475545" cy="14755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BFDC-5661-EF21-FD02-049F8454CF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6AEAA9C-355C-5865-C8F4-AAC3B7A10D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41606A8-EDBD-5E25-2E00-9FBD131BA4BD}"/>
              </a:ext>
            </a:extLst>
          </p:cNvPr>
          <p:cNvSpPr>
            <a:spLocks noGrp="1"/>
          </p:cNvSpPr>
          <p:nvPr>
            <p:ph type="dt" sz="half" idx="10"/>
          </p:nvPr>
        </p:nvSpPr>
        <p:spPr/>
        <p:txBody>
          <a:bodyPr/>
          <a:lstStyle/>
          <a:p>
            <a:fld id="{F3AD7F1E-850D-4F43-BE91-4EED087FF15D}" type="datetimeFigureOut">
              <a:rPr lang="en-GB" smtClean="0"/>
              <a:t>03/03/2025</a:t>
            </a:fld>
            <a:endParaRPr lang="en-GB"/>
          </a:p>
        </p:txBody>
      </p:sp>
      <p:sp>
        <p:nvSpPr>
          <p:cNvPr id="5" name="Footer Placeholder 4">
            <a:extLst>
              <a:ext uri="{FF2B5EF4-FFF2-40B4-BE49-F238E27FC236}">
                <a16:creationId xmlns:a16="http://schemas.microsoft.com/office/drawing/2014/main" id="{96B22278-AE6F-0F92-8FAE-D331CDFBC1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84BA0D-EB69-C2B1-11FC-E627BA0637E3}"/>
              </a:ext>
            </a:extLst>
          </p:cNvPr>
          <p:cNvSpPr>
            <a:spLocks noGrp="1"/>
          </p:cNvSpPr>
          <p:nvPr>
            <p:ph type="sldNum" sz="quarter" idx="12"/>
          </p:nvPr>
        </p:nvSpPr>
        <p:spPr/>
        <p:txBody>
          <a:bodyPr/>
          <a:lstStyle/>
          <a:p>
            <a:fld id="{A5937AA3-F311-48EB-8F43-E6B22F37363A}" type="slidenum">
              <a:rPr lang="en-GB" smtClean="0"/>
              <a:t>‹#›</a:t>
            </a:fld>
            <a:endParaRPr lang="en-GB"/>
          </a:p>
        </p:txBody>
      </p:sp>
    </p:spTree>
    <p:extLst>
      <p:ext uri="{BB962C8B-B14F-4D97-AF65-F5344CB8AC3E}">
        <p14:creationId xmlns:p14="http://schemas.microsoft.com/office/powerpoint/2010/main" val="1720402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763F-6D6A-91BD-CD03-ADA40733194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1768E5-2AFB-EB50-19A4-B030974187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DF0E37-8787-53AB-BB16-8D57A4F0825C}"/>
              </a:ext>
            </a:extLst>
          </p:cNvPr>
          <p:cNvSpPr>
            <a:spLocks noGrp="1"/>
          </p:cNvSpPr>
          <p:nvPr>
            <p:ph type="dt" sz="half" idx="10"/>
          </p:nvPr>
        </p:nvSpPr>
        <p:spPr/>
        <p:txBody>
          <a:bodyPr/>
          <a:lstStyle/>
          <a:p>
            <a:fld id="{F3AD7F1E-850D-4F43-BE91-4EED087FF15D}" type="datetimeFigureOut">
              <a:rPr lang="en-GB" smtClean="0"/>
              <a:t>03/03/2025</a:t>
            </a:fld>
            <a:endParaRPr lang="en-GB"/>
          </a:p>
        </p:txBody>
      </p:sp>
      <p:sp>
        <p:nvSpPr>
          <p:cNvPr id="5" name="Footer Placeholder 4">
            <a:extLst>
              <a:ext uri="{FF2B5EF4-FFF2-40B4-BE49-F238E27FC236}">
                <a16:creationId xmlns:a16="http://schemas.microsoft.com/office/drawing/2014/main" id="{A2E1484E-F1B4-C5A7-9B18-FE0134AFA0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08E84E-DAD2-50C6-33EC-4825DE0628DB}"/>
              </a:ext>
            </a:extLst>
          </p:cNvPr>
          <p:cNvSpPr>
            <a:spLocks noGrp="1"/>
          </p:cNvSpPr>
          <p:nvPr>
            <p:ph type="sldNum" sz="quarter" idx="12"/>
          </p:nvPr>
        </p:nvSpPr>
        <p:spPr/>
        <p:txBody>
          <a:bodyPr/>
          <a:lstStyle/>
          <a:p>
            <a:fld id="{A5937AA3-F311-48EB-8F43-E6B22F37363A}" type="slidenum">
              <a:rPr lang="en-GB" smtClean="0"/>
              <a:t>‹#›</a:t>
            </a:fld>
            <a:endParaRPr lang="en-GB"/>
          </a:p>
        </p:txBody>
      </p:sp>
    </p:spTree>
    <p:extLst>
      <p:ext uri="{BB962C8B-B14F-4D97-AF65-F5344CB8AC3E}">
        <p14:creationId xmlns:p14="http://schemas.microsoft.com/office/powerpoint/2010/main" val="375993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9CFD0B-533B-D9BF-9A2B-C22A75FDB2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1D441C5-AD76-3312-02F5-E8D17F1C32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468392-27E8-F22C-D5AA-DF16BDDC20C0}"/>
              </a:ext>
            </a:extLst>
          </p:cNvPr>
          <p:cNvSpPr>
            <a:spLocks noGrp="1"/>
          </p:cNvSpPr>
          <p:nvPr>
            <p:ph type="dt" sz="half" idx="10"/>
          </p:nvPr>
        </p:nvSpPr>
        <p:spPr/>
        <p:txBody>
          <a:bodyPr/>
          <a:lstStyle/>
          <a:p>
            <a:fld id="{F3AD7F1E-850D-4F43-BE91-4EED087FF15D}" type="datetimeFigureOut">
              <a:rPr lang="en-GB" smtClean="0"/>
              <a:t>03/03/2025</a:t>
            </a:fld>
            <a:endParaRPr lang="en-GB"/>
          </a:p>
        </p:txBody>
      </p:sp>
      <p:sp>
        <p:nvSpPr>
          <p:cNvPr id="5" name="Footer Placeholder 4">
            <a:extLst>
              <a:ext uri="{FF2B5EF4-FFF2-40B4-BE49-F238E27FC236}">
                <a16:creationId xmlns:a16="http://schemas.microsoft.com/office/drawing/2014/main" id="{EB44270C-9D70-6A03-4964-A4E024346B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DF8516-3D9A-861B-27A1-C3B09A14E5CB}"/>
              </a:ext>
            </a:extLst>
          </p:cNvPr>
          <p:cNvSpPr>
            <a:spLocks noGrp="1"/>
          </p:cNvSpPr>
          <p:nvPr>
            <p:ph type="sldNum" sz="quarter" idx="12"/>
          </p:nvPr>
        </p:nvSpPr>
        <p:spPr/>
        <p:txBody>
          <a:bodyPr/>
          <a:lstStyle/>
          <a:p>
            <a:fld id="{A5937AA3-F311-48EB-8F43-E6B22F37363A}" type="slidenum">
              <a:rPr lang="en-GB" smtClean="0"/>
              <a:t>‹#›</a:t>
            </a:fld>
            <a:endParaRPr lang="en-GB"/>
          </a:p>
        </p:txBody>
      </p:sp>
    </p:spTree>
    <p:extLst>
      <p:ext uri="{BB962C8B-B14F-4D97-AF65-F5344CB8AC3E}">
        <p14:creationId xmlns:p14="http://schemas.microsoft.com/office/powerpoint/2010/main" val="177497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8C64-DF29-197E-05F8-F98B959E735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B34E2A3-814B-F3EC-844A-E4D0FBCBD1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0860C2-FD30-6BC4-56C4-4C4B4FC20674}"/>
              </a:ext>
            </a:extLst>
          </p:cNvPr>
          <p:cNvSpPr>
            <a:spLocks noGrp="1"/>
          </p:cNvSpPr>
          <p:nvPr>
            <p:ph type="dt" sz="half" idx="10"/>
          </p:nvPr>
        </p:nvSpPr>
        <p:spPr/>
        <p:txBody>
          <a:bodyPr/>
          <a:lstStyle/>
          <a:p>
            <a:fld id="{F3AD7F1E-850D-4F43-BE91-4EED087FF15D}" type="datetimeFigureOut">
              <a:rPr lang="en-GB" smtClean="0"/>
              <a:t>03/03/2025</a:t>
            </a:fld>
            <a:endParaRPr lang="en-GB"/>
          </a:p>
        </p:txBody>
      </p:sp>
      <p:sp>
        <p:nvSpPr>
          <p:cNvPr id="5" name="Footer Placeholder 4">
            <a:extLst>
              <a:ext uri="{FF2B5EF4-FFF2-40B4-BE49-F238E27FC236}">
                <a16:creationId xmlns:a16="http://schemas.microsoft.com/office/drawing/2014/main" id="{0975012E-B91D-3094-75CF-93C95C51D3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FC9489-4E35-C802-CF76-6A74A2693A9C}"/>
              </a:ext>
            </a:extLst>
          </p:cNvPr>
          <p:cNvSpPr>
            <a:spLocks noGrp="1"/>
          </p:cNvSpPr>
          <p:nvPr>
            <p:ph type="sldNum" sz="quarter" idx="12"/>
          </p:nvPr>
        </p:nvSpPr>
        <p:spPr/>
        <p:txBody>
          <a:bodyPr/>
          <a:lstStyle/>
          <a:p>
            <a:fld id="{A5937AA3-F311-48EB-8F43-E6B22F37363A}" type="slidenum">
              <a:rPr lang="en-GB" smtClean="0"/>
              <a:t>‹#›</a:t>
            </a:fld>
            <a:endParaRPr lang="en-GB"/>
          </a:p>
        </p:txBody>
      </p:sp>
    </p:spTree>
    <p:extLst>
      <p:ext uri="{BB962C8B-B14F-4D97-AF65-F5344CB8AC3E}">
        <p14:creationId xmlns:p14="http://schemas.microsoft.com/office/powerpoint/2010/main" val="415591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02D9C-E828-B56A-3118-B839709B99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B2FF11D-0567-50A3-7A78-29D12DE7D4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DB9EBC-8F9A-C263-0E7D-E134ADA87801}"/>
              </a:ext>
            </a:extLst>
          </p:cNvPr>
          <p:cNvSpPr>
            <a:spLocks noGrp="1"/>
          </p:cNvSpPr>
          <p:nvPr>
            <p:ph type="dt" sz="half" idx="10"/>
          </p:nvPr>
        </p:nvSpPr>
        <p:spPr/>
        <p:txBody>
          <a:bodyPr/>
          <a:lstStyle/>
          <a:p>
            <a:fld id="{F3AD7F1E-850D-4F43-BE91-4EED087FF15D}" type="datetimeFigureOut">
              <a:rPr lang="en-GB" smtClean="0"/>
              <a:t>03/03/2025</a:t>
            </a:fld>
            <a:endParaRPr lang="en-GB"/>
          </a:p>
        </p:txBody>
      </p:sp>
      <p:sp>
        <p:nvSpPr>
          <p:cNvPr id="5" name="Footer Placeholder 4">
            <a:extLst>
              <a:ext uri="{FF2B5EF4-FFF2-40B4-BE49-F238E27FC236}">
                <a16:creationId xmlns:a16="http://schemas.microsoft.com/office/drawing/2014/main" id="{FBF4210A-64B4-CF69-C00E-36BCC171AB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7EA43D-D836-AE49-055F-FCFB84566C2D}"/>
              </a:ext>
            </a:extLst>
          </p:cNvPr>
          <p:cNvSpPr>
            <a:spLocks noGrp="1"/>
          </p:cNvSpPr>
          <p:nvPr>
            <p:ph type="sldNum" sz="quarter" idx="12"/>
          </p:nvPr>
        </p:nvSpPr>
        <p:spPr/>
        <p:txBody>
          <a:bodyPr/>
          <a:lstStyle/>
          <a:p>
            <a:fld id="{A5937AA3-F311-48EB-8F43-E6B22F37363A}" type="slidenum">
              <a:rPr lang="en-GB" smtClean="0"/>
              <a:t>‹#›</a:t>
            </a:fld>
            <a:endParaRPr lang="en-GB"/>
          </a:p>
        </p:txBody>
      </p:sp>
    </p:spTree>
    <p:extLst>
      <p:ext uri="{BB962C8B-B14F-4D97-AF65-F5344CB8AC3E}">
        <p14:creationId xmlns:p14="http://schemas.microsoft.com/office/powerpoint/2010/main" val="1210808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78EBE-A583-726C-9DB9-FD02A2E141C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5E45B28-74E1-2C3C-7733-D60FAE0029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C3AAE18-2FFE-13CC-98B0-1FD6146780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A3E02F4-6ABE-F578-BC27-ED55E8C0A5A1}"/>
              </a:ext>
            </a:extLst>
          </p:cNvPr>
          <p:cNvSpPr>
            <a:spLocks noGrp="1"/>
          </p:cNvSpPr>
          <p:nvPr>
            <p:ph type="dt" sz="half" idx="10"/>
          </p:nvPr>
        </p:nvSpPr>
        <p:spPr/>
        <p:txBody>
          <a:bodyPr/>
          <a:lstStyle/>
          <a:p>
            <a:fld id="{F3AD7F1E-850D-4F43-BE91-4EED087FF15D}" type="datetimeFigureOut">
              <a:rPr lang="en-GB" smtClean="0"/>
              <a:t>03/03/2025</a:t>
            </a:fld>
            <a:endParaRPr lang="en-GB"/>
          </a:p>
        </p:txBody>
      </p:sp>
      <p:sp>
        <p:nvSpPr>
          <p:cNvPr id="6" name="Footer Placeholder 5">
            <a:extLst>
              <a:ext uri="{FF2B5EF4-FFF2-40B4-BE49-F238E27FC236}">
                <a16:creationId xmlns:a16="http://schemas.microsoft.com/office/drawing/2014/main" id="{8683B1D0-8A4B-2CBF-4156-54E9D557B1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04D54D-F960-E310-60CD-05BFF2326378}"/>
              </a:ext>
            </a:extLst>
          </p:cNvPr>
          <p:cNvSpPr>
            <a:spLocks noGrp="1"/>
          </p:cNvSpPr>
          <p:nvPr>
            <p:ph type="sldNum" sz="quarter" idx="12"/>
          </p:nvPr>
        </p:nvSpPr>
        <p:spPr/>
        <p:txBody>
          <a:bodyPr/>
          <a:lstStyle/>
          <a:p>
            <a:fld id="{A5937AA3-F311-48EB-8F43-E6B22F37363A}" type="slidenum">
              <a:rPr lang="en-GB" smtClean="0"/>
              <a:t>‹#›</a:t>
            </a:fld>
            <a:endParaRPr lang="en-GB"/>
          </a:p>
        </p:txBody>
      </p:sp>
    </p:spTree>
    <p:extLst>
      <p:ext uri="{BB962C8B-B14F-4D97-AF65-F5344CB8AC3E}">
        <p14:creationId xmlns:p14="http://schemas.microsoft.com/office/powerpoint/2010/main" val="425092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7A59-13EB-7485-A1F2-A61AD598E94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681709D-F92E-C110-D679-2213B6B2E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D66274-DF17-EDB6-DAAC-9F3DB07BA0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F2F4DF1-8024-E59D-C105-BF2C47EE9C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07F003-DADE-B9B7-8462-BC6C95639D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7A71806-99B2-EA92-9A9F-4A15CCE727FC}"/>
              </a:ext>
            </a:extLst>
          </p:cNvPr>
          <p:cNvSpPr>
            <a:spLocks noGrp="1"/>
          </p:cNvSpPr>
          <p:nvPr>
            <p:ph type="dt" sz="half" idx="10"/>
          </p:nvPr>
        </p:nvSpPr>
        <p:spPr/>
        <p:txBody>
          <a:bodyPr/>
          <a:lstStyle/>
          <a:p>
            <a:fld id="{F3AD7F1E-850D-4F43-BE91-4EED087FF15D}" type="datetimeFigureOut">
              <a:rPr lang="en-GB" smtClean="0"/>
              <a:t>03/03/2025</a:t>
            </a:fld>
            <a:endParaRPr lang="en-GB"/>
          </a:p>
        </p:txBody>
      </p:sp>
      <p:sp>
        <p:nvSpPr>
          <p:cNvPr id="8" name="Footer Placeholder 7">
            <a:extLst>
              <a:ext uri="{FF2B5EF4-FFF2-40B4-BE49-F238E27FC236}">
                <a16:creationId xmlns:a16="http://schemas.microsoft.com/office/drawing/2014/main" id="{FFFA10FD-8CEC-2D0F-75BB-279B3CB6FA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1527D46-6A57-E354-2D73-CB2C06DEED89}"/>
              </a:ext>
            </a:extLst>
          </p:cNvPr>
          <p:cNvSpPr>
            <a:spLocks noGrp="1"/>
          </p:cNvSpPr>
          <p:nvPr>
            <p:ph type="sldNum" sz="quarter" idx="12"/>
          </p:nvPr>
        </p:nvSpPr>
        <p:spPr/>
        <p:txBody>
          <a:bodyPr/>
          <a:lstStyle/>
          <a:p>
            <a:fld id="{A5937AA3-F311-48EB-8F43-E6B22F37363A}" type="slidenum">
              <a:rPr lang="en-GB" smtClean="0"/>
              <a:t>‹#›</a:t>
            </a:fld>
            <a:endParaRPr lang="en-GB"/>
          </a:p>
        </p:txBody>
      </p:sp>
    </p:spTree>
    <p:extLst>
      <p:ext uri="{BB962C8B-B14F-4D97-AF65-F5344CB8AC3E}">
        <p14:creationId xmlns:p14="http://schemas.microsoft.com/office/powerpoint/2010/main" val="280344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6049-6311-C640-0E10-8E7AA919A52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FF37773-C98B-3BFE-ACC5-13361589BB94}"/>
              </a:ext>
            </a:extLst>
          </p:cNvPr>
          <p:cNvSpPr>
            <a:spLocks noGrp="1"/>
          </p:cNvSpPr>
          <p:nvPr>
            <p:ph type="dt" sz="half" idx="10"/>
          </p:nvPr>
        </p:nvSpPr>
        <p:spPr/>
        <p:txBody>
          <a:bodyPr/>
          <a:lstStyle/>
          <a:p>
            <a:fld id="{F3AD7F1E-850D-4F43-BE91-4EED087FF15D}" type="datetimeFigureOut">
              <a:rPr lang="en-GB" smtClean="0"/>
              <a:t>03/03/2025</a:t>
            </a:fld>
            <a:endParaRPr lang="en-GB"/>
          </a:p>
        </p:txBody>
      </p:sp>
      <p:sp>
        <p:nvSpPr>
          <p:cNvPr id="4" name="Footer Placeholder 3">
            <a:extLst>
              <a:ext uri="{FF2B5EF4-FFF2-40B4-BE49-F238E27FC236}">
                <a16:creationId xmlns:a16="http://schemas.microsoft.com/office/drawing/2014/main" id="{87AFE019-F41F-313C-3669-C449B7D6530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CAE0C7-6352-5A68-0712-19E44E11FD32}"/>
              </a:ext>
            </a:extLst>
          </p:cNvPr>
          <p:cNvSpPr>
            <a:spLocks noGrp="1"/>
          </p:cNvSpPr>
          <p:nvPr>
            <p:ph type="sldNum" sz="quarter" idx="12"/>
          </p:nvPr>
        </p:nvSpPr>
        <p:spPr/>
        <p:txBody>
          <a:bodyPr/>
          <a:lstStyle/>
          <a:p>
            <a:fld id="{A5937AA3-F311-48EB-8F43-E6B22F37363A}" type="slidenum">
              <a:rPr lang="en-GB" smtClean="0"/>
              <a:t>‹#›</a:t>
            </a:fld>
            <a:endParaRPr lang="en-GB"/>
          </a:p>
        </p:txBody>
      </p:sp>
    </p:spTree>
    <p:extLst>
      <p:ext uri="{BB962C8B-B14F-4D97-AF65-F5344CB8AC3E}">
        <p14:creationId xmlns:p14="http://schemas.microsoft.com/office/powerpoint/2010/main" val="1903790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360B27-E2D2-14AE-B480-ACCE311FD1B7}"/>
              </a:ext>
            </a:extLst>
          </p:cNvPr>
          <p:cNvSpPr>
            <a:spLocks noGrp="1"/>
          </p:cNvSpPr>
          <p:nvPr>
            <p:ph type="dt" sz="half" idx="10"/>
          </p:nvPr>
        </p:nvSpPr>
        <p:spPr/>
        <p:txBody>
          <a:bodyPr/>
          <a:lstStyle/>
          <a:p>
            <a:fld id="{F3AD7F1E-850D-4F43-BE91-4EED087FF15D}" type="datetimeFigureOut">
              <a:rPr lang="en-GB" smtClean="0"/>
              <a:t>03/03/2025</a:t>
            </a:fld>
            <a:endParaRPr lang="en-GB"/>
          </a:p>
        </p:txBody>
      </p:sp>
      <p:sp>
        <p:nvSpPr>
          <p:cNvPr id="3" name="Footer Placeholder 2">
            <a:extLst>
              <a:ext uri="{FF2B5EF4-FFF2-40B4-BE49-F238E27FC236}">
                <a16:creationId xmlns:a16="http://schemas.microsoft.com/office/drawing/2014/main" id="{E1B439D8-B359-A70B-E07A-DA7C46575E7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4130AF7-19D1-9BD6-356F-DE97D5C2B9B0}"/>
              </a:ext>
            </a:extLst>
          </p:cNvPr>
          <p:cNvSpPr>
            <a:spLocks noGrp="1"/>
          </p:cNvSpPr>
          <p:nvPr>
            <p:ph type="sldNum" sz="quarter" idx="12"/>
          </p:nvPr>
        </p:nvSpPr>
        <p:spPr/>
        <p:txBody>
          <a:bodyPr/>
          <a:lstStyle/>
          <a:p>
            <a:fld id="{A5937AA3-F311-48EB-8F43-E6B22F37363A}" type="slidenum">
              <a:rPr lang="en-GB" smtClean="0"/>
              <a:t>‹#›</a:t>
            </a:fld>
            <a:endParaRPr lang="en-GB"/>
          </a:p>
        </p:txBody>
      </p:sp>
    </p:spTree>
    <p:extLst>
      <p:ext uri="{BB962C8B-B14F-4D97-AF65-F5344CB8AC3E}">
        <p14:creationId xmlns:p14="http://schemas.microsoft.com/office/powerpoint/2010/main" val="3321441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3BF74-7A9D-0934-C776-A26D9E790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49DC2B0-81DE-DAAE-37BC-0D725B595E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F841FA2-B776-9BBE-72C6-6FCEDCFCB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D543C-D8B3-7D38-6FF1-5AB8DF0A933C}"/>
              </a:ext>
            </a:extLst>
          </p:cNvPr>
          <p:cNvSpPr>
            <a:spLocks noGrp="1"/>
          </p:cNvSpPr>
          <p:nvPr>
            <p:ph type="dt" sz="half" idx="10"/>
          </p:nvPr>
        </p:nvSpPr>
        <p:spPr/>
        <p:txBody>
          <a:bodyPr/>
          <a:lstStyle/>
          <a:p>
            <a:fld id="{F3AD7F1E-850D-4F43-BE91-4EED087FF15D}" type="datetimeFigureOut">
              <a:rPr lang="en-GB" smtClean="0"/>
              <a:t>03/03/2025</a:t>
            </a:fld>
            <a:endParaRPr lang="en-GB"/>
          </a:p>
        </p:txBody>
      </p:sp>
      <p:sp>
        <p:nvSpPr>
          <p:cNvPr id="6" name="Footer Placeholder 5">
            <a:extLst>
              <a:ext uri="{FF2B5EF4-FFF2-40B4-BE49-F238E27FC236}">
                <a16:creationId xmlns:a16="http://schemas.microsoft.com/office/drawing/2014/main" id="{D01AE27F-8A01-1AD5-AAC2-EF8C4B7CAD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C792C2-DE55-2019-D604-3E024EE1879C}"/>
              </a:ext>
            </a:extLst>
          </p:cNvPr>
          <p:cNvSpPr>
            <a:spLocks noGrp="1"/>
          </p:cNvSpPr>
          <p:nvPr>
            <p:ph type="sldNum" sz="quarter" idx="12"/>
          </p:nvPr>
        </p:nvSpPr>
        <p:spPr/>
        <p:txBody>
          <a:bodyPr/>
          <a:lstStyle/>
          <a:p>
            <a:fld id="{A5937AA3-F311-48EB-8F43-E6B22F37363A}" type="slidenum">
              <a:rPr lang="en-GB" smtClean="0"/>
              <a:t>‹#›</a:t>
            </a:fld>
            <a:endParaRPr lang="en-GB"/>
          </a:p>
        </p:txBody>
      </p:sp>
    </p:spTree>
    <p:extLst>
      <p:ext uri="{BB962C8B-B14F-4D97-AF65-F5344CB8AC3E}">
        <p14:creationId xmlns:p14="http://schemas.microsoft.com/office/powerpoint/2010/main" val="185473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B1ABE-A3E1-2C8F-C357-718B07313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9D2049B-B15C-C941-9FC7-A70DC448C7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98F4DD0-22DC-0894-8806-3962113601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BB5166-D6DC-BEDB-D155-E7CBCEA5329A}"/>
              </a:ext>
            </a:extLst>
          </p:cNvPr>
          <p:cNvSpPr>
            <a:spLocks noGrp="1"/>
          </p:cNvSpPr>
          <p:nvPr>
            <p:ph type="dt" sz="half" idx="10"/>
          </p:nvPr>
        </p:nvSpPr>
        <p:spPr/>
        <p:txBody>
          <a:bodyPr/>
          <a:lstStyle/>
          <a:p>
            <a:fld id="{F3AD7F1E-850D-4F43-BE91-4EED087FF15D}" type="datetimeFigureOut">
              <a:rPr lang="en-GB" smtClean="0"/>
              <a:t>03/03/2025</a:t>
            </a:fld>
            <a:endParaRPr lang="en-GB"/>
          </a:p>
        </p:txBody>
      </p:sp>
      <p:sp>
        <p:nvSpPr>
          <p:cNvPr id="6" name="Footer Placeholder 5">
            <a:extLst>
              <a:ext uri="{FF2B5EF4-FFF2-40B4-BE49-F238E27FC236}">
                <a16:creationId xmlns:a16="http://schemas.microsoft.com/office/drawing/2014/main" id="{383B469F-0231-D1FE-F8F6-D0ADA7E2F1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37903BE-A9A5-8B54-898A-62B3EE551B61}"/>
              </a:ext>
            </a:extLst>
          </p:cNvPr>
          <p:cNvSpPr>
            <a:spLocks noGrp="1"/>
          </p:cNvSpPr>
          <p:nvPr>
            <p:ph type="sldNum" sz="quarter" idx="12"/>
          </p:nvPr>
        </p:nvSpPr>
        <p:spPr/>
        <p:txBody>
          <a:bodyPr/>
          <a:lstStyle/>
          <a:p>
            <a:fld id="{A5937AA3-F311-48EB-8F43-E6B22F37363A}" type="slidenum">
              <a:rPr lang="en-GB" smtClean="0"/>
              <a:t>‹#›</a:t>
            </a:fld>
            <a:endParaRPr lang="en-GB"/>
          </a:p>
        </p:txBody>
      </p:sp>
    </p:spTree>
    <p:extLst>
      <p:ext uri="{BB962C8B-B14F-4D97-AF65-F5344CB8AC3E}">
        <p14:creationId xmlns:p14="http://schemas.microsoft.com/office/powerpoint/2010/main" val="2430736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BAEFD-F043-2CA1-0AA0-BA93D3142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162DE4-C73B-B626-007C-3D6564E12C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11B9C6-B2C5-8B85-0407-8456D90E3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AD7F1E-850D-4F43-BE91-4EED087FF15D}" type="datetimeFigureOut">
              <a:rPr lang="en-GB" smtClean="0"/>
              <a:t>03/03/2025</a:t>
            </a:fld>
            <a:endParaRPr lang="en-GB"/>
          </a:p>
        </p:txBody>
      </p:sp>
      <p:sp>
        <p:nvSpPr>
          <p:cNvPr id="5" name="Footer Placeholder 4">
            <a:extLst>
              <a:ext uri="{FF2B5EF4-FFF2-40B4-BE49-F238E27FC236}">
                <a16:creationId xmlns:a16="http://schemas.microsoft.com/office/drawing/2014/main" id="{A705680A-00E5-6892-1EB3-4FC5666B2B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A3D417C-CCF8-9A70-4944-3B57409A5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5937AA3-F311-48EB-8F43-E6B22F37363A}" type="slidenum">
              <a:rPr lang="en-GB" smtClean="0"/>
              <a:t>‹#›</a:t>
            </a:fld>
            <a:endParaRPr lang="en-GB"/>
          </a:p>
        </p:txBody>
      </p:sp>
    </p:spTree>
    <p:extLst>
      <p:ext uri="{BB962C8B-B14F-4D97-AF65-F5344CB8AC3E}">
        <p14:creationId xmlns:p14="http://schemas.microsoft.com/office/powerpoint/2010/main" val="3328195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types-of-analytics/" TargetMode="External"/><Relationship Id="rId2" Type="http://schemas.openxmlformats.org/officeDocument/2006/relationships/hyperlink" Target="https://www.perlego.com/book/3497628" TargetMode="External"/><Relationship Id="rId1" Type="http://schemas.openxmlformats.org/officeDocument/2006/relationships/slideLayout" Target="../slideLayouts/slideLayout2.xml"/><Relationship Id="rId6" Type="http://schemas.openxmlformats.org/officeDocument/2006/relationships/hyperlink" Target="https://github.com/Stu-joshua-aptroot/Kmeans_Clustering_for_cleaning" TargetMode="External"/><Relationship Id="rId5" Type="http://schemas.openxmlformats.org/officeDocument/2006/relationships/hyperlink" Target="https://online.hbs.edu/blog/post/what-is-regression-analysis" TargetMode="External"/><Relationship Id="rId4" Type="http://schemas.openxmlformats.org/officeDocument/2006/relationships/hyperlink" Target="https://www.qualtrics.com/uk/experience-management/research/regression-analysi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diagramLayout" Target="../diagrams/layout2.xml"/><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diagramData" Target="../diagrams/data2.xml"/><Relationship Id="rId16" Type="http://schemas.openxmlformats.org/officeDocument/2006/relationships/image" Target="../media/image36.svg"/><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31.png"/><Relationship Id="rId5" Type="http://schemas.openxmlformats.org/officeDocument/2006/relationships/diagramColors" Target="../diagrams/colors2.xml"/><Relationship Id="rId15" Type="http://schemas.openxmlformats.org/officeDocument/2006/relationships/image" Target="../media/image35.png"/><Relationship Id="rId10" Type="http://schemas.openxmlformats.org/officeDocument/2006/relationships/image" Target="../media/image30.svg"/><Relationship Id="rId4" Type="http://schemas.openxmlformats.org/officeDocument/2006/relationships/diagramQuickStyle" Target="../diagrams/quickStyle2.xml"/><Relationship Id="rId9" Type="http://schemas.openxmlformats.org/officeDocument/2006/relationships/image" Target="../media/image29.png"/><Relationship Id="rId14" Type="http://schemas.openxmlformats.org/officeDocument/2006/relationships/image" Target="../media/image34.svg"/></Relationships>
</file>

<file path=ppt/slides/_rels/slide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50E325-36F2-6C1D-4C9C-965ED86D1E9E}"/>
              </a:ext>
            </a:extLst>
          </p:cNvPr>
          <p:cNvSpPr>
            <a:spLocks noGrp="1"/>
          </p:cNvSpPr>
          <p:nvPr>
            <p:ph type="ctrTitle"/>
          </p:nvPr>
        </p:nvSpPr>
        <p:spPr>
          <a:xfrm>
            <a:off x="6590662" y="4267832"/>
            <a:ext cx="4805996" cy="1297115"/>
          </a:xfrm>
        </p:spPr>
        <p:txBody>
          <a:bodyPr anchor="t">
            <a:normAutofit/>
          </a:bodyPr>
          <a:lstStyle/>
          <a:p>
            <a:pPr algn="l"/>
            <a:r>
              <a:rPr lang="en-GB" sz="3400">
                <a:solidFill>
                  <a:schemeClr val="tx2"/>
                </a:solidFill>
              </a:rPr>
              <a:t>Data Analysis of IT tickets &amp; Recommendations</a:t>
            </a:r>
          </a:p>
        </p:txBody>
      </p:sp>
      <p:sp>
        <p:nvSpPr>
          <p:cNvPr id="3" name="Subtitle 2">
            <a:extLst>
              <a:ext uri="{FF2B5EF4-FFF2-40B4-BE49-F238E27FC236}">
                <a16:creationId xmlns:a16="http://schemas.microsoft.com/office/drawing/2014/main" id="{A8613E05-5060-4096-AE26-3231EED98671}"/>
              </a:ext>
            </a:extLst>
          </p:cNvPr>
          <p:cNvSpPr>
            <a:spLocks noGrp="1"/>
          </p:cNvSpPr>
          <p:nvPr>
            <p:ph type="subTitle" idx="1"/>
          </p:nvPr>
        </p:nvSpPr>
        <p:spPr>
          <a:xfrm>
            <a:off x="6590966" y="3428999"/>
            <a:ext cx="4805691" cy="838831"/>
          </a:xfrm>
        </p:spPr>
        <p:txBody>
          <a:bodyPr anchor="b">
            <a:normAutofit/>
          </a:bodyPr>
          <a:lstStyle/>
          <a:p>
            <a:pPr algn="l"/>
            <a:r>
              <a:rPr lang="en-GB" sz="2000" dirty="0">
                <a:solidFill>
                  <a:schemeClr val="tx2"/>
                </a:solidFill>
              </a:rPr>
              <a:t>Joshua Aptroot, Web &amp; Digital, 03/03/2025</a:t>
            </a:r>
          </a:p>
        </p:txBody>
      </p:sp>
      <p:pic>
        <p:nvPicPr>
          <p:cNvPr id="7" name="Graphic 6" descr="Money Envelope">
            <a:extLst>
              <a:ext uri="{FF2B5EF4-FFF2-40B4-BE49-F238E27FC236}">
                <a16:creationId xmlns:a16="http://schemas.microsoft.com/office/drawing/2014/main" id="{C18DBBF8-D955-D63D-5697-CCCEC3A6BC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1409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550224A-4D9B-0867-DFB1-C9962335D19C}"/>
              </a:ext>
            </a:extLst>
          </p:cNvPr>
          <p:cNvSpPr>
            <a:spLocks noGrp="1"/>
          </p:cNvSpPr>
          <p:nvPr>
            <p:ph type="title"/>
          </p:nvPr>
        </p:nvSpPr>
        <p:spPr>
          <a:xfrm>
            <a:off x="660041" y="2767106"/>
            <a:ext cx="2439294"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Advanced Analysis: K-means clustering</a:t>
            </a:r>
          </a:p>
        </p:txBody>
      </p:sp>
      <p:pic>
        <p:nvPicPr>
          <p:cNvPr id="4" name="Content Placeholder 3" descr="A diagram of a cluster of clusters&#10;&#10;AI-generated content may be incorrect.">
            <a:extLst>
              <a:ext uri="{FF2B5EF4-FFF2-40B4-BE49-F238E27FC236}">
                <a16:creationId xmlns:a16="http://schemas.microsoft.com/office/drawing/2014/main" id="{6D6FABCF-8815-3B4F-D367-B76E6289AD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870988" y="719130"/>
            <a:ext cx="7225748" cy="5419310"/>
          </a:xfrm>
          <a:prstGeom prst="rect">
            <a:avLst/>
          </a:prstGeom>
          <a:noFill/>
        </p:spPr>
      </p:pic>
      <p:sp>
        <p:nvSpPr>
          <p:cNvPr id="5" name="Oval 4">
            <a:extLst>
              <a:ext uri="{FF2B5EF4-FFF2-40B4-BE49-F238E27FC236}">
                <a16:creationId xmlns:a16="http://schemas.microsoft.com/office/drawing/2014/main" id="{1FC8EC4D-53C4-5897-3E9F-379DA0630FF1}"/>
              </a:ext>
            </a:extLst>
          </p:cNvPr>
          <p:cNvSpPr/>
          <p:nvPr/>
        </p:nvSpPr>
        <p:spPr>
          <a:xfrm>
            <a:off x="8843107" y="1303359"/>
            <a:ext cx="1395663" cy="119818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8E527723-1649-AD40-D2B5-9BB8BD992E41}"/>
              </a:ext>
            </a:extLst>
          </p:cNvPr>
          <p:cNvSpPr/>
          <p:nvPr/>
        </p:nvSpPr>
        <p:spPr>
          <a:xfrm>
            <a:off x="8219975" y="2622013"/>
            <a:ext cx="1109207" cy="119818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E8659469-4619-AC02-36F5-12B267FB1CE7}"/>
              </a:ext>
            </a:extLst>
          </p:cNvPr>
          <p:cNvSpPr/>
          <p:nvPr/>
        </p:nvSpPr>
        <p:spPr>
          <a:xfrm>
            <a:off x="6872438" y="4539331"/>
            <a:ext cx="1174980" cy="96191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821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C768D0-7D4B-8369-10E1-3F694E05372E}"/>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		</a:t>
            </a:r>
            <a:r>
              <a:rPr lang="en-GB" sz="4000" b="1">
                <a:solidFill>
                  <a:srgbClr val="FFFFFF"/>
                </a:solidFill>
              </a:rPr>
              <a:t>The Important “cluster”</a:t>
            </a:r>
          </a:p>
        </p:txBody>
      </p:sp>
      <p:graphicFrame>
        <p:nvGraphicFramePr>
          <p:cNvPr id="5" name="Content Placeholder 2">
            <a:extLst>
              <a:ext uri="{FF2B5EF4-FFF2-40B4-BE49-F238E27FC236}">
                <a16:creationId xmlns:a16="http://schemas.microsoft.com/office/drawing/2014/main" id="{7D97446C-8E58-205D-E018-6BC29B247C33}"/>
              </a:ext>
            </a:extLst>
          </p:cNvPr>
          <p:cNvGraphicFramePr>
            <a:graphicFrameLocks noGrp="1"/>
          </p:cNvGraphicFramePr>
          <p:nvPr>
            <p:ph idx="1"/>
            <p:extLst>
              <p:ext uri="{D42A27DB-BD31-4B8C-83A1-F6EECF244321}">
                <p14:modId xmlns:p14="http://schemas.microsoft.com/office/powerpoint/2010/main" val="347838605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929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5488B8-AC38-18EC-D841-03910025490C}"/>
              </a:ext>
            </a:extLst>
          </p:cNvPr>
          <p:cNvSpPr>
            <a:spLocks noGrp="1"/>
          </p:cNvSpPr>
          <p:nvPr>
            <p:ph type="title"/>
          </p:nvPr>
        </p:nvSpPr>
        <p:spPr>
          <a:xfrm>
            <a:off x="1371599" y="294538"/>
            <a:ext cx="9895951" cy="1033669"/>
          </a:xfrm>
        </p:spPr>
        <p:txBody>
          <a:bodyPr>
            <a:normAutofit/>
          </a:bodyPr>
          <a:lstStyle/>
          <a:p>
            <a:r>
              <a:rPr lang="en-GB" sz="4000" b="1" dirty="0">
                <a:solidFill>
                  <a:srgbClr val="FFFFFF"/>
                </a:solidFill>
              </a:rPr>
              <a:t>Recommendations</a:t>
            </a:r>
          </a:p>
        </p:txBody>
      </p:sp>
      <p:sp>
        <p:nvSpPr>
          <p:cNvPr id="3" name="Content Placeholder 2">
            <a:extLst>
              <a:ext uri="{FF2B5EF4-FFF2-40B4-BE49-F238E27FC236}">
                <a16:creationId xmlns:a16="http://schemas.microsoft.com/office/drawing/2014/main" id="{62323C5E-FE6A-2DA8-D110-99908180D8D1}"/>
              </a:ext>
            </a:extLst>
          </p:cNvPr>
          <p:cNvSpPr>
            <a:spLocks noGrp="1"/>
          </p:cNvSpPr>
          <p:nvPr>
            <p:ph idx="1"/>
          </p:nvPr>
        </p:nvSpPr>
        <p:spPr>
          <a:xfrm>
            <a:off x="1371599" y="2880104"/>
            <a:ext cx="9724031" cy="3683358"/>
          </a:xfrm>
        </p:spPr>
        <p:txBody>
          <a:bodyPr anchor="ctr">
            <a:normAutofit/>
          </a:bodyPr>
          <a:lstStyle/>
          <a:p>
            <a:r>
              <a:rPr lang="en-GB" sz="2000" b="1" dirty="0"/>
              <a:t>Continuous Analysis</a:t>
            </a:r>
            <a:r>
              <a:rPr lang="en-GB" sz="2000" dirty="0"/>
              <a:t>: Iterative predictive analytics, ongoing data analysis should be conducted to refine insights, validate recommendations, and adapt to new data, ensuring continuous improvement in resolution time.</a:t>
            </a:r>
          </a:p>
          <a:p>
            <a:r>
              <a:rPr lang="en-GB" sz="2000" b="1" dirty="0"/>
              <a:t>Automation and AI: </a:t>
            </a:r>
            <a:r>
              <a:rPr lang="en-GB" sz="2000" dirty="0"/>
              <a:t>Implement automated and AI-assisted responses for </a:t>
            </a:r>
            <a:r>
              <a:rPr lang="en-GB" sz="2000" b="1" dirty="0"/>
              <a:t>low-priority </a:t>
            </a:r>
            <a:r>
              <a:rPr lang="en-GB" sz="2000" dirty="0"/>
              <a:t>tickets, particularly for recurring “</a:t>
            </a:r>
            <a:r>
              <a:rPr lang="en-GB" sz="2000" b="1" dirty="0"/>
              <a:t>my.redbridge” </a:t>
            </a:r>
            <a:r>
              <a:rPr lang="en-GB" sz="2000" dirty="0"/>
              <a:t>issues, to reduce manual effort and speed up resolutions.</a:t>
            </a:r>
          </a:p>
          <a:p>
            <a:r>
              <a:rPr lang="en-GB" sz="2000" b="1" dirty="0"/>
              <a:t>Preventative and Investigative Measures: </a:t>
            </a:r>
            <a:r>
              <a:rPr lang="en-GB" sz="2000" dirty="0"/>
              <a:t>Review the </a:t>
            </a:r>
            <a:r>
              <a:rPr lang="en-GB" sz="2000" b="1" dirty="0"/>
              <a:t>communities’ </a:t>
            </a:r>
            <a:r>
              <a:rPr lang="en-GB" sz="2000" dirty="0"/>
              <a:t>ticket handling system to identify recurring issues, allocate resources effectively, and address recurring issues impacting resolution times.</a:t>
            </a:r>
          </a:p>
        </p:txBody>
      </p:sp>
      <p:pic>
        <p:nvPicPr>
          <p:cNvPr id="6" name="Graphic 5" descr="Users with solid fill">
            <a:extLst>
              <a:ext uri="{FF2B5EF4-FFF2-40B4-BE49-F238E27FC236}">
                <a16:creationId xmlns:a16="http://schemas.microsoft.com/office/drawing/2014/main" id="{595A1E38-9B56-B468-0473-C9DB789855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63052" y="1457670"/>
            <a:ext cx="2255791" cy="2255791"/>
          </a:xfrm>
          <a:prstGeom prst="rect">
            <a:avLst/>
          </a:prstGeom>
        </p:spPr>
      </p:pic>
    </p:spTree>
    <p:extLst>
      <p:ext uri="{BB962C8B-B14F-4D97-AF65-F5344CB8AC3E}">
        <p14:creationId xmlns:p14="http://schemas.microsoft.com/office/powerpoint/2010/main" val="1307652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D7220-2AC2-5DD3-A039-FBE773C7C0E7}"/>
              </a:ext>
            </a:extLst>
          </p:cNvPr>
          <p:cNvSpPr>
            <a:spLocks noGrp="1"/>
          </p:cNvSpPr>
          <p:nvPr>
            <p:ph type="title"/>
          </p:nvPr>
        </p:nvSpPr>
        <p:spPr>
          <a:xfrm>
            <a:off x="5406755" y="3584438"/>
            <a:ext cx="4805996" cy="1297115"/>
          </a:xfrm>
        </p:spPr>
        <p:txBody>
          <a:bodyPr vert="horz" lIns="91440" tIns="45720" rIns="91440" bIns="45720" rtlCol="0" anchor="t">
            <a:normAutofit fontScale="90000"/>
          </a:bodyPr>
          <a:lstStyle/>
          <a:p>
            <a:r>
              <a:rPr lang="en-US" sz="6000" b="1" kern="1200" dirty="0">
                <a:solidFill>
                  <a:schemeClr val="tx2"/>
                </a:solidFill>
                <a:latin typeface="+mj-lt"/>
                <a:ea typeface="+mj-ea"/>
                <a:cs typeface="+mj-cs"/>
              </a:rPr>
              <a:t>Any Questions?</a:t>
            </a:r>
          </a:p>
        </p:txBody>
      </p:sp>
      <p:pic>
        <p:nvPicPr>
          <p:cNvPr id="7" name="Graphic 6" descr="Question mark">
            <a:extLst>
              <a:ext uri="{FF2B5EF4-FFF2-40B4-BE49-F238E27FC236}">
                <a16:creationId xmlns:a16="http://schemas.microsoft.com/office/drawing/2014/main" id="{C43B6C3B-BBB4-FE1D-948F-DE0EE27C76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28619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C0DE-27D6-6D18-3776-503F6F24704C}"/>
              </a:ext>
            </a:extLst>
          </p:cNvPr>
          <p:cNvSpPr>
            <a:spLocks noGrp="1"/>
          </p:cNvSpPr>
          <p:nvPr>
            <p:ph type="title"/>
          </p:nvPr>
        </p:nvSpPr>
        <p:spPr/>
        <p:txBody>
          <a:bodyPr>
            <a:normAutofit/>
          </a:bodyPr>
          <a:lstStyle/>
          <a:p>
            <a:r>
              <a:rPr lang="en-GB" sz="4000" dirty="0"/>
              <a:t>References &amp; Bibliography</a:t>
            </a:r>
          </a:p>
        </p:txBody>
      </p:sp>
      <p:sp>
        <p:nvSpPr>
          <p:cNvPr id="3" name="Content Placeholder 2">
            <a:extLst>
              <a:ext uri="{FF2B5EF4-FFF2-40B4-BE49-F238E27FC236}">
                <a16:creationId xmlns:a16="http://schemas.microsoft.com/office/drawing/2014/main" id="{7E4B9543-D50C-2513-827E-762B3D670F10}"/>
              </a:ext>
            </a:extLst>
          </p:cNvPr>
          <p:cNvSpPr>
            <a:spLocks noGrp="1"/>
          </p:cNvSpPr>
          <p:nvPr>
            <p:ph idx="1"/>
          </p:nvPr>
        </p:nvSpPr>
        <p:spPr/>
        <p:txBody>
          <a:bodyPr>
            <a:normAutofit/>
          </a:bodyPr>
          <a:lstStyle/>
          <a:p>
            <a:r>
              <a:rPr lang="en-GB" sz="1400" b="0" i="0" dirty="0" err="1">
                <a:solidFill>
                  <a:srgbClr val="000000"/>
                </a:solidFill>
                <a:effectLst/>
              </a:rPr>
              <a:t>Kohtamäki</a:t>
            </a:r>
            <a:r>
              <a:rPr lang="en-GB" sz="1400" b="0" i="0" dirty="0">
                <a:solidFill>
                  <a:srgbClr val="000000"/>
                </a:solidFill>
                <a:effectLst/>
              </a:rPr>
              <a:t>, M. (2017) Real-time Strategy and Business Intelligence. [edition unavailable]. Palgrave Macmillan. Available at: </a:t>
            </a:r>
            <a:r>
              <a:rPr lang="en-GB" sz="1400" b="0" i="0" dirty="0">
                <a:effectLst/>
                <a:hlinkClick r:id="rId2"/>
              </a:rPr>
              <a:t>https://www.perlego.com/book/3497628(opens in a new tab)</a:t>
            </a:r>
            <a:r>
              <a:rPr lang="en-GB" sz="1400" b="0" i="0" dirty="0">
                <a:solidFill>
                  <a:srgbClr val="000000"/>
                </a:solidFill>
                <a:effectLst/>
              </a:rPr>
              <a:t> (Accessed:</a:t>
            </a:r>
            <a:r>
              <a:rPr lang="en-GB" sz="1400" dirty="0">
                <a:solidFill>
                  <a:srgbClr val="000000"/>
                </a:solidFill>
              </a:rPr>
              <a:t> February 20</a:t>
            </a:r>
            <a:r>
              <a:rPr lang="en-GB" sz="1400" baseline="30000" dirty="0">
                <a:solidFill>
                  <a:srgbClr val="000000"/>
                </a:solidFill>
              </a:rPr>
              <a:t>th</a:t>
            </a:r>
            <a:r>
              <a:rPr lang="en-GB" sz="1400" dirty="0">
                <a:solidFill>
                  <a:srgbClr val="000000"/>
                </a:solidFill>
              </a:rPr>
              <a:t> 2025</a:t>
            </a:r>
            <a:r>
              <a:rPr lang="en-GB" sz="1400" b="0" i="0" dirty="0">
                <a:solidFill>
                  <a:srgbClr val="000000"/>
                </a:solidFill>
                <a:effectLst/>
              </a:rPr>
              <a:t>).</a:t>
            </a:r>
          </a:p>
          <a:p>
            <a:r>
              <a:rPr lang="en-GB" sz="1400" b="1" dirty="0" err="1"/>
              <a:t>GeeksforGeeks</a:t>
            </a:r>
            <a:r>
              <a:rPr lang="en-GB" sz="1400" dirty="0"/>
              <a:t> (n.d.) </a:t>
            </a:r>
            <a:r>
              <a:rPr lang="en-GB" sz="1400" i="1" dirty="0"/>
              <a:t>Types of Analytics</a:t>
            </a:r>
            <a:r>
              <a:rPr lang="en-GB" sz="1400" dirty="0"/>
              <a:t>. Available at: </a:t>
            </a:r>
            <a:r>
              <a:rPr lang="en-GB" sz="1400" dirty="0">
                <a:hlinkClick r:id="rId3"/>
              </a:rPr>
              <a:t>https://www.geeksforgeeks.org/types-of-analytics/</a:t>
            </a:r>
            <a:r>
              <a:rPr lang="en-GB" sz="1400" dirty="0"/>
              <a:t> (Accessed: 1 March 2025).</a:t>
            </a:r>
          </a:p>
          <a:p>
            <a:r>
              <a:rPr lang="en-GB" sz="1400" b="1" dirty="0"/>
              <a:t>Qualtrics</a:t>
            </a:r>
            <a:r>
              <a:rPr lang="en-GB" sz="1400" dirty="0"/>
              <a:t> (n.d.) </a:t>
            </a:r>
            <a:r>
              <a:rPr lang="en-GB" sz="1400" i="1" dirty="0"/>
              <a:t>Regression Analysis: The Ultimate Guide</a:t>
            </a:r>
            <a:r>
              <a:rPr lang="en-GB" sz="1400" dirty="0"/>
              <a:t>. Available at: </a:t>
            </a:r>
            <a:r>
              <a:rPr lang="en-GB" sz="1400" dirty="0">
                <a:hlinkClick r:id="rId4"/>
              </a:rPr>
              <a:t>https://www.qualtrics.com/uk/experience-management/research/regression-analysis</a:t>
            </a:r>
            <a:r>
              <a:rPr lang="en-GB" sz="1400" dirty="0"/>
              <a:t> (Accessed: 27th February 2025).</a:t>
            </a:r>
          </a:p>
          <a:p>
            <a:r>
              <a:rPr lang="en-GB" sz="1400" b="1" dirty="0"/>
              <a:t>Harvard Business School Online</a:t>
            </a:r>
            <a:r>
              <a:rPr lang="en-GB" sz="1400" dirty="0"/>
              <a:t> (2023) </a:t>
            </a:r>
            <a:r>
              <a:rPr lang="en-GB" sz="1400" i="1" dirty="0"/>
              <a:t>What Is Regression Analysis in Business Analytics?</a:t>
            </a:r>
            <a:r>
              <a:rPr lang="en-GB" sz="1400" dirty="0"/>
              <a:t>. Available at: </a:t>
            </a:r>
            <a:r>
              <a:rPr lang="en-GB" sz="1400" dirty="0">
                <a:hlinkClick r:id="rId5"/>
              </a:rPr>
              <a:t>https://online.hbs.edu/blog/post/what-is-regression-analysis</a:t>
            </a:r>
            <a:r>
              <a:rPr lang="en-GB" sz="1400" dirty="0"/>
              <a:t> (Accessed: 28</a:t>
            </a:r>
            <a:r>
              <a:rPr lang="en-GB" sz="1400" baseline="30000" dirty="0"/>
              <a:t>th</a:t>
            </a:r>
            <a:r>
              <a:rPr lang="en-GB" sz="1400" dirty="0"/>
              <a:t> February 2025).</a:t>
            </a:r>
          </a:p>
          <a:p>
            <a:r>
              <a:rPr lang="en-GB" sz="1400" dirty="0" err="1"/>
              <a:t>Github</a:t>
            </a:r>
            <a:r>
              <a:rPr lang="en-GB" sz="1400" dirty="0"/>
              <a:t>: </a:t>
            </a:r>
            <a:r>
              <a:rPr lang="en-GB" sz="1100" dirty="0">
                <a:hlinkClick r:id="rId6"/>
              </a:rPr>
              <a:t>Stu-</a:t>
            </a:r>
            <a:r>
              <a:rPr lang="en-GB" sz="1100" dirty="0" err="1">
                <a:hlinkClick r:id="rId6"/>
              </a:rPr>
              <a:t>joshua</a:t>
            </a:r>
            <a:r>
              <a:rPr lang="en-GB" sz="1100" dirty="0">
                <a:hlinkClick r:id="rId6"/>
              </a:rPr>
              <a:t>-</a:t>
            </a:r>
            <a:r>
              <a:rPr lang="en-GB" sz="1100" dirty="0" err="1">
                <a:hlinkClick r:id="rId6"/>
              </a:rPr>
              <a:t>aptroot</a:t>
            </a:r>
            <a:r>
              <a:rPr lang="en-GB" sz="1100" dirty="0">
                <a:hlinkClick r:id="rId6"/>
              </a:rPr>
              <a:t>/</a:t>
            </a:r>
            <a:r>
              <a:rPr lang="en-GB" sz="1100" dirty="0" err="1">
                <a:hlinkClick r:id="rId6"/>
              </a:rPr>
              <a:t>Kmeans_Clustering_for_cleaning</a:t>
            </a:r>
            <a:r>
              <a:rPr lang="en-GB" sz="1100" dirty="0">
                <a:hlinkClick r:id="rId6"/>
              </a:rPr>
              <a:t>: a single program run over structured CSV for NLP processing and cleaning.</a:t>
            </a:r>
            <a:endParaRPr lang="en-GB" sz="1600" dirty="0"/>
          </a:p>
          <a:p>
            <a:endParaRPr lang="en-GB" sz="1400" dirty="0"/>
          </a:p>
        </p:txBody>
      </p:sp>
    </p:spTree>
    <p:extLst>
      <p:ext uri="{BB962C8B-B14F-4D97-AF65-F5344CB8AC3E}">
        <p14:creationId xmlns:p14="http://schemas.microsoft.com/office/powerpoint/2010/main" val="110384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9AF9E0-93D3-489A-FA7B-1B09ECCDD43C}"/>
              </a:ext>
            </a:extLst>
          </p:cNvPr>
          <p:cNvSpPr>
            <a:spLocks noGrp="1"/>
          </p:cNvSpPr>
          <p:nvPr>
            <p:ph type="title"/>
          </p:nvPr>
        </p:nvSpPr>
        <p:spPr>
          <a:xfrm>
            <a:off x="838200" y="1195697"/>
            <a:ext cx="3200400" cy="4238118"/>
          </a:xfrm>
        </p:spPr>
        <p:txBody>
          <a:bodyPr>
            <a:normAutofit/>
          </a:bodyPr>
          <a:lstStyle/>
          <a:p>
            <a:r>
              <a:rPr lang="en-GB">
                <a:solidFill>
                  <a:schemeClr val="bg1"/>
                </a:solidFill>
              </a:rPr>
              <a:t>Executive Summary</a:t>
            </a:r>
          </a:p>
        </p:txBody>
      </p:sp>
      <p:grpSp>
        <p:nvGrpSpPr>
          <p:cNvPr id="24"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25" name="Freeform: Shape 24">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8" name="Oval 27">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2"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33" name="Freeform: Shape 32">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7E4D1DD8-0B5F-F760-8020-06A963EFF3E4}"/>
              </a:ext>
            </a:extLst>
          </p:cNvPr>
          <p:cNvGraphicFramePr>
            <a:graphicFrameLocks noGrp="1"/>
          </p:cNvGraphicFramePr>
          <p:nvPr>
            <p:ph idx="1"/>
            <p:extLst>
              <p:ext uri="{D42A27DB-BD31-4B8C-83A1-F6EECF244321}">
                <p14:modId xmlns:p14="http://schemas.microsoft.com/office/powerpoint/2010/main" val="216927751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204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641FB-7304-6BE6-71D4-A9384B334495}"/>
              </a:ext>
            </a:extLst>
          </p:cNvPr>
          <p:cNvSpPr>
            <a:spLocks noGrp="1"/>
          </p:cNvSpPr>
          <p:nvPr>
            <p:ph type="title"/>
          </p:nvPr>
        </p:nvSpPr>
        <p:spPr>
          <a:xfrm>
            <a:off x="457200" y="261389"/>
            <a:ext cx="5323715" cy="1642970"/>
          </a:xfrm>
        </p:spPr>
        <p:txBody>
          <a:bodyPr anchor="b">
            <a:normAutofit/>
          </a:bodyPr>
          <a:lstStyle/>
          <a:p>
            <a:r>
              <a:rPr lang="en-GB" sz="4000" dirty="0"/>
              <a:t>The organisational challenge</a:t>
            </a:r>
          </a:p>
        </p:txBody>
      </p:sp>
      <p:sp>
        <p:nvSpPr>
          <p:cNvPr id="21" name="Content Placeholder 2">
            <a:extLst>
              <a:ext uri="{FF2B5EF4-FFF2-40B4-BE49-F238E27FC236}">
                <a16:creationId xmlns:a16="http://schemas.microsoft.com/office/drawing/2014/main" id="{896884E5-447A-CB77-C7DB-BA6DB3034F17}"/>
              </a:ext>
            </a:extLst>
          </p:cNvPr>
          <p:cNvSpPr>
            <a:spLocks noGrp="1"/>
          </p:cNvSpPr>
          <p:nvPr>
            <p:ph idx="1"/>
          </p:nvPr>
        </p:nvSpPr>
        <p:spPr>
          <a:xfrm>
            <a:off x="288759" y="2059805"/>
            <a:ext cx="6330008" cy="4170529"/>
          </a:xfrm>
        </p:spPr>
        <p:txBody>
          <a:bodyPr anchor="t">
            <a:normAutofit/>
          </a:bodyPr>
          <a:lstStyle/>
          <a:p>
            <a:r>
              <a:rPr lang="en-GB" sz="2400" b="1" dirty="0"/>
              <a:t>The pursuit of digital transformation, improvements in operational efficiency and simplification of IT delivery</a:t>
            </a:r>
            <a:r>
              <a:rPr lang="en-GB" sz="2400" dirty="0"/>
              <a:t> </a:t>
            </a:r>
          </a:p>
          <a:p>
            <a:r>
              <a:rPr lang="en-GB" sz="2400" dirty="0"/>
              <a:t>The ability to </a:t>
            </a:r>
            <a:r>
              <a:rPr lang="en-GB" sz="2400" b="1" dirty="0"/>
              <a:t>capture, respond to, and deliver on requirements</a:t>
            </a:r>
            <a:r>
              <a:rPr lang="en-GB" sz="2400" dirty="0"/>
              <a:t> is influenced directly by the ability to connect with stakeholders. </a:t>
            </a:r>
          </a:p>
          <a:p>
            <a:r>
              <a:rPr lang="en-GB" sz="2400" dirty="0"/>
              <a:t>To remain grounded in a reasonable scope, </a:t>
            </a:r>
            <a:r>
              <a:rPr lang="en-GB" sz="2400" b="1" dirty="0"/>
              <a:t>the analysis focuses solely on web and digital tickets</a:t>
            </a:r>
            <a:endParaRPr lang="en-GB" sz="2400" dirty="0"/>
          </a:p>
        </p:txBody>
      </p:sp>
      <p:sp>
        <p:nvSpPr>
          <p:cNvPr id="24" name="Rectangle 2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Maze">
            <a:extLst>
              <a:ext uri="{FF2B5EF4-FFF2-40B4-BE49-F238E27FC236}">
                <a16:creationId xmlns:a16="http://schemas.microsoft.com/office/drawing/2014/main" id="{05241A8F-BC7E-31F9-2FFC-74EB5F0700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7526" y="1734403"/>
            <a:ext cx="3625852" cy="3625852"/>
          </a:xfrm>
          <a:prstGeom prst="rect">
            <a:avLst/>
          </a:prstGeom>
        </p:spPr>
      </p:pic>
    </p:spTree>
    <p:extLst>
      <p:ext uri="{BB962C8B-B14F-4D97-AF65-F5344CB8AC3E}">
        <p14:creationId xmlns:p14="http://schemas.microsoft.com/office/powerpoint/2010/main" val="3777119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B786E-6D60-151D-C366-9F61DFBBE1C0}"/>
              </a:ext>
            </a:extLst>
          </p:cNvPr>
          <p:cNvSpPr>
            <a:spLocks noGrp="1"/>
          </p:cNvSpPr>
          <p:nvPr>
            <p:ph type="title"/>
          </p:nvPr>
        </p:nvSpPr>
        <p:spPr>
          <a:xfrm>
            <a:off x="838200" y="54845"/>
            <a:ext cx="10515600" cy="1325563"/>
          </a:xfrm>
        </p:spPr>
        <p:txBody>
          <a:bodyPr/>
          <a:lstStyle/>
          <a:p>
            <a:r>
              <a:rPr lang="en-GB" dirty="0"/>
              <a:t>Data sources &amp; Methodology</a:t>
            </a:r>
          </a:p>
        </p:txBody>
      </p:sp>
      <p:sp>
        <p:nvSpPr>
          <p:cNvPr id="3" name="Content Placeholder 2">
            <a:extLst>
              <a:ext uri="{FF2B5EF4-FFF2-40B4-BE49-F238E27FC236}">
                <a16:creationId xmlns:a16="http://schemas.microsoft.com/office/drawing/2014/main" id="{C14E2806-DCA5-6D6C-5D29-C316B91CDE56}"/>
              </a:ext>
            </a:extLst>
          </p:cNvPr>
          <p:cNvSpPr>
            <a:spLocks noGrp="1"/>
          </p:cNvSpPr>
          <p:nvPr>
            <p:ph idx="1"/>
          </p:nvPr>
        </p:nvSpPr>
        <p:spPr>
          <a:xfrm>
            <a:off x="736333" y="1209019"/>
            <a:ext cx="10515600" cy="4351338"/>
          </a:xfrm>
        </p:spPr>
        <p:txBody>
          <a:bodyPr/>
          <a:lstStyle/>
          <a:p>
            <a:r>
              <a:rPr lang="en-GB" dirty="0"/>
              <a:t>All data has been extracted from ServiceNow, the platform LBR uses to track and monitor ticket management (csv).</a:t>
            </a:r>
          </a:p>
          <a:p>
            <a:pPr marL="0" indent="0">
              <a:buNone/>
            </a:pPr>
            <a:endParaRPr lang="en-GB" dirty="0"/>
          </a:p>
          <a:p>
            <a:pPr marL="0" indent="0">
              <a:buNone/>
            </a:pPr>
            <a:endParaRPr lang="en-GB" dirty="0"/>
          </a:p>
          <a:p>
            <a:pPr marL="0" indent="0">
              <a:buNone/>
            </a:pPr>
            <a:endParaRPr lang="en-GB" dirty="0"/>
          </a:p>
        </p:txBody>
      </p:sp>
      <p:graphicFrame>
        <p:nvGraphicFramePr>
          <p:cNvPr id="4" name="Diagram 3">
            <a:extLst>
              <a:ext uri="{FF2B5EF4-FFF2-40B4-BE49-F238E27FC236}">
                <a16:creationId xmlns:a16="http://schemas.microsoft.com/office/drawing/2014/main" id="{38E3BDEE-166C-37E5-9CE9-8FBD1A569F8B}"/>
              </a:ext>
            </a:extLst>
          </p:cNvPr>
          <p:cNvGraphicFramePr/>
          <p:nvPr>
            <p:extLst>
              <p:ext uri="{D42A27DB-BD31-4B8C-83A1-F6EECF244321}">
                <p14:modId xmlns:p14="http://schemas.microsoft.com/office/powerpoint/2010/main" val="2112786412"/>
              </p:ext>
            </p:extLst>
          </p:nvPr>
        </p:nvGraphicFramePr>
        <p:xfrm>
          <a:off x="838200" y="2510991"/>
          <a:ext cx="10617467" cy="3764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Arrow: Curved Up 7">
            <a:extLst>
              <a:ext uri="{FF2B5EF4-FFF2-40B4-BE49-F238E27FC236}">
                <a16:creationId xmlns:a16="http://schemas.microsoft.com/office/drawing/2014/main" id="{2D90C3F9-3F87-92F0-5AE9-DCABC108BC4F}"/>
              </a:ext>
            </a:extLst>
          </p:cNvPr>
          <p:cNvSpPr/>
          <p:nvPr/>
        </p:nvSpPr>
        <p:spPr>
          <a:xfrm>
            <a:off x="1611030" y="5273509"/>
            <a:ext cx="968140" cy="510139"/>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Arrow: Curved Up 8">
            <a:extLst>
              <a:ext uri="{FF2B5EF4-FFF2-40B4-BE49-F238E27FC236}">
                <a16:creationId xmlns:a16="http://schemas.microsoft.com/office/drawing/2014/main" id="{0E8DF78D-84F1-10F8-5ECF-73EF8670D911}"/>
              </a:ext>
            </a:extLst>
          </p:cNvPr>
          <p:cNvSpPr/>
          <p:nvPr/>
        </p:nvSpPr>
        <p:spPr>
          <a:xfrm>
            <a:off x="4804209" y="5243950"/>
            <a:ext cx="968140" cy="510139"/>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Arrow: Curved Up 10">
            <a:extLst>
              <a:ext uri="{FF2B5EF4-FFF2-40B4-BE49-F238E27FC236}">
                <a16:creationId xmlns:a16="http://schemas.microsoft.com/office/drawing/2014/main" id="{473A62C7-1770-88BB-06C2-8E94FA6F2567}"/>
              </a:ext>
            </a:extLst>
          </p:cNvPr>
          <p:cNvSpPr/>
          <p:nvPr/>
        </p:nvSpPr>
        <p:spPr>
          <a:xfrm>
            <a:off x="7703821" y="5243950"/>
            <a:ext cx="968140" cy="510139"/>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Arrow: Curved Down 14">
            <a:extLst>
              <a:ext uri="{FF2B5EF4-FFF2-40B4-BE49-F238E27FC236}">
                <a16:creationId xmlns:a16="http://schemas.microsoft.com/office/drawing/2014/main" id="{E99F1B8C-FA41-689B-CCBF-AB1716759C2C}"/>
              </a:ext>
            </a:extLst>
          </p:cNvPr>
          <p:cNvSpPr/>
          <p:nvPr/>
        </p:nvSpPr>
        <p:spPr>
          <a:xfrm>
            <a:off x="2987843" y="2839453"/>
            <a:ext cx="1102894" cy="462012"/>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Arrow: Curved Down 16">
            <a:extLst>
              <a:ext uri="{FF2B5EF4-FFF2-40B4-BE49-F238E27FC236}">
                <a16:creationId xmlns:a16="http://schemas.microsoft.com/office/drawing/2014/main" id="{553D6345-57D8-3BC9-3928-DEADDB30396B}"/>
              </a:ext>
            </a:extLst>
          </p:cNvPr>
          <p:cNvSpPr/>
          <p:nvPr/>
        </p:nvSpPr>
        <p:spPr>
          <a:xfrm>
            <a:off x="6238775" y="2797106"/>
            <a:ext cx="1102894" cy="462012"/>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9" name="Arrow: Curved Down 18">
            <a:extLst>
              <a:ext uri="{FF2B5EF4-FFF2-40B4-BE49-F238E27FC236}">
                <a16:creationId xmlns:a16="http://schemas.microsoft.com/office/drawing/2014/main" id="{8C855F4E-7931-05F7-D3DD-6BA53FC1AD6F}"/>
              </a:ext>
            </a:extLst>
          </p:cNvPr>
          <p:cNvSpPr/>
          <p:nvPr/>
        </p:nvSpPr>
        <p:spPr>
          <a:xfrm>
            <a:off x="9176885" y="2851787"/>
            <a:ext cx="1102894" cy="462012"/>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23" name="Graphic 22" descr="Crawl with solid fill">
            <a:extLst>
              <a:ext uri="{FF2B5EF4-FFF2-40B4-BE49-F238E27FC236}">
                <a16:creationId xmlns:a16="http://schemas.microsoft.com/office/drawing/2014/main" id="{ECD3EB58-8406-19DE-DBF7-9E34DEB46C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33022" y="1899197"/>
            <a:ext cx="914400" cy="914400"/>
          </a:xfrm>
          <a:prstGeom prst="rect">
            <a:avLst/>
          </a:prstGeom>
        </p:spPr>
      </p:pic>
      <p:pic>
        <p:nvPicPr>
          <p:cNvPr id="26" name="Graphic 25" descr="Walk with solid fill">
            <a:extLst>
              <a:ext uri="{FF2B5EF4-FFF2-40B4-BE49-F238E27FC236}">
                <a16:creationId xmlns:a16="http://schemas.microsoft.com/office/drawing/2014/main" id="{37BBCF25-C862-8B09-FDAB-C184DCDFD7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29649" y="2613259"/>
            <a:ext cx="914400" cy="914400"/>
          </a:xfrm>
          <a:prstGeom prst="rect">
            <a:avLst/>
          </a:prstGeom>
        </p:spPr>
      </p:pic>
      <p:pic>
        <p:nvPicPr>
          <p:cNvPr id="28" name="Graphic 27" descr="Confused person with solid fill">
            <a:extLst>
              <a:ext uri="{FF2B5EF4-FFF2-40B4-BE49-F238E27FC236}">
                <a16:creationId xmlns:a16="http://schemas.microsoft.com/office/drawing/2014/main" id="{22295986-B8A6-85B8-10F0-C69872DEA17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40332" y="2534582"/>
            <a:ext cx="914400" cy="914400"/>
          </a:xfrm>
          <a:prstGeom prst="rect">
            <a:avLst/>
          </a:prstGeom>
        </p:spPr>
      </p:pic>
      <p:pic>
        <p:nvPicPr>
          <p:cNvPr id="30" name="Graphic 29" descr="Lightbulb and gear with solid fill">
            <a:extLst>
              <a:ext uri="{FF2B5EF4-FFF2-40B4-BE49-F238E27FC236}">
                <a16:creationId xmlns:a16="http://schemas.microsoft.com/office/drawing/2014/main" id="{742F29F5-991A-BF47-397F-EE9A67D152F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237268" y="1629573"/>
            <a:ext cx="914400" cy="914400"/>
          </a:xfrm>
          <a:prstGeom prst="rect">
            <a:avLst/>
          </a:prstGeom>
        </p:spPr>
      </p:pic>
      <p:sp>
        <p:nvSpPr>
          <p:cNvPr id="31" name="TextBox 30">
            <a:extLst>
              <a:ext uri="{FF2B5EF4-FFF2-40B4-BE49-F238E27FC236}">
                <a16:creationId xmlns:a16="http://schemas.microsoft.com/office/drawing/2014/main" id="{79E58E36-D9B9-B9E2-2DFE-167AAD9EB971}"/>
              </a:ext>
            </a:extLst>
          </p:cNvPr>
          <p:cNvSpPr txBox="1"/>
          <p:nvPr/>
        </p:nvSpPr>
        <p:spPr>
          <a:xfrm>
            <a:off x="1961951" y="3384688"/>
            <a:ext cx="8287348" cy="830997"/>
          </a:xfrm>
          <a:prstGeom prst="rect">
            <a:avLst/>
          </a:prstGeom>
          <a:noFill/>
        </p:spPr>
        <p:txBody>
          <a:bodyPr wrap="square" rtlCol="0">
            <a:spAutoFit/>
          </a:bodyPr>
          <a:lstStyle/>
          <a:p>
            <a:r>
              <a:rPr lang="en-GB" sz="4800" b="1" dirty="0"/>
              <a:t>Find the Important tickets</a:t>
            </a:r>
            <a:r>
              <a:rPr lang="en-GB" sz="4000" dirty="0"/>
              <a:t>!</a:t>
            </a:r>
          </a:p>
        </p:txBody>
      </p:sp>
      <p:sp>
        <p:nvSpPr>
          <p:cNvPr id="32" name="TextBox 31">
            <a:extLst>
              <a:ext uri="{FF2B5EF4-FFF2-40B4-BE49-F238E27FC236}">
                <a16:creationId xmlns:a16="http://schemas.microsoft.com/office/drawing/2014/main" id="{A642A14B-032D-7565-4D42-7A60DF8187EF}"/>
              </a:ext>
            </a:extLst>
          </p:cNvPr>
          <p:cNvSpPr txBox="1"/>
          <p:nvPr/>
        </p:nvSpPr>
        <p:spPr>
          <a:xfrm>
            <a:off x="347712" y="4197461"/>
            <a:ext cx="11598442" cy="830997"/>
          </a:xfrm>
          <a:prstGeom prst="rect">
            <a:avLst/>
          </a:prstGeom>
          <a:noFill/>
        </p:spPr>
        <p:txBody>
          <a:bodyPr wrap="square" rtlCol="0">
            <a:spAutoFit/>
          </a:bodyPr>
          <a:lstStyle/>
          <a:p>
            <a:pPr algn="ctr"/>
            <a:r>
              <a:rPr lang="en-GB" sz="2400" b="1" dirty="0"/>
              <a:t>(tickets that are either so common they are taking up all our time, or tickets that are so hard they are taking up all our time)</a:t>
            </a:r>
            <a:endParaRPr lang="en-GB" dirty="0"/>
          </a:p>
        </p:txBody>
      </p:sp>
      <p:pic>
        <p:nvPicPr>
          <p:cNvPr id="34" name="Graphic 33" descr="Group with solid fill">
            <a:extLst>
              <a:ext uri="{FF2B5EF4-FFF2-40B4-BE49-F238E27FC236}">
                <a16:creationId xmlns:a16="http://schemas.microsoft.com/office/drawing/2014/main" id="{C49AD4C2-0AAC-43F2-0D30-C50B17184D0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251933" y="2742732"/>
            <a:ext cx="914400" cy="914400"/>
          </a:xfrm>
          <a:prstGeom prst="rect">
            <a:avLst/>
          </a:prstGeom>
        </p:spPr>
      </p:pic>
    </p:spTree>
    <p:extLst>
      <p:ext uri="{BB962C8B-B14F-4D97-AF65-F5344CB8AC3E}">
        <p14:creationId xmlns:p14="http://schemas.microsoft.com/office/powerpoint/2010/main" val="343132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4"/>
                                        </p:tgtEl>
                                      </p:cBhvr>
                                    </p:animEffect>
                                    <p:set>
                                      <p:cBhvr>
                                        <p:cTn id="10" dur="1" fill="hold">
                                          <p:stCondLst>
                                            <p:cond delay="499"/>
                                          </p:stCondLst>
                                        </p:cTn>
                                        <p:tgtEl>
                                          <p:spTgt spid="3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3"/>
                                        </p:tgtEl>
                                      </p:cBhvr>
                                    </p:animEffect>
                                    <p:set>
                                      <p:cBhvr>
                                        <p:cTn id="31" dur="1" fill="hold">
                                          <p:stCondLst>
                                            <p:cond delay="499"/>
                                          </p:stCondLst>
                                        </p:cTn>
                                        <p:tgtEl>
                                          <p:spTgt spid="23"/>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28"/>
                                        </p:tgtEl>
                                      </p:cBhvr>
                                    </p:animEffect>
                                    <p:set>
                                      <p:cBhvr>
                                        <p:cTn id="37" dur="1" fill="hold">
                                          <p:stCondLst>
                                            <p:cond delay="499"/>
                                          </p:stCondLst>
                                        </p:cTn>
                                        <p:tgtEl>
                                          <p:spTgt spid="28"/>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30"/>
                                        </p:tgtEl>
                                      </p:cBhvr>
                                    </p:animEffect>
                                    <p:set>
                                      <p:cBhvr>
                                        <p:cTn id="40" dur="1" fill="hold">
                                          <p:stCondLst>
                                            <p:cond delay="499"/>
                                          </p:stCondLst>
                                        </p:cTn>
                                        <p:tgtEl>
                                          <p:spTgt spid="3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8" grpId="0" animBg="1"/>
      <p:bldP spid="9" grpId="0" animBg="1"/>
      <p:bldP spid="11" grpId="0" animBg="1"/>
      <p:bldP spid="15" grpId="0" animBg="1"/>
      <p:bldP spid="17" grpId="0" animBg="1"/>
      <p:bldP spid="19" grpId="0" animBg="1"/>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2605DFE-B481-EFB5-00F5-EBD761F30662}"/>
              </a:ext>
            </a:extLst>
          </p:cNvPr>
          <p:cNvSpPr/>
          <p:nvPr/>
        </p:nvSpPr>
        <p:spPr>
          <a:xfrm>
            <a:off x="10043080" y="-331179"/>
            <a:ext cx="2368096" cy="79408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104BB64-6750-A723-6A61-2E75CB917800}"/>
              </a:ext>
            </a:extLst>
          </p:cNvPr>
          <p:cNvSpPr>
            <a:spLocks noGrp="1"/>
          </p:cNvSpPr>
          <p:nvPr>
            <p:ph type="title"/>
          </p:nvPr>
        </p:nvSpPr>
        <p:spPr>
          <a:xfrm>
            <a:off x="530192" y="192505"/>
            <a:ext cx="4686702" cy="1328287"/>
          </a:xfrm>
        </p:spPr>
        <p:txBody>
          <a:bodyPr>
            <a:normAutofit/>
          </a:bodyPr>
          <a:lstStyle/>
          <a:p>
            <a:r>
              <a:rPr lang="en-GB" sz="2800" b="1" dirty="0"/>
              <a:t>Exploratory analysis: Resolution time (Average)</a:t>
            </a:r>
            <a:br>
              <a:rPr lang="en-GB" sz="2800" b="1" dirty="0"/>
            </a:br>
            <a:endParaRPr lang="en-GB" sz="2800" b="1" dirty="0"/>
          </a:p>
        </p:txBody>
      </p:sp>
      <p:pic>
        <p:nvPicPr>
          <p:cNvPr id="9" name="Picture 8">
            <a:extLst>
              <a:ext uri="{FF2B5EF4-FFF2-40B4-BE49-F238E27FC236}">
                <a16:creationId xmlns:a16="http://schemas.microsoft.com/office/drawing/2014/main" id="{8FA37B29-9475-BD81-669A-F3E56EEC21FF}"/>
              </a:ext>
            </a:extLst>
          </p:cNvPr>
          <p:cNvPicPr>
            <a:picLocks noChangeAspect="1"/>
          </p:cNvPicPr>
          <p:nvPr/>
        </p:nvPicPr>
        <p:blipFill>
          <a:blip r:embed="rId2"/>
          <a:stretch>
            <a:fillRect/>
          </a:stretch>
        </p:blipFill>
        <p:spPr>
          <a:xfrm>
            <a:off x="5317495" y="3928032"/>
            <a:ext cx="4290227" cy="2608685"/>
          </a:xfrm>
          <a:prstGeom prst="rect">
            <a:avLst/>
          </a:prstGeom>
        </p:spPr>
      </p:pic>
      <p:pic>
        <p:nvPicPr>
          <p:cNvPr id="11" name="Picture 10">
            <a:extLst>
              <a:ext uri="{FF2B5EF4-FFF2-40B4-BE49-F238E27FC236}">
                <a16:creationId xmlns:a16="http://schemas.microsoft.com/office/drawing/2014/main" id="{A77D2BFE-B637-3667-1EF9-9C75371D1209}"/>
              </a:ext>
            </a:extLst>
          </p:cNvPr>
          <p:cNvPicPr>
            <a:picLocks noChangeAspect="1"/>
          </p:cNvPicPr>
          <p:nvPr/>
        </p:nvPicPr>
        <p:blipFill>
          <a:blip r:embed="rId3"/>
          <a:stretch>
            <a:fillRect/>
          </a:stretch>
        </p:blipFill>
        <p:spPr>
          <a:xfrm>
            <a:off x="5304040" y="736782"/>
            <a:ext cx="4290230" cy="2608685"/>
          </a:xfrm>
          <a:prstGeom prst="rect">
            <a:avLst/>
          </a:prstGeom>
        </p:spPr>
      </p:pic>
      <p:sp>
        <p:nvSpPr>
          <p:cNvPr id="12" name="TextBox 11">
            <a:extLst>
              <a:ext uri="{FF2B5EF4-FFF2-40B4-BE49-F238E27FC236}">
                <a16:creationId xmlns:a16="http://schemas.microsoft.com/office/drawing/2014/main" id="{A1456050-4E95-5A45-66AE-7827EF18BE24}"/>
              </a:ext>
            </a:extLst>
          </p:cNvPr>
          <p:cNvSpPr txBox="1"/>
          <p:nvPr/>
        </p:nvSpPr>
        <p:spPr>
          <a:xfrm>
            <a:off x="5304040" y="154217"/>
            <a:ext cx="3681846" cy="646331"/>
          </a:xfrm>
          <a:prstGeom prst="rect">
            <a:avLst/>
          </a:prstGeom>
          <a:noFill/>
        </p:spPr>
        <p:txBody>
          <a:bodyPr wrap="square" rtlCol="0">
            <a:spAutoFit/>
          </a:bodyPr>
          <a:lstStyle/>
          <a:p>
            <a:r>
              <a:rPr lang="en-GB" dirty="0"/>
              <a:t>Sum of resolution time vs ticket count (Legend source)</a:t>
            </a:r>
          </a:p>
        </p:txBody>
      </p:sp>
      <p:sp>
        <p:nvSpPr>
          <p:cNvPr id="15" name="TextBox 14">
            <a:extLst>
              <a:ext uri="{FF2B5EF4-FFF2-40B4-BE49-F238E27FC236}">
                <a16:creationId xmlns:a16="http://schemas.microsoft.com/office/drawing/2014/main" id="{5A46C428-683B-5748-6113-5E2D2A1B3BEB}"/>
              </a:ext>
            </a:extLst>
          </p:cNvPr>
          <p:cNvSpPr txBox="1"/>
          <p:nvPr/>
        </p:nvSpPr>
        <p:spPr>
          <a:xfrm>
            <a:off x="5304040" y="3316077"/>
            <a:ext cx="3388093" cy="646331"/>
          </a:xfrm>
          <a:prstGeom prst="rect">
            <a:avLst/>
          </a:prstGeom>
          <a:noFill/>
        </p:spPr>
        <p:txBody>
          <a:bodyPr wrap="square" rtlCol="0">
            <a:spAutoFit/>
          </a:bodyPr>
          <a:lstStyle/>
          <a:p>
            <a:r>
              <a:rPr lang="en-GB" dirty="0"/>
              <a:t>Average of resolution time vs ticket count (Legend type)</a:t>
            </a:r>
          </a:p>
        </p:txBody>
      </p:sp>
      <p:sp>
        <p:nvSpPr>
          <p:cNvPr id="16" name="TextBox 15">
            <a:extLst>
              <a:ext uri="{FF2B5EF4-FFF2-40B4-BE49-F238E27FC236}">
                <a16:creationId xmlns:a16="http://schemas.microsoft.com/office/drawing/2014/main" id="{52AC3079-6F99-144E-BA46-941302A35FC2}"/>
              </a:ext>
            </a:extLst>
          </p:cNvPr>
          <p:cNvSpPr txBox="1"/>
          <p:nvPr/>
        </p:nvSpPr>
        <p:spPr>
          <a:xfrm>
            <a:off x="530192" y="1533293"/>
            <a:ext cx="3368040" cy="369332"/>
          </a:xfrm>
          <a:prstGeom prst="rect">
            <a:avLst/>
          </a:prstGeom>
          <a:noFill/>
        </p:spPr>
        <p:txBody>
          <a:bodyPr wrap="square" rtlCol="0">
            <a:spAutoFit/>
          </a:bodyPr>
          <a:lstStyle/>
          <a:p>
            <a:r>
              <a:rPr lang="en-GB" dirty="0"/>
              <a:t>Resolution time vs ticket count</a:t>
            </a:r>
          </a:p>
        </p:txBody>
      </p:sp>
      <p:pic>
        <p:nvPicPr>
          <p:cNvPr id="21" name="Picture 20">
            <a:extLst>
              <a:ext uri="{FF2B5EF4-FFF2-40B4-BE49-F238E27FC236}">
                <a16:creationId xmlns:a16="http://schemas.microsoft.com/office/drawing/2014/main" id="{63424D09-988A-5046-98BE-156563A69D8B}"/>
              </a:ext>
            </a:extLst>
          </p:cNvPr>
          <p:cNvPicPr>
            <a:picLocks noChangeAspect="1"/>
          </p:cNvPicPr>
          <p:nvPr/>
        </p:nvPicPr>
        <p:blipFill>
          <a:blip r:embed="rId4"/>
          <a:stretch>
            <a:fillRect/>
          </a:stretch>
        </p:blipFill>
        <p:spPr>
          <a:xfrm>
            <a:off x="530192" y="1915126"/>
            <a:ext cx="4070684" cy="4358401"/>
          </a:xfrm>
          <a:prstGeom prst="rect">
            <a:avLst/>
          </a:prstGeom>
        </p:spPr>
      </p:pic>
      <p:sp>
        <p:nvSpPr>
          <p:cNvPr id="22" name="TextBox 21">
            <a:extLst>
              <a:ext uri="{FF2B5EF4-FFF2-40B4-BE49-F238E27FC236}">
                <a16:creationId xmlns:a16="http://schemas.microsoft.com/office/drawing/2014/main" id="{5B7294E6-1AF3-1B6C-BDB3-5A199759D80C}"/>
              </a:ext>
            </a:extLst>
          </p:cNvPr>
          <p:cNvSpPr txBox="1"/>
          <p:nvPr/>
        </p:nvSpPr>
        <p:spPr>
          <a:xfrm>
            <a:off x="10029628" y="1098557"/>
            <a:ext cx="2080191" cy="3139321"/>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chemeClr val="bg1"/>
                </a:solidFill>
              </a:rPr>
              <a:t>Average is not visibly tied to any characteristic</a:t>
            </a:r>
          </a:p>
          <a:p>
            <a:pPr marL="285750" indent="-285750">
              <a:buFont typeface="Arial" panose="020B0604020202020204" pitchFamily="34" charset="0"/>
              <a:buChar char="•"/>
            </a:pPr>
            <a:endParaRPr lang="en-GB" b="1" dirty="0">
              <a:solidFill>
                <a:schemeClr val="bg1"/>
              </a:solidFill>
            </a:endParaRPr>
          </a:p>
          <a:p>
            <a:pPr marL="285750" indent="-285750">
              <a:buFont typeface="Arial" panose="020B0604020202020204" pitchFamily="34" charset="0"/>
              <a:buChar char="•"/>
            </a:pPr>
            <a:r>
              <a:rPr lang="en-GB" b="1" dirty="0">
                <a:solidFill>
                  <a:schemeClr val="bg1"/>
                </a:solidFill>
              </a:rPr>
              <a:t>The sum is connected to how many tickets are submitted?</a:t>
            </a:r>
          </a:p>
          <a:p>
            <a:endParaRPr lang="en-GB" b="1" dirty="0">
              <a:solidFill>
                <a:schemeClr val="bg1"/>
              </a:solidFill>
            </a:endParaRPr>
          </a:p>
        </p:txBody>
      </p:sp>
      <p:sp>
        <p:nvSpPr>
          <p:cNvPr id="23" name="TextBox 22">
            <a:extLst>
              <a:ext uri="{FF2B5EF4-FFF2-40B4-BE49-F238E27FC236}">
                <a16:creationId xmlns:a16="http://schemas.microsoft.com/office/drawing/2014/main" id="{DC65DE49-7470-CBDB-A948-6DA94A854874}"/>
              </a:ext>
            </a:extLst>
          </p:cNvPr>
          <p:cNvSpPr txBox="1"/>
          <p:nvPr/>
        </p:nvSpPr>
        <p:spPr>
          <a:xfrm>
            <a:off x="10297434" y="431216"/>
            <a:ext cx="2080191" cy="738664"/>
          </a:xfrm>
          <a:prstGeom prst="rect">
            <a:avLst/>
          </a:prstGeom>
          <a:noFill/>
        </p:spPr>
        <p:txBody>
          <a:bodyPr wrap="square" rtlCol="0">
            <a:spAutoFit/>
          </a:bodyPr>
          <a:lstStyle/>
          <a:p>
            <a:r>
              <a:rPr lang="en-GB" sz="2400" b="1" dirty="0">
                <a:solidFill>
                  <a:schemeClr val="bg1"/>
                </a:solidFill>
              </a:rPr>
              <a:t>Takeaway:</a:t>
            </a:r>
          </a:p>
          <a:p>
            <a:endParaRPr lang="en-GB" b="1" dirty="0">
              <a:solidFill>
                <a:schemeClr val="bg1"/>
              </a:solidFill>
            </a:endParaRPr>
          </a:p>
        </p:txBody>
      </p:sp>
      <p:sp>
        <p:nvSpPr>
          <p:cNvPr id="26" name="TextBox 25">
            <a:extLst>
              <a:ext uri="{FF2B5EF4-FFF2-40B4-BE49-F238E27FC236}">
                <a16:creationId xmlns:a16="http://schemas.microsoft.com/office/drawing/2014/main" id="{90D2FDE8-8492-C180-A408-AB161911F4BE}"/>
              </a:ext>
            </a:extLst>
          </p:cNvPr>
          <p:cNvSpPr txBox="1"/>
          <p:nvPr/>
        </p:nvSpPr>
        <p:spPr>
          <a:xfrm>
            <a:off x="10111809" y="5185106"/>
            <a:ext cx="2080191" cy="1200329"/>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chemeClr val="bg1"/>
                </a:solidFill>
              </a:rPr>
              <a:t>What is the Sum of tickets made up of</a:t>
            </a:r>
          </a:p>
          <a:p>
            <a:endParaRPr lang="en-GB" b="1" dirty="0">
              <a:solidFill>
                <a:schemeClr val="bg1"/>
              </a:solidFill>
            </a:endParaRPr>
          </a:p>
        </p:txBody>
      </p:sp>
      <p:sp>
        <p:nvSpPr>
          <p:cNvPr id="27" name="TextBox 26">
            <a:extLst>
              <a:ext uri="{FF2B5EF4-FFF2-40B4-BE49-F238E27FC236}">
                <a16:creationId xmlns:a16="http://schemas.microsoft.com/office/drawing/2014/main" id="{5453CBFA-93EE-4409-5F34-DE0204982FB4}"/>
              </a:ext>
            </a:extLst>
          </p:cNvPr>
          <p:cNvSpPr txBox="1"/>
          <p:nvPr/>
        </p:nvSpPr>
        <p:spPr>
          <a:xfrm>
            <a:off x="10187032" y="4635389"/>
            <a:ext cx="2080191" cy="461665"/>
          </a:xfrm>
          <a:prstGeom prst="rect">
            <a:avLst/>
          </a:prstGeom>
          <a:noFill/>
        </p:spPr>
        <p:txBody>
          <a:bodyPr wrap="square" rtlCol="0">
            <a:spAutoFit/>
          </a:bodyPr>
          <a:lstStyle/>
          <a:p>
            <a:r>
              <a:rPr lang="en-GB" sz="2400" b="1" dirty="0">
                <a:solidFill>
                  <a:schemeClr val="bg1"/>
                </a:solidFill>
              </a:rPr>
              <a:t>Question:</a:t>
            </a:r>
          </a:p>
        </p:txBody>
      </p:sp>
    </p:spTree>
    <p:extLst>
      <p:ext uri="{BB962C8B-B14F-4D97-AF65-F5344CB8AC3E}">
        <p14:creationId xmlns:p14="http://schemas.microsoft.com/office/powerpoint/2010/main" val="413591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P spid="22" grpId="0"/>
      <p:bldP spid="23" grpId="0"/>
      <p:bldP spid="26"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52E9D-B594-B6BE-FDD4-AD241B29FF4F}"/>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3830D8FB-898A-10F4-B2E7-1175437DB839}"/>
              </a:ext>
            </a:extLst>
          </p:cNvPr>
          <p:cNvSpPr/>
          <p:nvPr/>
        </p:nvSpPr>
        <p:spPr>
          <a:xfrm>
            <a:off x="9655288" y="-231007"/>
            <a:ext cx="2762419" cy="79408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B65E3403-F610-393F-4A80-D314B9B186B1}"/>
              </a:ext>
            </a:extLst>
          </p:cNvPr>
          <p:cNvSpPr>
            <a:spLocks noGrp="1"/>
          </p:cNvSpPr>
          <p:nvPr>
            <p:ph type="title"/>
          </p:nvPr>
        </p:nvSpPr>
        <p:spPr>
          <a:xfrm>
            <a:off x="178537" y="-94787"/>
            <a:ext cx="9316452" cy="1328287"/>
          </a:xfrm>
        </p:spPr>
        <p:txBody>
          <a:bodyPr>
            <a:normAutofit/>
          </a:bodyPr>
          <a:lstStyle/>
          <a:p>
            <a:r>
              <a:rPr lang="en-GB" sz="2800" b="1" dirty="0"/>
              <a:t>Exploratory analysis: Resolution time (Sum)</a:t>
            </a:r>
          </a:p>
        </p:txBody>
      </p:sp>
      <p:sp>
        <p:nvSpPr>
          <p:cNvPr id="12" name="TextBox 11">
            <a:extLst>
              <a:ext uri="{FF2B5EF4-FFF2-40B4-BE49-F238E27FC236}">
                <a16:creationId xmlns:a16="http://schemas.microsoft.com/office/drawing/2014/main" id="{EC862475-CCB9-CF28-D223-C25DF40031C5}"/>
              </a:ext>
            </a:extLst>
          </p:cNvPr>
          <p:cNvSpPr txBox="1"/>
          <p:nvPr/>
        </p:nvSpPr>
        <p:spPr>
          <a:xfrm>
            <a:off x="178537" y="1125695"/>
            <a:ext cx="3681846" cy="369332"/>
          </a:xfrm>
          <a:prstGeom prst="rect">
            <a:avLst/>
          </a:prstGeom>
          <a:noFill/>
        </p:spPr>
        <p:txBody>
          <a:bodyPr wrap="square" rtlCol="0">
            <a:spAutoFit/>
          </a:bodyPr>
          <a:lstStyle/>
          <a:p>
            <a:r>
              <a:rPr lang="en-GB" dirty="0"/>
              <a:t>Tickets by type:</a:t>
            </a:r>
          </a:p>
        </p:txBody>
      </p:sp>
      <p:sp>
        <p:nvSpPr>
          <p:cNvPr id="15" name="TextBox 14">
            <a:extLst>
              <a:ext uri="{FF2B5EF4-FFF2-40B4-BE49-F238E27FC236}">
                <a16:creationId xmlns:a16="http://schemas.microsoft.com/office/drawing/2014/main" id="{8CF86624-A3B9-9EDD-61A8-D3AFCADF105F}"/>
              </a:ext>
            </a:extLst>
          </p:cNvPr>
          <p:cNvSpPr txBox="1"/>
          <p:nvPr/>
        </p:nvSpPr>
        <p:spPr>
          <a:xfrm>
            <a:off x="5231516" y="1153833"/>
            <a:ext cx="3388093" cy="369332"/>
          </a:xfrm>
          <a:prstGeom prst="rect">
            <a:avLst/>
          </a:prstGeom>
          <a:noFill/>
        </p:spPr>
        <p:txBody>
          <a:bodyPr wrap="square" rtlCol="0">
            <a:spAutoFit/>
          </a:bodyPr>
          <a:lstStyle/>
          <a:p>
            <a:r>
              <a:rPr lang="en-GB" dirty="0"/>
              <a:t>Tickets by source:</a:t>
            </a:r>
          </a:p>
        </p:txBody>
      </p:sp>
      <p:pic>
        <p:nvPicPr>
          <p:cNvPr id="7" name="Picture 6" descr="A pie chart with text on it&#10;&#10;AI-generated content may be incorrect.">
            <a:extLst>
              <a:ext uri="{FF2B5EF4-FFF2-40B4-BE49-F238E27FC236}">
                <a16:creationId xmlns:a16="http://schemas.microsoft.com/office/drawing/2014/main" id="{57B94B3C-B2A9-7C87-350A-9F7D8FAF8939}"/>
              </a:ext>
            </a:extLst>
          </p:cNvPr>
          <p:cNvPicPr>
            <a:picLocks noChangeAspect="1"/>
          </p:cNvPicPr>
          <p:nvPr/>
        </p:nvPicPr>
        <p:blipFill>
          <a:blip r:embed="rId2"/>
          <a:stretch>
            <a:fillRect/>
          </a:stretch>
        </p:blipFill>
        <p:spPr>
          <a:xfrm>
            <a:off x="5418536" y="2023261"/>
            <a:ext cx="4076453" cy="4842732"/>
          </a:xfrm>
          <a:prstGeom prst="rect">
            <a:avLst/>
          </a:prstGeom>
        </p:spPr>
      </p:pic>
      <p:pic>
        <p:nvPicPr>
          <p:cNvPr id="8" name="Picture 7">
            <a:extLst>
              <a:ext uri="{FF2B5EF4-FFF2-40B4-BE49-F238E27FC236}">
                <a16:creationId xmlns:a16="http://schemas.microsoft.com/office/drawing/2014/main" id="{9B0BBE97-3C52-2C84-4401-ACD4EB7B6533}"/>
              </a:ext>
            </a:extLst>
          </p:cNvPr>
          <p:cNvPicPr>
            <a:picLocks noChangeAspect="1"/>
          </p:cNvPicPr>
          <p:nvPr/>
        </p:nvPicPr>
        <p:blipFill>
          <a:blip r:embed="rId3"/>
          <a:stretch>
            <a:fillRect/>
          </a:stretch>
        </p:blipFill>
        <p:spPr>
          <a:xfrm>
            <a:off x="178537" y="2023261"/>
            <a:ext cx="4263189" cy="4834739"/>
          </a:xfrm>
          <a:prstGeom prst="rect">
            <a:avLst/>
          </a:prstGeom>
        </p:spPr>
      </p:pic>
      <p:sp>
        <p:nvSpPr>
          <p:cNvPr id="10" name="TextBox 9">
            <a:extLst>
              <a:ext uri="{FF2B5EF4-FFF2-40B4-BE49-F238E27FC236}">
                <a16:creationId xmlns:a16="http://schemas.microsoft.com/office/drawing/2014/main" id="{3245B2F8-1612-4DBF-E9FB-F961E625078C}"/>
              </a:ext>
            </a:extLst>
          </p:cNvPr>
          <p:cNvSpPr txBox="1"/>
          <p:nvPr/>
        </p:nvSpPr>
        <p:spPr>
          <a:xfrm>
            <a:off x="9844003" y="1900841"/>
            <a:ext cx="2080191" cy="1477328"/>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chemeClr val="bg1"/>
                </a:solidFill>
              </a:rPr>
              <a:t>There is a clear source and type of tickets.</a:t>
            </a:r>
          </a:p>
          <a:p>
            <a:endParaRPr lang="en-GB" b="1" dirty="0">
              <a:solidFill>
                <a:schemeClr val="bg1"/>
              </a:solidFill>
            </a:endParaRPr>
          </a:p>
          <a:p>
            <a:endParaRPr lang="en-GB" b="1" dirty="0">
              <a:solidFill>
                <a:schemeClr val="bg1"/>
              </a:solidFill>
            </a:endParaRPr>
          </a:p>
        </p:txBody>
      </p:sp>
      <p:sp>
        <p:nvSpPr>
          <p:cNvPr id="13" name="TextBox 12">
            <a:extLst>
              <a:ext uri="{FF2B5EF4-FFF2-40B4-BE49-F238E27FC236}">
                <a16:creationId xmlns:a16="http://schemas.microsoft.com/office/drawing/2014/main" id="{F0AD289B-D1E6-A614-49D0-9EDB7E7565B0}"/>
              </a:ext>
            </a:extLst>
          </p:cNvPr>
          <p:cNvSpPr txBox="1"/>
          <p:nvPr/>
        </p:nvSpPr>
        <p:spPr>
          <a:xfrm>
            <a:off x="9844003" y="4752399"/>
            <a:ext cx="2258728" cy="1477328"/>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chemeClr val="bg1"/>
                </a:solidFill>
              </a:rPr>
              <a:t>Are these two fields interconnected?</a:t>
            </a:r>
          </a:p>
          <a:p>
            <a:endParaRPr lang="en-GB" b="1" dirty="0">
              <a:solidFill>
                <a:schemeClr val="bg1"/>
              </a:solidFill>
            </a:endParaRPr>
          </a:p>
          <a:p>
            <a:endParaRPr lang="en-GB" b="1" dirty="0">
              <a:solidFill>
                <a:schemeClr val="bg1"/>
              </a:solidFill>
            </a:endParaRPr>
          </a:p>
        </p:txBody>
      </p:sp>
      <p:sp>
        <p:nvSpPr>
          <p:cNvPr id="18" name="TextBox 17">
            <a:extLst>
              <a:ext uri="{FF2B5EF4-FFF2-40B4-BE49-F238E27FC236}">
                <a16:creationId xmlns:a16="http://schemas.microsoft.com/office/drawing/2014/main" id="{C9869FCC-69FC-D099-71F7-156B76BE54C8}"/>
              </a:ext>
            </a:extLst>
          </p:cNvPr>
          <p:cNvSpPr txBox="1"/>
          <p:nvPr/>
        </p:nvSpPr>
        <p:spPr>
          <a:xfrm>
            <a:off x="10079803" y="1233500"/>
            <a:ext cx="2080191" cy="738664"/>
          </a:xfrm>
          <a:prstGeom prst="rect">
            <a:avLst/>
          </a:prstGeom>
          <a:noFill/>
        </p:spPr>
        <p:txBody>
          <a:bodyPr wrap="square" rtlCol="0">
            <a:spAutoFit/>
          </a:bodyPr>
          <a:lstStyle/>
          <a:p>
            <a:r>
              <a:rPr lang="en-GB" sz="2400" b="1" dirty="0">
                <a:solidFill>
                  <a:schemeClr val="bg1"/>
                </a:solidFill>
              </a:rPr>
              <a:t>Takeaway:</a:t>
            </a:r>
          </a:p>
          <a:p>
            <a:endParaRPr lang="en-GB" b="1" dirty="0">
              <a:solidFill>
                <a:schemeClr val="bg1"/>
              </a:solidFill>
            </a:endParaRPr>
          </a:p>
        </p:txBody>
      </p:sp>
      <p:sp>
        <p:nvSpPr>
          <p:cNvPr id="19" name="TextBox 18">
            <a:extLst>
              <a:ext uri="{FF2B5EF4-FFF2-40B4-BE49-F238E27FC236}">
                <a16:creationId xmlns:a16="http://schemas.microsoft.com/office/drawing/2014/main" id="{0602C984-8862-153E-32AB-983A861ECA98}"/>
              </a:ext>
            </a:extLst>
          </p:cNvPr>
          <p:cNvSpPr txBox="1"/>
          <p:nvPr/>
        </p:nvSpPr>
        <p:spPr>
          <a:xfrm>
            <a:off x="10079804" y="4071298"/>
            <a:ext cx="2080191" cy="738664"/>
          </a:xfrm>
          <a:prstGeom prst="rect">
            <a:avLst/>
          </a:prstGeom>
          <a:noFill/>
        </p:spPr>
        <p:txBody>
          <a:bodyPr wrap="square" rtlCol="0">
            <a:spAutoFit/>
          </a:bodyPr>
          <a:lstStyle/>
          <a:p>
            <a:r>
              <a:rPr lang="en-GB" sz="2400" b="1" dirty="0">
                <a:solidFill>
                  <a:schemeClr val="bg1"/>
                </a:solidFill>
              </a:rPr>
              <a:t>Question:</a:t>
            </a:r>
          </a:p>
          <a:p>
            <a:endParaRPr lang="en-GB" b="1" dirty="0">
              <a:solidFill>
                <a:schemeClr val="bg1"/>
              </a:solidFill>
            </a:endParaRPr>
          </a:p>
        </p:txBody>
      </p:sp>
    </p:spTree>
    <p:extLst>
      <p:ext uri="{BB962C8B-B14F-4D97-AF65-F5344CB8AC3E}">
        <p14:creationId xmlns:p14="http://schemas.microsoft.com/office/powerpoint/2010/main" val="108564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0" grpId="0"/>
      <p:bldP spid="13"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32294-E961-A33E-E4EF-7051F3F06D30}"/>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B8A2500E-11CE-2834-1298-577BA9C3FBBB}"/>
              </a:ext>
            </a:extLst>
          </p:cNvPr>
          <p:cNvSpPr/>
          <p:nvPr/>
        </p:nvSpPr>
        <p:spPr>
          <a:xfrm>
            <a:off x="9201752" y="-433137"/>
            <a:ext cx="3157086" cy="79408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267DA11A-56BB-E758-4E6E-16209B7A7AAF}"/>
              </a:ext>
            </a:extLst>
          </p:cNvPr>
          <p:cNvSpPr>
            <a:spLocks noGrp="1"/>
          </p:cNvSpPr>
          <p:nvPr>
            <p:ph type="title"/>
          </p:nvPr>
        </p:nvSpPr>
        <p:spPr>
          <a:xfrm>
            <a:off x="178537" y="-94787"/>
            <a:ext cx="9316452" cy="1328287"/>
          </a:xfrm>
        </p:spPr>
        <p:txBody>
          <a:bodyPr>
            <a:normAutofit/>
          </a:bodyPr>
          <a:lstStyle/>
          <a:p>
            <a:r>
              <a:rPr lang="en-GB" sz="2800" b="1" dirty="0"/>
              <a:t>Exploratory analysis: Resolution time (Sum)</a:t>
            </a:r>
          </a:p>
        </p:txBody>
      </p:sp>
      <p:sp>
        <p:nvSpPr>
          <p:cNvPr id="12" name="TextBox 11">
            <a:extLst>
              <a:ext uri="{FF2B5EF4-FFF2-40B4-BE49-F238E27FC236}">
                <a16:creationId xmlns:a16="http://schemas.microsoft.com/office/drawing/2014/main" id="{BCAF8C8A-7FFE-4549-B1C2-578A3028D422}"/>
              </a:ext>
            </a:extLst>
          </p:cNvPr>
          <p:cNvSpPr txBox="1"/>
          <p:nvPr/>
        </p:nvSpPr>
        <p:spPr>
          <a:xfrm>
            <a:off x="178537" y="1233500"/>
            <a:ext cx="3681846" cy="369332"/>
          </a:xfrm>
          <a:prstGeom prst="rect">
            <a:avLst/>
          </a:prstGeom>
          <a:noFill/>
        </p:spPr>
        <p:txBody>
          <a:bodyPr wrap="square" rtlCol="0">
            <a:spAutoFit/>
          </a:bodyPr>
          <a:lstStyle/>
          <a:p>
            <a:r>
              <a:rPr lang="en-GB" dirty="0"/>
              <a:t>Communities' tickets by type</a:t>
            </a:r>
          </a:p>
        </p:txBody>
      </p:sp>
      <p:sp>
        <p:nvSpPr>
          <p:cNvPr id="15" name="TextBox 14">
            <a:extLst>
              <a:ext uri="{FF2B5EF4-FFF2-40B4-BE49-F238E27FC236}">
                <a16:creationId xmlns:a16="http://schemas.microsoft.com/office/drawing/2014/main" id="{017B231D-14C0-B78C-1F77-6361428E17A2}"/>
              </a:ext>
            </a:extLst>
          </p:cNvPr>
          <p:cNvSpPr txBox="1"/>
          <p:nvPr/>
        </p:nvSpPr>
        <p:spPr>
          <a:xfrm>
            <a:off x="5029386" y="1288590"/>
            <a:ext cx="3388093" cy="369332"/>
          </a:xfrm>
          <a:prstGeom prst="rect">
            <a:avLst/>
          </a:prstGeom>
          <a:noFill/>
        </p:spPr>
        <p:txBody>
          <a:bodyPr wrap="square" rtlCol="0">
            <a:spAutoFit/>
          </a:bodyPr>
          <a:lstStyle/>
          <a:p>
            <a:r>
              <a:rPr lang="en-GB" dirty="0" err="1"/>
              <a:t>My.Redbridge</a:t>
            </a:r>
            <a:r>
              <a:rPr lang="en-GB" dirty="0"/>
              <a:t> tickets by source</a:t>
            </a:r>
          </a:p>
        </p:txBody>
      </p:sp>
      <p:pic>
        <p:nvPicPr>
          <p:cNvPr id="3" name="Picture 2" descr="A blue pie chart with different colored circles&#10;&#10;AI-generated content may be incorrect.">
            <a:extLst>
              <a:ext uri="{FF2B5EF4-FFF2-40B4-BE49-F238E27FC236}">
                <a16:creationId xmlns:a16="http://schemas.microsoft.com/office/drawing/2014/main" id="{843F5A6A-BD14-36A7-0067-56AF9E3668C4}"/>
              </a:ext>
            </a:extLst>
          </p:cNvPr>
          <p:cNvPicPr>
            <a:picLocks noChangeAspect="1"/>
          </p:cNvPicPr>
          <p:nvPr/>
        </p:nvPicPr>
        <p:blipFill>
          <a:blip r:embed="rId2"/>
          <a:stretch>
            <a:fillRect/>
          </a:stretch>
        </p:blipFill>
        <p:spPr>
          <a:xfrm>
            <a:off x="5148012" y="1713012"/>
            <a:ext cx="4053740" cy="5144988"/>
          </a:xfrm>
          <a:prstGeom prst="rect">
            <a:avLst/>
          </a:prstGeom>
        </p:spPr>
      </p:pic>
      <p:pic>
        <p:nvPicPr>
          <p:cNvPr id="4" name="Picture 3">
            <a:extLst>
              <a:ext uri="{FF2B5EF4-FFF2-40B4-BE49-F238E27FC236}">
                <a16:creationId xmlns:a16="http://schemas.microsoft.com/office/drawing/2014/main" id="{34B3AB61-6248-D84D-8B52-76C801E16723}"/>
              </a:ext>
            </a:extLst>
          </p:cNvPr>
          <p:cNvPicPr>
            <a:picLocks noChangeAspect="1"/>
          </p:cNvPicPr>
          <p:nvPr/>
        </p:nvPicPr>
        <p:blipFill>
          <a:blip r:embed="rId3"/>
          <a:stretch>
            <a:fillRect/>
          </a:stretch>
        </p:blipFill>
        <p:spPr>
          <a:xfrm>
            <a:off x="191941" y="1915607"/>
            <a:ext cx="4167081" cy="4829818"/>
          </a:xfrm>
          <a:prstGeom prst="rect">
            <a:avLst/>
          </a:prstGeom>
        </p:spPr>
      </p:pic>
      <p:sp>
        <p:nvSpPr>
          <p:cNvPr id="5" name="TextBox 4">
            <a:extLst>
              <a:ext uri="{FF2B5EF4-FFF2-40B4-BE49-F238E27FC236}">
                <a16:creationId xmlns:a16="http://schemas.microsoft.com/office/drawing/2014/main" id="{D2134794-0916-29CD-0255-153F44B4B6D5}"/>
              </a:ext>
            </a:extLst>
          </p:cNvPr>
          <p:cNvSpPr txBox="1"/>
          <p:nvPr/>
        </p:nvSpPr>
        <p:spPr>
          <a:xfrm>
            <a:off x="9411457" y="669449"/>
            <a:ext cx="2505070" cy="2862322"/>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chemeClr val="bg1"/>
                </a:solidFill>
              </a:rPr>
              <a:t>Communities and </a:t>
            </a:r>
            <a:r>
              <a:rPr lang="en-GB" b="1" dirty="0" err="1">
                <a:solidFill>
                  <a:schemeClr val="bg1"/>
                </a:solidFill>
              </a:rPr>
              <a:t>my.rebridge</a:t>
            </a:r>
            <a:r>
              <a:rPr lang="en-GB" b="1" dirty="0">
                <a:solidFill>
                  <a:schemeClr val="bg1"/>
                </a:solidFill>
              </a:rPr>
              <a:t> tickets are interrelated, and make up the Sum of resolution time and this is an are of significant impact to web and digital.</a:t>
            </a:r>
          </a:p>
          <a:p>
            <a:endParaRPr lang="en-GB" b="1" dirty="0">
              <a:solidFill>
                <a:schemeClr val="bg1"/>
              </a:solidFill>
            </a:endParaRPr>
          </a:p>
        </p:txBody>
      </p:sp>
      <p:sp>
        <p:nvSpPr>
          <p:cNvPr id="6" name="TextBox 5">
            <a:extLst>
              <a:ext uri="{FF2B5EF4-FFF2-40B4-BE49-F238E27FC236}">
                <a16:creationId xmlns:a16="http://schemas.microsoft.com/office/drawing/2014/main" id="{1B195244-4B8C-FC5C-D411-2E3379E67218}"/>
              </a:ext>
            </a:extLst>
          </p:cNvPr>
          <p:cNvSpPr txBox="1"/>
          <p:nvPr/>
        </p:nvSpPr>
        <p:spPr>
          <a:xfrm>
            <a:off x="9740199" y="80532"/>
            <a:ext cx="2080191" cy="738664"/>
          </a:xfrm>
          <a:prstGeom prst="rect">
            <a:avLst/>
          </a:prstGeom>
          <a:noFill/>
        </p:spPr>
        <p:txBody>
          <a:bodyPr wrap="square" rtlCol="0">
            <a:spAutoFit/>
          </a:bodyPr>
          <a:lstStyle/>
          <a:p>
            <a:r>
              <a:rPr lang="en-GB" sz="2400" b="1" dirty="0">
                <a:solidFill>
                  <a:schemeClr val="bg1"/>
                </a:solidFill>
              </a:rPr>
              <a:t>Takeaway:</a:t>
            </a:r>
          </a:p>
          <a:p>
            <a:endParaRPr lang="en-GB" b="1" dirty="0">
              <a:solidFill>
                <a:schemeClr val="bg1"/>
              </a:solidFill>
            </a:endParaRPr>
          </a:p>
        </p:txBody>
      </p:sp>
      <p:sp>
        <p:nvSpPr>
          <p:cNvPr id="9" name="TextBox 8">
            <a:extLst>
              <a:ext uri="{FF2B5EF4-FFF2-40B4-BE49-F238E27FC236}">
                <a16:creationId xmlns:a16="http://schemas.microsoft.com/office/drawing/2014/main" id="{B1634FE1-67EE-3C26-77DF-5CB928A947D8}"/>
              </a:ext>
            </a:extLst>
          </p:cNvPr>
          <p:cNvSpPr txBox="1"/>
          <p:nvPr/>
        </p:nvSpPr>
        <p:spPr>
          <a:xfrm>
            <a:off x="9377583" y="4876215"/>
            <a:ext cx="2258728" cy="2308324"/>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chemeClr val="bg1"/>
                </a:solidFill>
              </a:rPr>
              <a:t>Will advanced analysis reveal relationships between average resolution time and other </a:t>
            </a:r>
            <a:r>
              <a:rPr lang="en-GB" b="1" dirty="0" err="1">
                <a:solidFill>
                  <a:schemeClr val="bg1"/>
                </a:solidFill>
              </a:rPr>
              <a:t>characterisitcs</a:t>
            </a:r>
            <a:endParaRPr lang="en-GB" b="1" dirty="0">
              <a:solidFill>
                <a:schemeClr val="bg1"/>
              </a:solidFill>
            </a:endParaRPr>
          </a:p>
          <a:p>
            <a:endParaRPr lang="en-GB" b="1" dirty="0">
              <a:solidFill>
                <a:schemeClr val="bg1"/>
              </a:solidFill>
            </a:endParaRPr>
          </a:p>
        </p:txBody>
      </p:sp>
      <p:sp>
        <p:nvSpPr>
          <p:cNvPr id="10" name="TextBox 9">
            <a:extLst>
              <a:ext uri="{FF2B5EF4-FFF2-40B4-BE49-F238E27FC236}">
                <a16:creationId xmlns:a16="http://schemas.microsoft.com/office/drawing/2014/main" id="{5CB9291B-39E4-C5A4-34A4-24725F05CDB0}"/>
              </a:ext>
            </a:extLst>
          </p:cNvPr>
          <p:cNvSpPr txBox="1"/>
          <p:nvPr/>
        </p:nvSpPr>
        <p:spPr>
          <a:xfrm>
            <a:off x="9673526" y="4411742"/>
            <a:ext cx="2080191" cy="738664"/>
          </a:xfrm>
          <a:prstGeom prst="rect">
            <a:avLst/>
          </a:prstGeom>
          <a:noFill/>
        </p:spPr>
        <p:txBody>
          <a:bodyPr wrap="square" rtlCol="0">
            <a:spAutoFit/>
          </a:bodyPr>
          <a:lstStyle/>
          <a:p>
            <a:r>
              <a:rPr lang="en-GB" sz="2400" b="1" dirty="0">
                <a:solidFill>
                  <a:schemeClr val="bg1"/>
                </a:solidFill>
              </a:rPr>
              <a:t>Question:</a:t>
            </a:r>
          </a:p>
          <a:p>
            <a:endParaRPr lang="en-GB" b="1" dirty="0">
              <a:solidFill>
                <a:schemeClr val="bg1"/>
              </a:solidFill>
            </a:endParaRPr>
          </a:p>
        </p:txBody>
      </p:sp>
    </p:spTree>
    <p:extLst>
      <p:ext uri="{BB962C8B-B14F-4D97-AF65-F5344CB8AC3E}">
        <p14:creationId xmlns:p14="http://schemas.microsoft.com/office/powerpoint/2010/main" val="331444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5" grpId="0"/>
      <p:bldP spid="6"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DB159F-9E56-5CAD-35EA-830451964F4A}"/>
              </a:ext>
            </a:extLst>
          </p:cNvPr>
          <p:cNvSpPr>
            <a:spLocks noGrp="1"/>
          </p:cNvSpPr>
          <p:nvPr>
            <p:ph type="title"/>
          </p:nvPr>
        </p:nvSpPr>
        <p:spPr>
          <a:xfrm>
            <a:off x="838200" y="1195697"/>
            <a:ext cx="3200400" cy="4238118"/>
          </a:xfrm>
        </p:spPr>
        <p:txBody>
          <a:bodyPr>
            <a:normAutofit/>
          </a:bodyPr>
          <a:lstStyle/>
          <a:p>
            <a:r>
              <a:rPr lang="en-GB">
                <a:solidFill>
                  <a:schemeClr val="bg1"/>
                </a:solidFill>
              </a:rPr>
              <a:t>Linear and non-linear regression</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82AB4F00-4847-C13D-0BE9-12849A51626E}"/>
              </a:ext>
            </a:extLst>
          </p:cNvPr>
          <p:cNvGraphicFramePr>
            <a:graphicFrameLocks noGrp="1"/>
          </p:cNvGraphicFramePr>
          <p:nvPr>
            <p:ph idx="1"/>
            <p:extLst>
              <p:ext uri="{D42A27DB-BD31-4B8C-83A1-F6EECF244321}">
                <p14:modId xmlns:p14="http://schemas.microsoft.com/office/powerpoint/2010/main" val="3523919013"/>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9868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D53D-FF88-E719-C575-C5549031FA72}"/>
              </a:ext>
            </a:extLst>
          </p:cNvPr>
          <p:cNvSpPr>
            <a:spLocks noGrp="1"/>
          </p:cNvSpPr>
          <p:nvPr>
            <p:ph type="title"/>
          </p:nvPr>
        </p:nvSpPr>
        <p:spPr>
          <a:xfrm>
            <a:off x="424313" y="-149359"/>
            <a:ext cx="10515600" cy="1325563"/>
          </a:xfrm>
        </p:spPr>
        <p:txBody>
          <a:bodyPr>
            <a:normAutofit/>
          </a:bodyPr>
          <a:lstStyle/>
          <a:p>
            <a:r>
              <a:rPr lang="en-GB" sz="4000" b="1" dirty="0"/>
              <a:t>Advanced Analysis: (regression)</a:t>
            </a:r>
          </a:p>
        </p:txBody>
      </p:sp>
      <p:pic>
        <p:nvPicPr>
          <p:cNvPr id="7" name="Picture 6">
            <a:extLst>
              <a:ext uri="{FF2B5EF4-FFF2-40B4-BE49-F238E27FC236}">
                <a16:creationId xmlns:a16="http://schemas.microsoft.com/office/drawing/2014/main" id="{CE8ED1FE-C4FB-E708-A48C-8CB1D18DEAB6}"/>
              </a:ext>
            </a:extLst>
          </p:cNvPr>
          <p:cNvPicPr>
            <a:picLocks noChangeAspect="1"/>
          </p:cNvPicPr>
          <p:nvPr/>
        </p:nvPicPr>
        <p:blipFill>
          <a:blip r:embed="rId2"/>
          <a:stretch>
            <a:fillRect/>
          </a:stretch>
        </p:blipFill>
        <p:spPr>
          <a:xfrm>
            <a:off x="0" y="3742072"/>
            <a:ext cx="4920679" cy="2887149"/>
          </a:xfrm>
          <a:prstGeom prst="rect">
            <a:avLst/>
          </a:prstGeom>
        </p:spPr>
      </p:pic>
      <p:sp>
        <p:nvSpPr>
          <p:cNvPr id="10" name="TextBox 9">
            <a:extLst>
              <a:ext uri="{FF2B5EF4-FFF2-40B4-BE49-F238E27FC236}">
                <a16:creationId xmlns:a16="http://schemas.microsoft.com/office/drawing/2014/main" id="{E4F38E60-430C-061A-5B11-5BA8D2D1AE84}"/>
              </a:ext>
            </a:extLst>
          </p:cNvPr>
          <p:cNvSpPr txBox="1"/>
          <p:nvPr/>
        </p:nvSpPr>
        <p:spPr>
          <a:xfrm>
            <a:off x="8191099" y="1141924"/>
            <a:ext cx="3368842" cy="338554"/>
          </a:xfrm>
          <a:prstGeom prst="rect">
            <a:avLst/>
          </a:prstGeom>
          <a:noFill/>
        </p:spPr>
        <p:txBody>
          <a:bodyPr wrap="square" rtlCol="0">
            <a:spAutoFit/>
          </a:bodyPr>
          <a:lstStyle/>
          <a:p>
            <a:r>
              <a:rPr lang="en-GB" sz="1600" dirty="0"/>
              <a:t>Feature importance: 0.07</a:t>
            </a:r>
          </a:p>
        </p:txBody>
      </p:sp>
      <p:sp>
        <p:nvSpPr>
          <p:cNvPr id="17" name="Arrow: Left-Right 16">
            <a:extLst>
              <a:ext uri="{FF2B5EF4-FFF2-40B4-BE49-F238E27FC236}">
                <a16:creationId xmlns:a16="http://schemas.microsoft.com/office/drawing/2014/main" id="{B4C83C62-8058-9477-E469-FFE69C5416B2}"/>
              </a:ext>
            </a:extLst>
          </p:cNvPr>
          <p:cNvSpPr/>
          <p:nvPr/>
        </p:nvSpPr>
        <p:spPr>
          <a:xfrm>
            <a:off x="5340180" y="1670883"/>
            <a:ext cx="2425566" cy="1183908"/>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Non-Linear</a:t>
            </a:r>
          </a:p>
        </p:txBody>
      </p:sp>
      <p:sp>
        <p:nvSpPr>
          <p:cNvPr id="18" name="Arrow: Left-Right 17">
            <a:extLst>
              <a:ext uri="{FF2B5EF4-FFF2-40B4-BE49-F238E27FC236}">
                <a16:creationId xmlns:a16="http://schemas.microsoft.com/office/drawing/2014/main" id="{16AF0F5E-522C-8FBB-B28F-49540CAE315A}"/>
              </a:ext>
            </a:extLst>
          </p:cNvPr>
          <p:cNvSpPr/>
          <p:nvPr/>
        </p:nvSpPr>
        <p:spPr>
          <a:xfrm>
            <a:off x="5340180" y="4602732"/>
            <a:ext cx="2425566" cy="1183908"/>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Linear</a:t>
            </a:r>
          </a:p>
        </p:txBody>
      </p:sp>
      <p:sp>
        <p:nvSpPr>
          <p:cNvPr id="19" name="TextBox 18">
            <a:extLst>
              <a:ext uri="{FF2B5EF4-FFF2-40B4-BE49-F238E27FC236}">
                <a16:creationId xmlns:a16="http://schemas.microsoft.com/office/drawing/2014/main" id="{8E41721F-E68B-B8DF-17D7-3749BAEB10A9}"/>
              </a:ext>
            </a:extLst>
          </p:cNvPr>
          <p:cNvSpPr txBox="1"/>
          <p:nvPr/>
        </p:nvSpPr>
        <p:spPr>
          <a:xfrm>
            <a:off x="8191099" y="4037524"/>
            <a:ext cx="3368842" cy="584775"/>
          </a:xfrm>
          <a:prstGeom prst="rect">
            <a:avLst/>
          </a:prstGeom>
          <a:noFill/>
        </p:spPr>
        <p:txBody>
          <a:bodyPr wrap="square" rtlCol="0">
            <a:spAutoFit/>
          </a:bodyPr>
          <a:lstStyle/>
          <a:p>
            <a:r>
              <a:rPr lang="en-GB" sz="1600" dirty="0"/>
              <a:t>R-squared: steady with no value above 0.2</a:t>
            </a:r>
          </a:p>
        </p:txBody>
      </p:sp>
      <p:sp>
        <p:nvSpPr>
          <p:cNvPr id="20" name="TextBox 19">
            <a:extLst>
              <a:ext uri="{FF2B5EF4-FFF2-40B4-BE49-F238E27FC236}">
                <a16:creationId xmlns:a16="http://schemas.microsoft.com/office/drawing/2014/main" id="{FB260A62-5226-40AF-26D6-9842ECD5622C}"/>
              </a:ext>
            </a:extLst>
          </p:cNvPr>
          <p:cNvSpPr txBox="1"/>
          <p:nvPr/>
        </p:nvSpPr>
        <p:spPr>
          <a:xfrm>
            <a:off x="4629751" y="4177364"/>
            <a:ext cx="561473" cy="369332"/>
          </a:xfrm>
          <a:prstGeom prst="rect">
            <a:avLst/>
          </a:prstGeom>
          <a:noFill/>
        </p:spPr>
        <p:txBody>
          <a:bodyPr wrap="square" rtlCol="0">
            <a:spAutoFit/>
          </a:bodyPr>
          <a:lstStyle/>
          <a:p>
            <a:r>
              <a:rPr lang="en-GB" sz="1800" b="1" i="1" dirty="0">
                <a:solidFill>
                  <a:srgbClr val="273239"/>
                </a:solidFill>
                <a:effectLst/>
              </a:rPr>
              <a:t>R</a:t>
            </a:r>
            <a:r>
              <a:rPr lang="en-GB" sz="1800" b="1" i="1" baseline="30000" dirty="0">
                <a:solidFill>
                  <a:srgbClr val="273239"/>
                </a:solidFill>
                <a:effectLst/>
              </a:rPr>
              <a:t>2</a:t>
            </a:r>
            <a:endParaRPr lang="en-GB" dirty="0"/>
          </a:p>
        </p:txBody>
      </p:sp>
      <p:sp>
        <p:nvSpPr>
          <p:cNvPr id="21" name="TextBox 20">
            <a:extLst>
              <a:ext uri="{FF2B5EF4-FFF2-40B4-BE49-F238E27FC236}">
                <a16:creationId xmlns:a16="http://schemas.microsoft.com/office/drawing/2014/main" id="{D426E63F-E53C-F674-3BF5-F3A29270ECA2}"/>
              </a:ext>
            </a:extLst>
          </p:cNvPr>
          <p:cNvSpPr txBox="1"/>
          <p:nvPr/>
        </p:nvSpPr>
        <p:spPr>
          <a:xfrm>
            <a:off x="4531420" y="5010020"/>
            <a:ext cx="686037" cy="369332"/>
          </a:xfrm>
          <a:prstGeom prst="rect">
            <a:avLst/>
          </a:prstGeom>
          <a:noFill/>
        </p:spPr>
        <p:txBody>
          <a:bodyPr wrap="square" rtlCol="0">
            <a:spAutoFit/>
          </a:bodyPr>
          <a:lstStyle/>
          <a:p>
            <a:r>
              <a:rPr lang="en-GB" sz="1800" b="1" i="1" dirty="0">
                <a:solidFill>
                  <a:srgbClr val="273239"/>
                </a:solidFill>
                <a:effectLst/>
              </a:rPr>
              <a:t>MAE</a:t>
            </a:r>
            <a:endParaRPr lang="en-GB" dirty="0"/>
          </a:p>
        </p:txBody>
      </p:sp>
      <p:sp>
        <p:nvSpPr>
          <p:cNvPr id="22" name="TextBox 21">
            <a:extLst>
              <a:ext uri="{FF2B5EF4-FFF2-40B4-BE49-F238E27FC236}">
                <a16:creationId xmlns:a16="http://schemas.microsoft.com/office/drawing/2014/main" id="{BD27F494-1859-B00D-98D4-3AB568109988}"/>
              </a:ext>
            </a:extLst>
          </p:cNvPr>
          <p:cNvSpPr txBox="1"/>
          <p:nvPr/>
        </p:nvSpPr>
        <p:spPr>
          <a:xfrm>
            <a:off x="4501177" y="5855994"/>
            <a:ext cx="839003" cy="369332"/>
          </a:xfrm>
          <a:prstGeom prst="rect">
            <a:avLst/>
          </a:prstGeom>
          <a:noFill/>
        </p:spPr>
        <p:txBody>
          <a:bodyPr wrap="square" rtlCol="0">
            <a:spAutoFit/>
          </a:bodyPr>
          <a:lstStyle/>
          <a:p>
            <a:r>
              <a:rPr lang="en-GB" b="1" i="1" dirty="0">
                <a:solidFill>
                  <a:srgbClr val="273239"/>
                </a:solidFill>
              </a:rPr>
              <a:t>RMSE</a:t>
            </a:r>
            <a:endParaRPr lang="en-GB" dirty="0"/>
          </a:p>
        </p:txBody>
      </p:sp>
      <p:pic>
        <p:nvPicPr>
          <p:cNvPr id="23" name="Picture 22">
            <a:extLst>
              <a:ext uri="{FF2B5EF4-FFF2-40B4-BE49-F238E27FC236}">
                <a16:creationId xmlns:a16="http://schemas.microsoft.com/office/drawing/2014/main" id="{7F58B64A-C0C5-E335-F425-35C3FCA861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2059" y="932632"/>
            <a:ext cx="3208081" cy="2815291"/>
          </a:xfrm>
          <a:prstGeom prst="rect">
            <a:avLst/>
          </a:prstGeom>
          <a:noFill/>
          <a:ln>
            <a:noFill/>
          </a:ln>
        </p:spPr>
      </p:pic>
      <p:sp>
        <p:nvSpPr>
          <p:cNvPr id="24" name="TextBox 23">
            <a:extLst>
              <a:ext uri="{FF2B5EF4-FFF2-40B4-BE49-F238E27FC236}">
                <a16:creationId xmlns:a16="http://schemas.microsoft.com/office/drawing/2014/main" id="{0F29C841-4EB6-CD81-1F94-792DED5198B6}"/>
              </a:ext>
            </a:extLst>
          </p:cNvPr>
          <p:cNvSpPr txBox="1"/>
          <p:nvPr/>
        </p:nvSpPr>
        <p:spPr>
          <a:xfrm>
            <a:off x="8191099" y="1646424"/>
            <a:ext cx="3368842" cy="338554"/>
          </a:xfrm>
          <a:prstGeom prst="rect">
            <a:avLst/>
          </a:prstGeom>
          <a:noFill/>
        </p:spPr>
        <p:txBody>
          <a:bodyPr wrap="square" rtlCol="0">
            <a:spAutoFit/>
          </a:bodyPr>
          <a:lstStyle/>
          <a:p>
            <a:r>
              <a:rPr lang="en-GB" sz="1600" dirty="0">
                <a:solidFill>
                  <a:srgbClr val="FF0000"/>
                </a:solidFill>
              </a:rPr>
              <a:t>TOO LOW!</a:t>
            </a:r>
          </a:p>
        </p:txBody>
      </p:sp>
      <p:sp>
        <p:nvSpPr>
          <p:cNvPr id="25" name="TextBox 24">
            <a:extLst>
              <a:ext uri="{FF2B5EF4-FFF2-40B4-BE49-F238E27FC236}">
                <a16:creationId xmlns:a16="http://schemas.microsoft.com/office/drawing/2014/main" id="{9A233AC7-56FD-1C53-AA89-459A732B5AFA}"/>
              </a:ext>
            </a:extLst>
          </p:cNvPr>
          <p:cNvSpPr txBox="1"/>
          <p:nvPr/>
        </p:nvSpPr>
        <p:spPr>
          <a:xfrm>
            <a:off x="8185247" y="4631110"/>
            <a:ext cx="3368842" cy="830997"/>
          </a:xfrm>
          <a:prstGeom prst="rect">
            <a:avLst/>
          </a:prstGeom>
          <a:noFill/>
        </p:spPr>
        <p:txBody>
          <a:bodyPr wrap="square" rtlCol="0">
            <a:spAutoFit/>
          </a:bodyPr>
          <a:lstStyle/>
          <a:p>
            <a:r>
              <a:rPr lang="en-GB" sz="1600" dirty="0"/>
              <a:t>MAE: large values indicating a large difference between predicted and actual values</a:t>
            </a:r>
          </a:p>
        </p:txBody>
      </p:sp>
      <p:sp>
        <p:nvSpPr>
          <p:cNvPr id="26" name="TextBox 25">
            <a:extLst>
              <a:ext uri="{FF2B5EF4-FFF2-40B4-BE49-F238E27FC236}">
                <a16:creationId xmlns:a16="http://schemas.microsoft.com/office/drawing/2014/main" id="{485B72B8-E85B-D4DC-2DC5-9F442627448C}"/>
              </a:ext>
            </a:extLst>
          </p:cNvPr>
          <p:cNvSpPr txBox="1"/>
          <p:nvPr/>
        </p:nvSpPr>
        <p:spPr>
          <a:xfrm>
            <a:off x="8185247" y="5470918"/>
            <a:ext cx="3368842" cy="830997"/>
          </a:xfrm>
          <a:prstGeom prst="rect">
            <a:avLst/>
          </a:prstGeom>
          <a:noFill/>
        </p:spPr>
        <p:txBody>
          <a:bodyPr wrap="square" rtlCol="0">
            <a:spAutoFit/>
          </a:bodyPr>
          <a:lstStyle/>
          <a:p>
            <a:r>
              <a:rPr lang="en-GB" sz="1600" dirty="0"/>
              <a:t>RMSE: large values indicating a large difference between predicted and actual values</a:t>
            </a:r>
          </a:p>
        </p:txBody>
      </p:sp>
      <p:sp>
        <p:nvSpPr>
          <p:cNvPr id="27" name="Multiplication Sign 26">
            <a:extLst>
              <a:ext uri="{FF2B5EF4-FFF2-40B4-BE49-F238E27FC236}">
                <a16:creationId xmlns:a16="http://schemas.microsoft.com/office/drawing/2014/main" id="{9C6DDF79-7FE8-BF1B-5BBE-BC3287E63CD7}"/>
              </a:ext>
            </a:extLst>
          </p:cNvPr>
          <p:cNvSpPr/>
          <p:nvPr/>
        </p:nvSpPr>
        <p:spPr>
          <a:xfrm>
            <a:off x="2204468" y="111260"/>
            <a:ext cx="8223703" cy="6892707"/>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8768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7" presetClass="emph" presetSubtype="0" fill="remove" grpId="1" nodeType="clickEffect">
                                  <p:stCondLst>
                                    <p:cond delay="0"/>
                                  </p:stCondLst>
                                  <p:childTnLst>
                                    <p:animClr clrSpc="rgb" dir="cw">
                                      <p:cBhvr override="childStyle">
                                        <p:cTn id="47" dur="250" autoRev="1" fill="remove"/>
                                        <p:tgtEl>
                                          <p:spTgt spid="27"/>
                                        </p:tgtEl>
                                        <p:attrNameLst>
                                          <p:attrName>style.color</p:attrName>
                                        </p:attrNameLst>
                                      </p:cBhvr>
                                      <p:to>
                                        <a:schemeClr val="bg1"/>
                                      </p:to>
                                    </p:animClr>
                                    <p:animClr clrSpc="rgb" dir="cw">
                                      <p:cBhvr>
                                        <p:cTn id="48" dur="250" autoRev="1" fill="remove"/>
                                        <p:tgtEl>
                                          <p:spTgt spid="27"/>
                                        </p:tgtEl>
                                        <p:attrNameLst>
                                          <p:attrName>fillcolor</p:attrName>
                                        </p:attrNameLst>
                                      </p:cBhvr>
                                      <p:to>
                                        <a:schemeClr val="bg1"/>
                                      </p:to>
                                    </p:animClr>
                                    <p:set>
                                      <p:cBhvr>
                                        <p:cTn id="49" dur="250" autoRev="1" fill="remove"/>
                                        <p:tgtEl>
                                          <p:spTgt spid="27"/>
                                        </p:tgtEl>
                                        <p:attrNameLst>
                                          <p:attrName>fill.type</p:attrName>
                                        </p:attrNameLst>
                                      </p:cBhvr>
                                      <p:to>
                                        <p:strVal val="solid"/>
                                      </p:to>
                                    </p:set>
                                    <p:set>
                                      <p:cBhvr>
                                        <p:cTn id="50" dur="250" autoRev="1" fill="remove"/>
                                        <p:tgtEl>
                                          <p:spTgt spid="27"/>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grpId="2" nodeType="clickEffect">
                                  <p:stCondLst>
                                    <p:cond delay="0"/>
                                  </p:stCondLst>
                                  <p:childTnLst>
                                    <p:animEffect transition="out" filter="fade">
                                      <p:cBhvr>
                                        <p:cTn id="54" dur="500" tmFilter="0, 0; .2, .5; .8, .5; 1, 0"/>
                                        <p:tgtEl>
                                          <p:spTgt spid="27"/>
                                        </p:tgtEl>
                                      </p:cBhvr>
                                    </p:animEffect>
                                    <p:animScale>
                                      <p:cBhvr>
                                        <p:cTn id="55" dur="250" autoRev="1" fill="hold"/>
                                        <p:tgtEl>
                                          <p:spTgt spid="27"/>
                                        </p:tgtEl>
                                      </p:cBhvr>
                                      <p:by x="105000" y="105000"/>
                                    </p:animScale>
                                  </p:childTnLst>
                                </p:cTn>
                              </p:par>
                            </p:childTnLst>
                          </p:cTn>
                        </p:par>
                      </p:childTnLst>
                    </p:cTn>
                  </p:par>
                  <p:par>
                    <p:cTn id="56" fill="hold">
                      <p:stCondLst>
                        <p:cond delay="indefinite"/>
                      </p:stCondLst>
                      <p:childTnLst>
                        <p:par>
                          <p:cTn id="57" fill="hold">
                            <p:stCondLst>
                              <p:cond delay="0"/>
                            </p:stCondLst>
                            <p:childTnLst>
                              <p:par>
                                <p:cTn id="58" presetID="26" presetClass="emph" presetSubtype="0" fill="hold" grpId="3" nodeType="clickEffect">
                                  <p:stCondLst>
                                    <p:cond delay="0"/>
                                  </p:stCondLst>
                                  <p:childTnLst>
                                    <p:animEffect transition="out" filter="fade">
                                      <p:cBhvr>
                                        <p:cTn id="59" dur="500" tmFilter="0, 0; .2, .5; .8, .5; 1, 0"/>
                                        <p:tgtEl>
                                          <p:spTgt spid="27"/>
                                        </p:tgtEl>
                                      </p:cBhvr>
                                    </p:animEffect>
                                    <p:animScale>
                                      <p:cBhvr>
                                        <p:cTn id="60" dur="250" autoRev="1" fill="hold"/>
                                        <p:tgtEl>
                                          <p:spTgt spid="2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animBg="1"/>
      <p:bldP spid="18" grpId="0" animBg="1"/>
      <p:bldP spid="19" grpId="0"/>
      <p:bldP spid="24" grpId="0"/>
      <p:bldP spid="25" grpId="0"/>
      <p:bldP spid="26" grpId="0"/>
      <p:bldP spid="27" grpId="0" animBg="1"/>
      <p:bldP spid="27" grpId="1" animBg="1"/>
      <p:bldP spid="27" grpId="2" animBg="1"/>
      <p:bldP spid="27" grpId="3"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949</TotalTime>
  <Words>873</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Data Analysis of IT tickets &amp; Recommendations</vt:lpstr>
      <vt:lpstr>Executive Summary</vt:lpstr>
      <vt:lpstr>The organisational challenge</vt:lpstr>
      <vt:lpstr>Data sources &amp; Methodology</vt:lpstr>
      <vt:lpstr>Exploratory analysis: Resolution time (Average) </vt:lpstr>
      <vt:lpstr>Exploratory analysis: Resolution time (Sum)</vt:lpstr>
      <vt:lpstr>Exploratory analysis: Resolution time (Sum)</vt:lpstr>
      <vt:lpstr>Linear and non-linear regression</vt:lpstr>
      <vt:lpstr>Advanced Analysis: (regression)</vt:lpstr>
      <vt:lpstr>Advanced Analysis: K-means clustering</vt:lpstr>
      <vt:lpstr>  The Important “cluster”</vt:lpstr>
      <vt:lpstr>Recommendations</vt:lpstr>
      <vt:lpstr>Any Questions?</vt:lpstr>
      <vt:lpstr>References &amp; 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Joshua Aptroot</dc:creator>
  <cp:lastModifiedBy>Joshua Aptroot</cp:lastModifiedBy>
  <cp:revision>3</cp:revision>
  <dcterms:created xsi:type="dcterms:W3CDTF">2025-03-02T20:21:57Z</dcterms:created>
  <dcterms:modified xsi:type="dcterms:W3CDTF">2025-03-03T13:47:53Z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8990a58-636e-44d7-bfa1-04a31747311b_Enabled">
    <vt:lpwstr>true</vt:lpwstr>
  </property>
  <property fmtid="{D5CDD505-2E9C-101B-9397-08002B2CF9AE}" pid="3" name="MSIP_Label_08990a58-636e-44d7-bfa1-04a31747311b_SetDate">
    <vt:lpwstr>2025-03-02T21:49:06Z</vt:lpwstr>
  </property>
  <property fmtid="{D5CDD505-2E9C-101B-9397-08002B2CF9AE}" pid="4" name="MSIP_Label_08990a58-636e-44d7-bfa1-04a31747311b_Method">
    <vt:lpwstr>Standard</vt:lpwstr>
  </property>
  <property fmtid="{D5CDD505-2E9C-101B-9397-08002B2CF9AE}" pid="5" name="MSIP_Label_08990a58-636e-44d7-bfa1-04a31747311b_Name">
    <vt:lpwstr>OFFICIAL</vt:lpwstr>
  </property>
  <property fmtid="{D5CDD505-2E9C-101B-9397-08002B2CF9AE}" pid="6" name="MSIP_Label_08990a58-636e-44d7-bfa1-04a31747311b_SiteId">
    <vt:lpwstr>2a8b2c16-2e9e-4dce-a97b-a0b34e803a22</vt:lpwstr>
  </property>
  <property fmtid="{D5CDD505-2E9C-101B-9397-08002B2CF9AE}" pid="7" name="MSIP_Label_08990a58-636e-44d7-bfa1-04a31747311b_ActionId">
    <vt:lpwstr>7c628030-5d26-479d-953b-8de165d42c03</vt:lpwstr>
  </property>
  <property fmtid="{D5CDD505-2E9C-101B-9397-08002B2CF9AE}" pid="8" name="MSIP_Label_08990a58-636e-44d7-bfa1-04a31747311b_ContentBits">
    <vt:lpwstr>0</vt:lpwstr>
  </property>
  <property fmtid="{D5CDD505-2E9C-101B-9397-08002B2CF9AE}" pid="9" name="MSIP_Label_08990a58-636e-44d7-bfa1-04a31747311b_Tag">
    <vt:lpwstr>10, 3, 0, 1</vt:lpwstr>
  </property>
</Properties>
</file>