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93" r:id="rId5"/>
    <p:sldId id="290" r:id="rId6"/>
    <p:sldId id="284" r:id="rId7"/>
    <p:sldId id="285" r:id="rId8"/>
    <p:sldId id="289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1877" y="175053"/>
            <a:ext cx="8001000" cy="2971801"/>
          </a:xfrm>
        </p:spPr>
        <p:txBody>
          <a:bodyPr/>
          <a:lstStyle/>
          <a:p>
            <a:r>
              <a:rPr lang="zh-CN" altLang="en-US" b="1" dirty="0"/>
              <a:t>第八次上机题目与任务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程序设计基础</a:t>
            </a:r>
            <a:r>
              <a:rPr lang="en-US" altLang="zh-CN" b="1" dirty="0"/>
              <a:t>B</a:t>
            </a:r>
            <a:r>
              <a:rPr lang="zh-CN" altLang="en-US" b="1" dirty="0"/>
              <a:t>（</a:t>
            </a:r>
            <a:r>
              <a:rPr lang="en-US" altLang="zh-CN" b="1" dirty="0"/>
              <a:t>Spring,</a:t>
            </a:r>
            <a:r>
              <a:rPr lang="zh-CN" altLang="en-US" dirty="0"/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1020820021</a:t>
            </a:r>
            <a:r>
              <a:rPr lang="zh-CN" altLang="en-US" dirty="0"/>
              <a:t>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324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92" y="4524655"/>
            <a:ext cx="8534400" cy="1507067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练习题目（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zh-CN" altLang="en-US" dirty="0"/>
              <a:t>变量存储属性</a:t>
            </a:r>
          </a:p>
        </p:txBody>
      </p:sp>
      <p:sp>
        <p:nvSpPr>
          <p:cNvPr id="3" name="矩形 2"/>
          <p:cNvSpPr/>
          <p:nvPr/>
        </p:nvSpPr>
        <p:spPr>
          <a:xfrm>
            <a:off x="750625" y="259120"/>
            <a:ext cx="2749471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8" indent="-363538" algn="just" eaLnBrk="0" hangingPunct="0">
              <a:lnSpc>
                <a:spcPct val="132000"/>
              </a:lnSpc>
              <a:spcBef>
                <a:spcPts val="600"/>
              </a:spcBef>
              <a:defRPr/>
            </a:pPr>
            <a:r>
              <a:rPr kumimoji="1"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请分析程序运行结果：</a:t>
            </a:r>
          </a:p>
        </p:txBody>
      </p:sp>
      <p:sp>
        <p:nvSpPr>
          <p:cNvPr id="4" name="矩形 3"/>
          <p:cNvSpPr/>
          <p:nvPr/>
        </p:nvSpPr>
        <p:spPr>
          <a:xfrm>
            <a:off x="4555524" y="99086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#include "</a:t>
            </a:r>
            <a:r>
              <a:rPr lang="en-US" altLang="zh-CN" b="1" dirty="0" err="1">
                <a:ea typeface="宋体" panose="02010600030101010101" pitchFamily="2" charset="-122"/>
              </a:rPr>
              <a:t>stdio.h</a:t>
            </a:r>
            <a:r>
              <a:rPr lang="en-US" altLang="zh-CN" b="1" dirty="0">
                <a:ea typeface="宋体" panose="02010600030101010101" pitchFamily="2" charset="-122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b;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void </a:t>
            </a:r>
            <a:r>
              <a:rPr lang="en-US" altLang="zh-CN" b="1" dirty="0" err="1">
                <a:ea typeface="宋体" panose="02010600030101010101" pitchFamily="2" charset="-122"/>
              </a:rPr>
              <a:t>subfun</a:t>
            </a:r>
            <a:r>
              <a:rPr lang="en-US" altLang="zh-CN" b="1" dirty="0">
                <a:ea typeface="宋体" panose="02010600030101010101" pitchFamily="2" charset="-122"/>
              </a:rPr>
              <a:t> (void);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void main()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{	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	static 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a;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=1; a=10; b=5;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printf</a:t>
            </a:r>
            <a:r>
              <a:rPr lang="en-US" altLang="zh-CN" b="1" dirty="0">
                <a:ea typeface="宋体" panose="02010600030101010101" pitchFamily="2" charset="-122"/>
              </a:rPr>
              <a:t>("---MAIN---\n");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printf</a:t>
            </a:r>
            <a:r>
              <a:rPr lang="en-US" altLang="zh-CN" b="1" dirty="0">
                <a:ea typeface="宋体" panose="02010600030101010101" pitchFamily="2" charset="-122"/>
              </a:rPr>
              <a:t>("i:%d a:%d b:%d\n",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, a, b);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subfun</a:t>
            </a:r>
            <a:r>
              <a:rPr lang="en-US" altLang="zh-CN" b="1" dirty="0">
                <a:ea typeface="宋体" panose="02010600030101010101" pitchFamily="2" charset="-122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printf</a:t>
            </a:r>
            <a:r>
              <a:rPr lang="en-US" altLang="zh-CN" b="1" dirty="0">
                <a:ea typeface="宋体" panose="02010600030101010101" pitchFamily="2" charset="-122"/>
              </a:rPr>
              <a:t>("---MAIN---\n");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printf</a:t>
            </a:r>
            <a:r>
              <a:rPr lang="en-US" altLang="zh-CN" b="1" dirty="0">
                <a:ea typeface="宋体" panose="02010600030101010101" pitchFamily="2" charset="-122"/>
              </a:rPr>
              <a:t>("i:%d a:%d b:%d\n",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, a, b);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void </a:t>
            </a:r>
            <a:r>
              <a:rPr lang="en-US" altLang="zh-CN" b="1" dirty="0" err="1">
                <a:ea typeface="宋体" panose="02010600030101010101" pitchFamily="2" charset="-122"/>
              </a:rPr>
              <a:t>subfun</a:t>
            </a:r>
            <a:r>
              <a:rPr lang="en-US" altLang="zh-CN" b="1" dirty="0"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{	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	static </a:t>
            </a:r>
            <a:r>
              <a:rPr lang="en-US" altLang="zh-CN" b="1" dirty="0" err="1"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ea typeface="宋体" panose="02010600030101010101" pitchFamily="2" charset="-122"/>
              </a:rPr>
              <a:t> a;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=16; a=100;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printf</a:t>
            </a:r>
            <a:r>
              <a:rPr lang="en-US" altLang="zh-CN" b="1" dirty="0">
                <a:ea typeface="宋体" panose="02010600030101010101" pitchFamily="2" charset="-122"/>
              </a:rPr>
              <a:t>("---SUBFUN---\n");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ea typeface="宋体" panose="02010600030101010101" pitchFamily="2" charset="-122"/>
              </a:rPr>
              <a:t>printf</a:t>
            </a:r>
            <a:r>
              <a:rPr lang="en-US" altLang="zh-CN" b="1" dirty="0">
                <a:ea typeface="宋体" panose="02010600030101010101" pitchFamily="2" charset="-122"/>
              </a:rPr>
              <a:t>("i:%d a:%d b:%d\n",</a:t>
            </a:r>
            <a:r>
              <a:rPr lang="en-US" altLang="zh-CN" b="1" dirty="0" err="1">
                <a:ea typeface="宋体" panose="02010600030101010101" pitchFamily="2" charset="-122"/>
              </a:rPr>
              <a:t>i</a:t>
            </a:r>
            <a:r>
              <a:rPr lang="en-US" altLang="zh-CN" b="1" dirty="0">
                <a:ea typeface="宋体" panose="02010600030101010101" pitchFamily="2" charset="-122"/>
              </a:rPr>
              <a:t>, a, b);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98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92" y="452465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练习题目（</a:t>
            </a:r>
            <a:r>
              <a:rPr lang="en-US" altLang="zh-CN"/>
              <a:t>7</a:t>
            </a:r>
            <a:r>
              <a:rPr lang="zh-CN" altLang="en-US"/>
              <a:t>）</a:t>
            </a:r>
            <a:br>
              <a:rPr lang="en-US" altLang="zh-CN" dirty="0"/>
            </a:br>
            <a:r>
              <a:rPr lang="zh-CN" altLang="en-US" dirty="0"/>
              <a:t>存储属性与初始化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5592" y="286950"/>
            <a:ext cx="3262432" cy="5099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8" indent="-363538" algn="just" eaLnBrk="0" hangingPunct="0">
              <a:lnSpc>
                <a:spcPct val="132000"/>
              </a:lnSpc>
              <a:spcBef>
                <a:spcPts val="600"/>
              </a:spcBef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请分析程序运行结果：</a:t>
            </a:r>
          </a:p>
        </p:txBody>
      </p:sp>
      <p:sp>
        <p:nvSpPr>
          <p:cNvPr id="3" name="矩形 2"/>
          <p:cNvSpPr/>
          <p:nvPr/>
        </p:nvSpPr>
        <p:spPr>
          <a:xfrm>
            <a:off x="4226011" y="175720"/>
            <a:ext cx="6096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stdio.h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subfun</a:t>
            </a:r>
            <a:r>
              <a:rPr lang="en-US" altLang="zh-CN" dirty="0"/>
              <a:t>(void);</a:t>
            </a:r>
          </a:p>
          <a:p>
            <a:r>
              <a:rPr lang="en-US" altLang="zh-CN" dirty="0"/>
              <a:t>void main()</a:t>
            </a:r>
          </a:p>
          <a:p>
            <a:r>
              <a:rPr lang="en-US" altLang="zh-CN" dirty="0"/>
              <a:t>{	static </a:t>
            </a:r>
            <a:r>
              <a:rPr lang="en-US" altLang="zh-CN" dirty="0" err="1"/>
              <a:t>int</a:t>
            </a:r>
            <a:r>
              <a:rPr lang="en-US" altLang="zh-CN" dirty="0"/>
              <a:t> a; register </a:t>
            </a:r>
            <a:r>
              <a:rPr lang="en-US" altLang="zh-CN" dirty="0" err="1"/>
              <a:t>int</a:t>
            </a:r>
            <a:r>
              <a:rPr lang="en-US" altLang="zh-CN" dirty="0"/>
              <a:t> b=-1; </a:t>
            </a:r>
            <a:r>
              <a:rPr lang="en-US" altLang="zh-CN" dirty="0" err="1"/>
              <a:t>int</a:t>
            </a:r>
            <a:r>
              <a:rPr lang="en-US" altLang="zh-CN" dirty="0"/>
              <a:t> c=0;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("---MAIN---\n");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("i:%da:%db:%dc:%d\n",i,a,b,c);</a:t>
            </a:r>
          </a:p>
          <a:p>
            <a:r>
              <a:rPr lang="en-US" altLang="zh-CN" dirty="0"/>
              <a:t>	c=c+8;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subfun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("---MAIN---\n");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("i:%da:%db:%dc:%d\n",i,a,b,c);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=i+10;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subfun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subfun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	static </a:t>
            </a:r>
            <a:r>
              <a:rPr lang="en-US" altLang="zh-CN" dirty="0" err="1"/>
              <a:t>int</a:t>
            </a:r>
            <a:r>
              <a:rPr lang="en-US" altLang="zh-CN" dirty="0"/>
              <a:t> a = 2; static </a:t>
            </a:r>
            <a:r>
              <a:rPr lang="en-US" altLang="zh-CN" dirty="0" err="1"/>
              <a:t>int</a:t>
            </a:r>
            <a:r>
              <a:rPr lang="en-US" altLang="zh-CN" dirty="0"/>
              <a:t> b; </a:t>
            </a:r>
            <a:r>
              <a:rPr lang="en-US" altLang="zh-CN" dirty="0" err="1"/>
              <a:t>int</a:t>
            </a:r>
            <a:r>
              <a:rPr lang="en-US" altLang="zh-CN" dirty="0"/>
              <a:t> c = 1;</a:t>
            </a:r>
          </a:p>
          <a:p>
            <a:r>
              <a:rPr lang="en-US" altLang="zh-CN" dirty="0"/>
              <a:t>	a = a + 2;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+ 3;</a:t>
            </a:r>
          </a:p>
          <a:p>
            <a:r>
              <a:rPr lang="en-US" altLang="zh-CN" dirty="0"/>
              <a:t>	c = c + 5;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("---SUBFUN---\n");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("i:%da:%db:%dc:%d\n",i,a,b,c);</a:t>
            </a:r>
          </a:p>
          <a:p>
            <a:r>
              <a:rPr lang="en-US" altLang="zh-CN" dirty="0"/>
              <a:t>	b = a;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72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618309" y="822861"/>
            <a:ext cx="10181495" cy="454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1.</a:t>
            </a:r>
            <a:r>
              <a:rPr lang="zh-CN" altLang="en-US" sz="3200" dirty="0">
                <a:ea typeface="宋体" panose="02010600030101010101" pitchFamily="2" charset="-122"/>
              </a:rPr>
              <a:t>完成上机作业</a:t>
            </a:r>
            <a:r>
              <a:rPr lang="en-US" altLang="zh-CN" sz="3200" dirty="0"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ea typeface="宋体" panose="02010600030101010101" pitchFamily="2" charset="-122"/>
              </a:rPr>
              <a:t>道编程题目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3200" dirty="0">
                <a:ea typeface="宋体" panose="02010600030101010101" pitchFamily="2" charset="-122"/>
              </a:rPr>
              <a:t>	</a:t>
            </a:r>
            <a:r>
              <a:rPr lang="zh-CN" altLang="en-US" sz="3200" dirty="0">
                <a:ea typeface="宋体" panose="02010600030101010101" pitchFamily="2" charset="-122"/>
              </a:rPr>
              <a:t>完成后提交： （提交邮箱：</a:t>
            </a:r>
            <a:r>
              <a:rPr lang="en-US" altLang="zh-CN" sz="3200" dirty="0">
                <a:ea typeface="宋体" panose="02010600030101010101" pitchFamily="2" charset="-122"/>
              </a:rPr>
              <a:t>cxsjb2019@163.com</a:t>
            </a:r>
            <a:r>
              <a:rPr lang="zh-CN" altLang="en-US" sz="3200" dirty="0"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ea typeface="宋体" panose="02010600030101010101" pitchFamily="2" charset="-122"/>
              </a:rPr>
              <a:t>	</a:t>
            </a:r>
            <a:r>
              <a:rPr lang="zh-CN" altLang="en-US" sz="3200" dirty="0">
                <a:ea typeface="宋体" panose="02010600030101010101" pitchFamily="2" charset="-122"/>
              </a:rPr>
              <a:t>邮件题目：学号</a:t>
            </a:r>
            <a:r>
              <a:rPr lang="en-US" altLang="zh-CN" sz="3200" dirty="0">
                <a:ea typeface="宋体" panose="02010600030101010101" pitchFamily="2" charset="-122"/>
              </a:rPr>
              <a:t>+</a:t>
            </a:r>
            <a:r>
              <a:rPr lang="zh-CN" altLang="en-US" sz="3200" dirty="0">
                <a:ea typeface="宋体" panose="02010600030101010101" pitchFamily="2" charset="-122"/>
              </a:rPr>
              <a:t>班级</a:t>
            </a:r>
            <a:r>
              <a:rPr lang="en-US" altLang="zh-CN" sz="3200" dirty="0">
                <a:ea typeface="宋体" panose="02010600030101010101" pitchFamily="2" charset="-122"/>
              </a:rPr>
              <a:t>+</a:t>
            </a:r>
            <a:r>
              <a:rPr lang="zh-CN" altLang="en-US" sz="3200" dirty="0">
                <a:ea typeface="宋体" panose="02010600030101010101" pitchFamily="2" charset="-122"/>
              </a:rPr>
              <a:t>姓名</a:t>
            </a:r>
            <a:r>
              <a:rPr lang="en-US" altLang="zh-CN" sz="3200" dirty="0">
                <a:ea typeface="宋体" panose="02010600030101010101" pitchFamily="2" charset="-122"/>
              </a:rPr>
              <a:t>+</a:t>
            </a:r>
            <a:r>
              <a:rPr lang="zh-CN" altLang="en-US" sz="3200" dirty="0">
                <a:ea typeface="宋体" panose="02010600030101010101" pitchFamily="2" charset="-122"/>
              </a:rPr>
              <a:t>第</a:t>
            </a:r>
            <a:r>
              <a:rPr lang="en-US" altLang="zh-CN" sz="3200" dirty="0">
                <a:ea typeface="宋体" panose="02010600030101010101" pitchFamily="2" charset="-122"/>
              </a:rPr>
              <a:t>11</a:t>
            </a:r>
            <a:r>
              <a:rPr lang="zh-CN" altLang="en-US" sz="3200" dirty="0">
                <a:ea typeface="宋体" panose="02010600030101010101" pitchFamily="2" charset="-122"/>
              </a:rPr>
              <a:t>周作业）；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2.</a:t>
            </a:r>
            <a:r>
              <a:rPr lang="zh-CN" altLang="en-US" sz="3200" dirty="0">
                <a:ea typeface="宋体" panose="02010600030101010101" pitchFamily="2" charset="-122"/>
              </a:rPr>
              <a:t>完成中国大学</a:t>
            </a:r>
            <a:r>
              <a:rPr lang="en-US" altLang="zh-CN" sz="3200" dirty="0">
                <a:ea typeface="宋体" panose="02010600030101010101" pitchFamily="2" charset="-122"/>
              </a:rPr>
              <a:t>MOOC</a:t>
            </a:r>
            <a:r>
              <a:rPr lang="zh-CN" altLang="en-US" sz="3200" dirty="0">
                <a:ea typeface="宋体" panose="02010600030101010101" pitchFamily="2" charset="-122"/>
              </a:rPr>
              <a:t>相应作业（数组及以前部分），完成书上函数一章习题；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3.</a:t>
            </a:r>
            <a:r>
              <a:rPr lang="zh-CN" altLang="en-US" sz="3200" dirty="0">
                <a:ea typeface="宋体" panose="02010600030101010101" pitchFamily="2" charset="-122"/>
              </a:rPr>
              <a:t>开始练习通用考试客户端中题目。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4.</a:t>
            </a:r>
            <a:r>
              <a:rPr lang="zh-CN" altLang="en-US" sz="3200" dirty="0">
                <a:ea typeface="宋体" panose="02010600030101010101" pitchFamily="2" charset="-122"/>
              </a:rPr>
              <a:t>作业截止日期：</a:t>
            </a:r>
            <a:r>
              <a:rPr lang="en-US" altLang="zh-CN" sz="3200" dirty="0">
                <a:ea typeface="宋体" panose="02010600030101010101" pitchFamily="2" charset="-122"/>
              </a:rPr>
              <a:t>5</a:t>
            </a:r>
            <a:r>
              <a:rPr lang="zh-CN" altLang="en-US" sz="3200" dirty="0">
                <a:ea typeface="宋体" panose="02010600030101010101" pitchFamily="2" charset="-122"/>
              </a:rPr>
              <a:t>月</a:t>
            </a:r>
            <a:r>
              <a:rPr lang="en-US" altLang="zh-CN" sz="3200" dirty="0">
                <a:ea typeface="宋体" panose="02010600030101010101" pitchFamily="2" charset="-122"/>
              </a:rPr>
              <a:t>11</a:t>
            </a:r>
            <a:r>
              <a:rPr lang="zh-CN" altLang="en-US" sz="3200" dirty="0">
                <a:ea typeface="宋体" panose="02010600030101010101" pitchFamily="2" charset="-122"/>
              </a:rPr>
              <a:t>号 </a:t>
            </a:r>
            <a:r>
              <a:rPr lang="en-US" altLang="zh-CN" sz="3200" dirty="0">
                <a:ea typeface="宋体" panose="02010600030101010101" pitchFamily="2" charset="-122"/>
              </a:rPr>
              <a:t>24</a:t>
            </a:r>
            <a:r>
              <a:rPr lang="zh-CN" altLang="en-US" sz="3200" dirty="0">
                <a:ea typeface="宋体" panose="02010600030101010101" pitchFamily="2" charset="-122"/>
              </a:rPr>
              <a:t>：</a:t>
            </a:r>
            <a:r>
              <a:rPr lang="en-US" altLang="zh-CN" sz="3200" dirty="0">
                <a:ea typeface="宋体" panose="02010600030101010101" pitchFamily="2" charset="-122"/>
              </a:rPr>
              <a:t>00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82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1304" y="1419988"/>
            <a:ext cx="8031163" cy="6556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编写程序用于计算某地有线电视公司的客户账单。客户分为两种类型：家庭客户和商业客户。有线电视收费标准也有两种：家庭客户收费标准和商业客户收费标准。</a:t>
            </a:r>
            <a:b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对于家庭客户，收费标准如下：</a:t>
            </a:r>
            <a:b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账单处理费：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$4.50</a:t>
            </a:r>
            <a:b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基本服务费：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$20.50</a:t>
            </a:r>
            <a:b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频道租用费：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$7.50/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频道</a:t>
            </a:r>
            <a:br>
              <a:rPr kumimoji="1"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1"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99021" y="475792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上机作业（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61304" y="28782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对于商业客户，收费标准如下：</a:t>
            </a:r>
            <a:br>
              <a:rPr kumimoji="1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kumimoji="1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账单处理费：</a:t>
            </a:r>
            <a:r>
              <a:rPr kumimoji="1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$15.00</a:t>
            </a:r>
            <a:br>
              <a:rPr kumimoji="1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kumimoji="1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基本服务费：前</a:t>
            </a:r>
            <a:r>
              <a:rPr kumimoji="1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个节点</a:t>
            </a:r>
            <a:r>
              <a:rPr kumimoji="1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$75.00</a:t>
            </a:r>
            <a:r>
              <a:rPr kumimoji="1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，以后每个节点</a:t>
            </a:r>
            <a:r>
              <a:rPr kumimoji="1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$5.00</a:t>
            </a:r>
            <a:br>
              <a:rPr kumimoji="1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kumimoji="1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频道租用费：</a:t>
            </a:r>
            <a:r>
              <a:rPr kumimoji="1"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$50.00/</a:t>
            </a:r>
            <a:r>
              <a:rPr kumimoji="1"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频道 （节点数目不限）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4525" y="428106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程序要求用户输入账号（整数）和客户代码。假设</a:t>
            </a:r>
            <a:r>
              <a:rPr kumimoji="1" lang="en-US" altLang="zh-CN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代表家庭客户，</a:t>
            </a:r>
            <a:r>
              <a:rPr kumimoji="1" lang="en-US" altLang="zh-CN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代表商业客户。</a:t>
            </a:r>
            <a:br>
              <a:rPr kumimoji="1" lang="en-US" altLang="zh-CN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kumimoji="1"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客户账号、客户代码、用户租用的频道数量。如果是商业客户，还要提供接入的节点数目。</a:t>
            </a:r>
            <a:br>
              <a:rPr kumimoji="1" lang="en-US" altLang="zh-CN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r>
              <a:rPr kumimoji="1"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客户账号和账单总额。</a:t>
            </a:r>
            <a:endParaRPr kumimoji="1" lang="en-US" altLang="zh-CN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kumimoji="1"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程序中请包含两个独立的函数，一个用来计算家庭客户的账单，另一个用来计算商业客户的账单。并将账单额度返回到主函数中输出。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51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1304" y="1419988"/>
            <a:ext cx="8031163" cy="6556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题目：在主函数中，通过调用子函数实现打印出杨辉三角形（打印的行数作为函数参数）　　　</a:t>
            </a:r>
            <a:b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程序分析：</a:t>
            </a:r>
            <a:br>
              <a:rPr lang="zh-CN" altLang="en-US" sz="1800" dirty="0"/>
            </a:br>
            <a:r>
              <a:rPr lang="zh-CN" altLang="en-US" sz="1800" dirty="0"/>
              <a:t>　　　 　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  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b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　　　　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b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　　　　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b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　　　　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 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 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b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　　　　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 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 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b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　　　　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 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 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b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kumimoji="1"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1"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99021" y="475792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上机作业（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74525" y="42810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2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212" y="909243"/>
            <a:ext cx="10116296" cy="655638"/>
          </a:xfrm>
        </p:spPr>
        <p:txBody>
          <a:bodyPr>
            <a:normAutofit fontScale="90000"/>
          </a:bodyPr>
          <a:lstStyle/>
          <a:p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</a:t>
            </a:r>
            <a: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程序。程序功能是在主函数中输入</a:t>
            </a:r>
            <a:r>
              <a:rPr lang="en-US" altLang="zh-CN" sz="22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&lt;M)</a:t>
            </a:r>
            <a: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个整数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b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）编写子函数将</a:t>
            </a:r>
            <a:r>
              <a:rPr lang="en-US" altLang="zh-CN" sz="22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200" cap="none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</a:t>
            </a:r>
            <a: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选择法降序</a:t>
            </a:r>
            <a: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排序；</a:t>
            </a:r>
            <a:b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）编写一个子函数使其能</a:t>
            </a:r>
            <a: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插入一个整数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，仍为降序序列。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br>
              <a:rPr lang="zh-CN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2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1" lang="en-US" altLang="zh-CN" sz="2400" b="1" dirty="0">
              <a:solidFill>
                <a:srgbClr val="F7F20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0" y="535093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上机作业（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23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92" y="4524655"/>
            <a:ext cx="8534400" cy="1507067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练习题目（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zh-CN" altLang="en-US" dirty="0"/>
              <a:t>函数声明与函数嵌套</a:t>
            </a:r>
          </a:p>
        </p:txBody>
      </p:sp>
      <p:sp>
        <p:nvSpPr>
          <p:cNvPr id="3" name="矩形 2"/>
          <p:cNvSpPr/>
          <p:nvPr/>
        </p:nvSpPr>
        <p:spPr>
          <a:xfrm>
            <a:off x="122281" y="345989"/>
            <a:ext cx="995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请在主函数中通过调用子函数在屏幕上输出以下图形及语句。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985194" y="902043"/>
            <a:ext cx="2665413" cy="136842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************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  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Welcome  *</a:t>
            </a:r>
          </a:p>
          <a:p>
            <a:pPr algn="ctr" eaLnBrk="1" hangingPunct="1">
              <a:lnSpc>
                <a:spcPct val="140000"/>
              </a:lnSpc>
              <a:defRPr/>
            </a:pP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************</a:t>
            </a:r>
          </a:p>
        </p:txBody>
      </p:sp>
      <p:sp>
        <p:nvSpPr>
          <p:cNvPr id="4" name="矩形 3"/>
          <p:cNvSpPr/>
          <p:nvPr/>
        </p:nvSpPr>
        <p:spPr>
          <a:xfrm>
            <a:off x="6376086" y="345989"/>
            <a:ext cx="6096000" cy="2397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2000"/>
              </a:lnSpc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    #include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“</a:t>
            </a:r>
            <a:r>
              <a:rPr kumimoji="1"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stdio.h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”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32000"/>
              </a:lnSpc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     void </a:t>
            </a:r>
            <a:r>
              <a:rPr kumimoji="1"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printmessage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(void);</a:t>
            </a:r>
          </a:p>
          <a:p>
            <a:pPr lvl="1" algn="just">
              <a:lnSpc>
                <a:spcPct val="132000"/>
              </a:lnSpc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void </a:t>
            </a:r>
            <a:r>
              <a:rPr kumimoji="1"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printstar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(void);</a:t>
            </a:r>
          </a:p>
          <a:p>
            <a:pPr lvl="1" algn="just">
              <a:lnSpc>
                <a:spcPct val="82000"/>
              </a:lnSpc>
              <a:spcBef>
                <a:spcPts val="600"/>
              </a:spcBef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void main()</a:t>
            </a:r>
          </a:p>
          <a:p>
            <a:pPr lvl="1" algn="just">
              <a:lnSpc>
                <a:spcPct val="82000"/>
              </a:lnSpc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{</a:t>
            </a:r>
          </a:p>
          <a:p>
            <a:pPr lvl="1" algn="just">
              <a:lnSpc>
                <a:spcPct val="82000"/>
              </a:lnSpc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printmessage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();</a:t>
            </a:r>
          </a:p>
          <a:p>
            <a:pPr lvl="1" algn="just">
              <a:lnSpc>
                <a:spcPct val="82000"/>
              </a:lnSpc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705599" y="2757709"/>
            <a:ext cx="6096000" cy="22683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void </a:t>
            </a:r>
            <a:r>
              <a:rPr kumimoji="1"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printmessage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(void)</a:t>
            </a:r>
          </a:p>
          <a:p>
            <a:pPr algn="just"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  {</a:t>
            </a:r>
          </a:p>
          <a:p>
            <a:pPr lvl="1" algn="just">
              <a:lnSpc>
                <a:spcPct val="130000"/>
              </a:lnSpc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printstar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();</a:t>
            </a:r>
          </a:p>
          <a:p>
            <a:pPr lvl="1" algn="just">
              <a:lnSpc>
                <a:spcPct val="130000"/>
              </a:lnSpc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printf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(“\t* Welcome *\n”);</a:t>
            </a:r>
          </a:p>
          <a:p>
            <a:pPr lvl="1" algn="just">
              <a:lnSpc>
                <a:spcPct val="130000"/>
              </a:lnSpc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printstar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();</a:t>
            </a:r>
          </a:p>
          <a:p>
            <a:pPr lvl="1" algn="just">
              <a:lnSpc>
                <a:spcPct val="130000"/>
              </a:lnSpc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6376086" y="4980500"/>
            <a:ext cx="6096000" cy="16528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>
              <a:lnSpc>
                <a:spcPct val="130000"/>
              </a:lnSpc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void </a:t>
            </a:r>
            <a:r>
              <a:rPr kumimoji="1"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printstar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(void)</a:t>
            </a:r>
          </a:p>
          <a:p>
            <a:pPr lvl="1" algn="just">
              <a:lnSpc>
                <a:spcPct val="130000"/>
              </a:lnSpc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{</a:t>
            </a:r>
          </a:p>
          <a:p>
            <a:pPr lvl="1" algn="just">
              <a:lnSpc>
                <a:spcPct val="130000"/>
              </a:lnSpc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printf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(“\t***********\n”);</a:t>
            </a:r>
          </a:p>
          <a:p>
            <a:pPr lvl="1" algn="just">
              <a:lnSpc>
                <a:spcPct val="130000"/>
              </a:lnSpc>
              <a:defRPr/>
            </a:pP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960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92" y="4524655"/>
            <a:ext cx="8534400" cy="1507067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练习题目（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zh-CN" altLang="en-US" dirty="0"/>
              <a:t>递归函数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525592" y="214354"/>
            <a:ext cx="11048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思考递归函数的要点，从键盘输入一非负整数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，利用递归函数求出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n!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的值。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78162" y="732339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#include "</a:t>
            </a:r>
            <a:r>
              <a:rPr lang="en-US" altLang="zh-CN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"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void main( )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{    </a:t>
            </a:r>
            <a:r>
              <a:rPr lang="en-US" altLang="zh-CN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n;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result;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fact(</a:t>
            </a:r>
            <a:r>
              <a:rPr lang="en-US" altLang="zh-CN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     while(1)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     {    </a:t>
            </a:r>
            <a:r>
              <a:rPr lang="en-US" altLang="zh-CN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("Input a number:");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scanf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("%</a:t>
            </a:r>
            <a:r>
              <a:rPr lang="en-US" altLang="zh-CN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d",&amp;n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          if(n&gt;=0)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               break;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     }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     result=fact(n);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("Result=%</a:t>
            </a:r>
            <a:r>
              <a:rPr lang="en-US" altLang="zh-CN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d",result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}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long </a:t>
            </a:r>
            <a:r>
              <a:rPr lang="en-US" altLang="zh-CN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fact(</a:t>
            </a:r>
            <a:r>
              <a:rPr lang="en-US" altLang="zh-CN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n)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{    long </a:t>
            </a:r>
            <a:r>
              <a:rPr lang="en-US" altLang="zh-CN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f;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     if(n==0)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          f=1;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     else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          f=n*fact(n-1);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     return(f);</a:t>
            </a:r>
          </a:p>
          <a:p>
            <a:pPr>
              <a:spcBef>
                <a:spcPct val="0"/>
              </a:spcBef>
            </a:pPr>
            <a:r>
              <a:rPr lang="en-US" altLang="zh-CN" sz="2000" b="1" dirty="0">
                <a:solidFill>
                  <a:schemeClr val="accent5">
                    <a:lumMod val="20000"/>
                    <a:lumOff val="80000"/>
                  </a:schemeClr>
                </a:solidFill>
                <a:ea typeface="宋体" panose="02010600030101010101" pitchFamily="2" charset="-122"/>
              </a:rPr>
              <a:t> }</a:t>
            </a:r>
            <a:endParaRPr lang="en-US" altLang="zh-CN" sz="2000" dirty="0">
              <a:solidFill>
                <a:schemeClr val="accent5">
                  <a:lumMod val="20000"/>
                  <a:lumOff val="80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8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5921011-8B98-4F36-90B0-8CE88492EF24}" type="slidenum">
              <a:rPr lang="zh-CN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6805" y="357854"/>
            <a:ext cx="4572000" cy="503238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编写函数求数组中元素最大值</a:t>
            </a:r>
          </a:p>
        </p:txBody>
      </p:sp>
      <p:sp>
        <p:nvSpPr>
          <p:cNvPr id="1262595" name="Text Box 3" descr="蓝色面巾纸"/>
          <p:cNvSpPr txBox="1">
            <a:spLocks noChangeArrowheads="1"/>
          </p:cNvSpPr>
          <p:nvPr/>
        </p:nvSpPr>
        <p:spPr bwMode="auto">
          <a:xfrm>
            <a:off x="3770377" y="1431326"/>
            <a:ext cx="3960813" cy="473975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#include&lt;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stdio.h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&gt;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#define  N  10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void main()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{  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i,num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[N],max;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   for(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=0;i&lt;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N;i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++) 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       /*</a:t>
            </a:r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对元素赋值*</a:t>
            </a:r>
            <a:r>
              <a:rPr kumimoji="1"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      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scanf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(“%d”,&amp;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num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[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]);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   max=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getmax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(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num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printf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(“MAX=%d\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n”,max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262596" name="Text Box 4"/>
          <p:cNvSpPr txBox="1">
            <a:spLocks noChangeArrowheads="1"/>
          </p:cNvSpPr>
          <p:nvPr/>
        </p:nvSpPr>
        <p:spPr bwMode="auto">
          <a:xfrm>
            <a:off x="7976286" y="1587845"/>
            <a:ext cx="3240088" cy="39087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getmax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(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 array[N]) 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{  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m,i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   m=array[0]; 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   for(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=1;i&lt;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N;i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++)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       /*</a:t>
            </a:r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找出较大元素*</a:t>
            </a:r>
            <a:r>
              <a:rPr kumimoji="1" lang="en-US" altLang="zh-CN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/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      if(array[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]&gt;m)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            m=array[</a:t>
            </a:r>
            <a:r>
              <a:rPr kumimoji="1" lang="en-US" altLang="zh-CN" sz="2000" b="1" dirty="0" err="1">
                <a:solidFill>
                  <a:srgbClr val="C00000"/>
                </a:solidFill>
                <a:latin typeface="Times New Roman" pitchFamily="18" charset="0"/>
              </a:rPr>
              <a:t>i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]; 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   return (m);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</a:rPr>
              <a:t>}  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25592" y="452465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练习题目（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zh-CN" altLang="en-US" dirty="0"/>
              <a:t>数组名做函数</a:t>
            </a:r>
            <a:endParaRPr lang="en-US" altLang="zh-CN" dirty="0"/>
          </a:p>
          <a:p>
            <a:r>
              <a:rPr lang="zh-CN" altLang="en-US" dirty="0"/>
              <a:t>参数进行传递</a:t>
            </a:r>
          </a:p>
        </p:txBody>
      </p:sp>
    </p:spTree>
    <p:extLst>
      <p:ext uri="{BB962C8B-B14F-4D97-AF65-F5344CB8AC3E}">
        <p14:creationId xmlns:p14="http://schemas.microsoft.com/office/powerpoint/2010/main" val="143584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6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595" grpId="0"/>
      <p:bldP spid="12625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92" y="4524655"/>
            <a:ext cx="8534400" cy="1507067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复习要点</a:t>
            </a:r>
            <a:br>
              <a:rPr lang="en-US" altLang="zh-CN" dirty="0"/>
            </a:br>
            <a:r>
              <a:rPr lang="zh-CN" altLang="en-US" dirty="0"/>
              <a:t>变量的存储属性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/>
          </p:nvPr>
        </p:nvGraphicFramePr>
        <p:xfrm>
          <a:off x="1828456" y="1343755"/>
          <a:ext cx="8656638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8786716" imgH="3389878" progId="Word.Document.8">
                  <p:embed/>
                </p:oleObj>
              </mc:Choice>
              <mc:Fallback>
                <p:oleObj name="Document" r:id="rId3" imgW="8786716" imgH="3389878" progId="Word.Document.8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456" y="1343755"/>
                        <a:ext cx="8656638" cy="334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cap="rnd">
                            <a:solidFill>
                              <a:srgbClr val="FF6600"/>
                            </a:solidFill>
                            <a:prstDash val="sysDot"/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31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615</Words>
  <Application>Microsoft Office PowerPoint</Application>
  <PresentationFormat>宽屏</PresentationFormat>
  <Paragraphs>134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Arial</vt:lpstr>
      <vt:lpstr>Century Gothic</vt:lpstr>
      <vt:lpstr>Times New Roman</vt:lpstr>
      <vt:lpstr>Wingdings 3</vt:lpstr>
      <vt:lpstr>切片</vt:lpstr>
      <vt:lpstr>Document</vt:lpstr>
      <vt:lpstr>第八次上机题目与任务</vt:lpstr>
      <vt:lpstr>PowerPoint 演示文稿</vt:lpstr>
      <vt:lpstr>编写程序用于计算某地有线电视公司的客户账单。客户分为两种类型：家庭客户和商业客户。有线电视收费标准也有两种：家庭客户收费标准和商业客户收费标准。  对于家庭客户，收费标准如下： (1)账单处理费：$4.50 (2)基本服务费：$20.50 (3)频道租用费：$7.50/频道 </vt:lpstr>
      <vt:lpstr>题目：在主函数中，通过调用子函数实现打印出杨辉三角形（打印的行数作为函数参数）　　　 2.程序分析： 　　　 　　  1 　　　　　　1 　1 　　　　　　1 　2 　1 　　　　　　1　 3 　3　 1 　　　　　　1　 4　 6 　4 　1 　　　　　　1　 5　 10　10　5 　1　  </vt:lpstr>
      <vt:lpstr>编写程序。程序功能是在主函数中输入m (m&lt;M)个整数。 （1）编写子函数将m个数用选择法降序排序； （2）编写一个子函数使其能插入一个整数data，仍为降序序列。     </vt:lpstr>
      <vt:lpstr>2.练习题目（3） 函数声明与函数嵌套</vt:lpstr>
      <vt:lpstr>1.练习题目（4） 递归函数</vt:lpstr>
      <vt:lpstr>编写函数求数组中元素最大值</vt:lpstr>
      <vt:lpstr>1.复习要点 变量的存储属性</vt:lpstr>
      <vt:lpstr>1.练习题目（6） 变量存储属性</vt:lpstr>
      <vt:lpstr>1.练习题目（7） 存储属性与初始化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第一次上机题目</dc:title>
  <dc:creator>pailan pailan</dc:creator>
  <cp:lastModifiedBy>Iris灬X</cp:lastModifiedBy>
  <cp:revision>95</cp:revision>
  <dcterms:created xsi:type="dcterms:W3CDTF">2016-03-23T06:29:03Z</dcterms:created>
  <dcterms:modified xsi:type="dcterms:W3CDTF">2019-05-09T04:58:32Z</dcterms:modified>
</cp:coreProperties>
</file>